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50_A2A58172.xml" ContentType="application/vnd.ms-powerpoint.comments+xml"/>
  <Override PartName="/ppt/comments/modernComment_14E_812B4AD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comments/modernComment_102_7DC05F85.xml" ContentType="application/vnd.ms-powerpoint.comments+xml"/>
  <Override PartName="/ppt/notesSlides/notesSlide27.xml" ContentType="application/vnd.openxmlformats-officedocument.presentationml.notesSlide+xml"/>
  <Override PartName="/ppt/comments/modernComment_123_DD226EE1.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16_31362CA7.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2_7EF51595.xml" ContentType="application/vnd.ms-powerpoint.comments+xml"/>
  <Override PartName="/ppt/comments/modernComment_107_E0C6783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handoutMasterIdLst>
    <p:handoutMasterId r:id="rId146"/>
  </p:handoutMasterIdLst>
  <p:sldIdLst>
    <p:sldId id="308" r:id="rId2"/>
    <p:sldId id="299" r:id="rId3"/>
    <p:sldId id="374" r:id="rId4"/>
    <p:sldId id="320" r:id="rId5"/>
    <p:sldId id="376" r:id="rId6"/>
    <p:sldId id="380" r:id="rId7"/>
    <p:sldId id="407" r:id="rId8"/>
    <p:sldId id="393" r:id="rId9"/>
    <p:sldId id="408" r:id="rId10"/>
    <p:sldId id="410" r:id="rId11"/>
    <p:sldId id="409" r:id="rId12"/>
    <p:sldId id="318" r:id="rId13"/>
    <p:sldId id="366" r:id="rId14"/>
    <p:sldId id="323" r:id="rId15"/>
    <p:sldId id="330" r:id="rId16"/>
    <p:sldId id="411" r:id="rId17"/>
    <p:sldId id="331" r:id="rId18"/>
    <p:sldId id="327" r:id="rId19"/>
    <p:sldId id="417" r:id="rId20"/>
    <p:sldId id="362" r:id="rId21"/>
    <p:sldId id="328" r:id="rId22"/>
    <p:sldId id="371" r:id="rId23"/>
    <p:sldId id="373" r:id="rId24"/>
    <p:sldId id="324" r:id="rId25"/>
    <p:sldId id="317" r:id="rId26"/>
    <p:sldId id="372" r:id="rId27"/>
    <p:sldId id="416" r:id="rId28"/>
    <p:sldId id="369" r:id="rId29"/>
    <p:sldId id="370" r:id="rId30"/>
    <p:sldId id="415" r:id="rId31"/>
    <p:sldId id="412" r:id="rId32"/>
    <p:sldId id="368" r:id="rId33"/>
    <p:sldId id="413" r:id="rId34"/>
    <p:sldId id="414" r:id="rId35"/>
    <p:sldId id="418" r:id="rId36"/>
    <p:sldId id="333" r:id="rId37"/>
    <p:sldId id="336" r:id="rId38"/>
    <p:sldId id="334" r:id="rId39"/>
    <p:sldId id="335"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6" r:id="rId59"/>
    <p:sldId id="378" r:id="rId60"/>
    <p:sldId id="389" r:id="rId61"/>
    <p:sldId id="390" r:id="rId62"/>
    <p:sldId id="379" r:id="rId63"/>
    <p:sldId id="382" r:id="rId64"/>
    <p:sldId id="383" r:id="rId65"/>
    <p:sldId id="384" r:id="rId66"/>
    <p:sldId id="385" r:id="rId67"/>
    <p:sldId id="387" r:id="rId68"/>
    <p:sldId id="377" r:id="rId69"/>
    <p:sldId id="392" r:id="rId70"/>
    <p:sldId id="381" r:id="rId71"/>
    <p:sldId id="386" r:id="rId72"/>
    <p:sldId id="391" r:id="rId73"/>
    <p:sldId id="395" r:id="rId74"/>
    <p:sldId id="396" r:id="rId75"/>
    <p:sldId id="397" r:id="rId76"/>
    <p:sldId id="398" r:id="rId77"/>
    <p:sldId id="375" r:id="rId78"/>
    <p:sldId id="399" r:id="rId79"/>
    <p:sldId id="400" r:id="rId80"/>
    <p:sldId id="401" r:id="rId81"/>
    <p:sldId id="402" r:id="rId82"/>
    <p:sldId id="403" r:id="rId83"/>
    <p:sldId id="404" r:id="rId84"/>
    <p:sldId id="405" r:id="rId85"/>
    <p:sldId id="406" r:id="rId86"/>
    <p:sldId id="364" r:id="rId87"/>
    <p:sldId id="357" r:id="rId88"/>
    <p:sldId id="358" r:id="rId89"/>
    <p:sldId id="360" r:id="rId90"/>
    <p:sldId id="359" r:id="rId91"/>
    <p:sldId id="363" r:id="rId92"/>
    <p:sldId id="321" r:id="rId93"/>
    <p:sldId id="315" r:id="rId94"/>
    <p:sldId id="304" r:id="rId95"/>
    <p:sldId id="257" r:id="rId96"/>
    <p:sldId id="258" r:id="rId97"/>
    <p:sldId id="290" r:id="rId98"/>
    <p:sldId id="291" r:id="rId99"/>
    <p:sldId id="292" r:id="rId100"/>
    <p:sldId id="301" r:id="rId101"/>
    <p:sldId id="303" r:id="rId102"/>
    <p:sldId id="270" r:id="rId103"/>
    <p:sldId id="316" r:id="rId104"/>
    <p:sldId id="307" r:id="rId105"/>
    <p:sldId id="278" r:id="rId106"/>
    <p:sldId id="282" r:id="rId107"/>
    <p:sldId id="300" r:id="rId108"/>
    <p:sldId id="274" r:id="rId109"/>
    <p:sldId id="273" r:id="rId110"/>
    <p:sldId id="285" r:id="rId111"/>
    <p:sldId id="305" r:id="rId112"/>
    <p:sldId id="306" r:id="rId113"/>
    <p:sldId id="284" r:id="rId114"/>
    <p:sldId id="276" r:id="rId115"/>
    <p:sldId id="261" r:id="rId116"/>
    <p:sldId id="269" r:id="rId117"/>
    <p:sldId id="263" r:id="rId118"/>
    <p:sldId id="264" r:id="rId119"/>
    <p:sldId id="260" r:id="rId120"/>
    <p:sldId id="265" r:id="rId121"/>
    <p:sldId id="267" r:id="rId122"/>
    <p:sldId id="266" r:id="rId123"/>
    <p:sldId id="271" r:id="rId124"/>
    <p:sldId id="277" r:id="rId125"/>
    <p:sldId id="279" r:id="rId126"/>
    <p:sldId id="268" r:id="rId127"/>
    <p:sldId id="280" r:id="rId128"/>
    <p:sldId id="281" r:id="rId129"/>
    <p:sldId id="287" r:id="rId130"/>
    <p:sldId id="288" r:id="rId131"/>
    <p:sldId id="302" r:id="rId132"/>
    <p:sldId id="309" r:id="rId133"/>
    <p:sldId id="310" r:id="rId134"/>
    <p:sldId id="311" r:id="rId135"/>
    <p:sldId id="312" r:id="rId136"/>
    <p:sldId id="313" r:id="rId137"/>
    <p:sldId id="314" r:id="rId138"/>
    <p:sldId id="275" r:id="rId139"/>
    <p:sldId id="298" r:id="rId140"/>
    <p:sldId id="294" r:id="rId141"/>
    <p:sldId id="295" r:id="rId142"/>
    <p:sldId id="296" r:id="rId143"/>
    <p:sldId id="297" r:id="rId14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Addressing Modes" id="{CA779277-4A68-4B76-8646-029679EDDA21}">
          <p14:sldIdLst>
            <p14:sldId id="374"/>
          </p14:sldIdLst>
        </p14:section>
        <p14:section name="ByteFrost V2.0 – 16bit Address" id="{8538EA7A-278B-4B0F-991E-F7891C2FE448}">
          <p14:sldIdLst>
            <p14:sldId id="320"/>
            <p14:sldId id="376"/>
            <p14:sldId id="380"/>
            <p14:sldId id="407"/>
            <p14:sldId id="393"/>
            <p14:sldId id="408"/>
            <p14:sldId id="410"/>
            <p14:sldId id="409"/>
            <p14:sldId id="318"/>
            <p14:sldId id="366"/>
            <p14:sldId id="323"/>
            <p14:sldId id="330"/>
            <p14:sldId id="411"/>
            <p14:sldId id="331"/>
            <p14:sldId id="327"/>
            <p14:sldId id="417"/>
            <p14:sldId id="362"/>
            <p14:sldId id="328"/>
            <p14:sldId id="371"/>
            <p14:sldId id="373"/>
            <p14:sldId id="324"/>
            <p14:sldId id="317"/>
            <p14:sldId id="372"/>
            <p14:sldId id="416"/>
            <p14:sldId id="369"/>
            <p14:sldId id="370"/>
            <p14:sldId id="415"/>
            <p14:sldId id="412"/>
            <p14:sldId id="368"/>
          </p14:sldIdLst>
        </p14:section>
        <p14:section name="Display" id="{BB77DA81-F6EE-4A5A-8D32-FE561A7638F1}">
          <p14:sldIdLst>
            <p14:sldId id="413"/>
            <p14:sldId id="414"/>
            <p14:sldId id="418"/>
          </p14:sldIdLst>
        </p14:section>
        <p14:section name="OpCode V2.0" id="{DD861572-A028-4127-ADBC-F2E158BAA99E}">
          <p14:sldIdLst>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New Addressing Mode Instructions" id="{CB405C74-72C2-4E7F-961D-7904DF511673}">
          <p14:sldIdLst>
            <p14:sldId id="378"/>
            <p14:sldId id="389"/>
            <p14:sldId id="390"/>
            <p14:sldId id="379"/>
            <p14:sldId id="382"/>
            <p14:sldId id="383"/>
            <p14:sldId id="384"/>
            <p14:sldId id="385"/>
            <p14:sldId id="387"/>
            <p14:sldId id="377"/>
            <p14:sldId id="392"/>
            <p14:sldId id="381"/>
            <p14:sldId id="386"/>
            <p14:sldId id="391"/>
            <p14:sldId id="395"/>
            <p14:sldId id="396"/>
            <p14:sldId id="397"/>
            <p14:sldId id="398"/>
            <p14:sldId id="375"/>
            <p14:sldId id="399"/>
            <p14:sldId id="400"/>
            <p14:sldId id="401"/>
            <p14:sldId id="402"/>
            <p14:sldId id="403"/>
            <p14:sldId id="404"/>
            <p14:sldId id="405"/>
            <p14:sldId id="406"/>
          </p14:sldIdLst>
        </p14:section>
        <p14:section name="SD Card" id="{D364C050-FF73-4F21-BB8C-C2ED624BB1FB}">
          <p14:sldIdLst/>
        </p14:section>
        <p14:section name="Chips" id="{58193CE2-D3ED-4F82-BC15-B74E50DE486C}">
          <p14:sldIdLst>
            <p14:sldId id="364"/>
            <p14:sldId id="357"/>
            <p14:sldId id="358"/>
            <p14:sldId id="360"/>
            <p14:sldId id="359"/>
            <p14:sldId id="363"/>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OpCode V1.0"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C601D-A3FB-E5F9-28C4-8691D725C714}" name="Ron Keidar" initials="RK" userId="bd522e22234dfd79" providerId="Windows Live"/>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99FF"/>
    <a:srgbClr val="CECECE"/>
    <a:srgbClr val="A9D18E"/>
    <a:srgbClr val="FFFFCC"/>
    <a:srgbClr val="4472C4"/>
    <a:srgbClr val="CC99FF"/>
    <a:srgbClr val="7030A0"/>
    <a:srgbClr val="FF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0" autoAdjust="0"/>
    <p:restoredTop sz="80240" autoAdjust="0"/>
  </p:normalViewPr>
  <p:slideViewPr>
    <p:cSldViewPr snapToGrid="0">
      <p:cViewPr varScale="1">
        <p:scale>
          <a:sx n="127" d="100"/>
          <a:sy n="127" d="100"/>
        </p:scale>
        <p:origin x="4188"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DB4D6FF1-63AA-4CEA-B2EB-8E4F74348EEC}" authorId="{6F4C601D-A3FB-E5F9-28C4-8691D725C714}" created="2025-12-30T01:16:58.029">
    <ac:txMkLst xmlns:ac="http://schemas.microsoft.com/office/drawing/2013/main/command">
      <pc:docMk xmlns:pc="http://schemas.microsoft.com/office/powerpoint/2013/main/command"/>
      <pc:sldMk xmlns:pc="http://schemas.microsoft.com/office/powerpoint/2013/main/command" cId="2167098067" sldId="334"/>
      <ac:graphicFrameMk id="5" creationId="{3EB91328-3C75-4219-B849-F6944D75CCBE}"/>
      <ac:tblMk/>
      <ac:tcMk rowId="631651838" colId="1217920130"/>
      <ac:txMk cp="0" len="1">
        <ac:context len="2" hash="1630"/>
      </ac:txMk>
    </ac:txMkLst>
    <p188:pos x="619421" y="881800"/>
    <p188:txBody>
      <a:bodyPr/>
      <a:lstStyle/>
      <a:p>
        <a:r>
          <a:rPr lang="en-US"/>
          <a:t>Gil: There does not appear to be any need for this extra cycle now that the first cycle of microcode doesn’t enter into affect until after the high byte of the instruction is fetched.
Updating NOP (and BRK) to be single-cycle instructions (not including fetch time of course) - in total 3 cycles (2 to fetch, 1 to execute), but if in sequence it’s shorter since the cycle to execute is the same cycle as that of loading the low byte of the next instruction.</a:t>
        </a:r>
      </a:p>
    </p188:txBody>
  </p188:cm>
</p188:cmLst>
</file>

<file path=ppt/comments/modernComment_150_A2A58172.xml><?xml version="1.0" encoding="utf-8"?>
<p188:cmLst xmlns:a="http://schemas.openxmlformats.org/drawingml/2006/main" xmlns:r="http://schemas.openxmlformats.org/officeDocument/2006/relationships" xmlns:p188="http://schemas.microsoft.com/office/powerpoint/2018/8/main">
  <p188:cm id="{7DAC849E-854F-4338-859E-8D48CED81D81}" authorId="{6F4C601D-A3FB-E5F9-28C4-8691D725C714}" created="2025-12-25T20:20:52.874">
    <ac:txMkLst xmlns:ac="http://schemas.microsoft.com/office/drawing/2013/main/command">
      <pc:docMk xmlns:pc="http://schemas.microsoft.com/office/powerpoint/2013/main/command"/>
      <pc:sldMk xmlns:pc="http://schemas.microsoft.com/office/powerpoint/2013/main/command" cId="2728755570" sldId="336"/>
      <ac:graphicFrameMk id="4" creationId="{61054D4F-50EB-4216-9E26-903E352CCA4A}"/>
      <ac:tblMk/>
      <ac:tcMk rowId="615310716" colId="947167074"/>
      <ac:txMk cp="0" len="12">
        <ac:context len="13" hash="9094554"/>
      </ac:txMk>
    </ac:txMkLst>
    <p188:pos x="2469535" y="2657567"/>
    <p188:txBody>
      <a:bodyPr/>
      <a:lstStyle/>
      <a:p>
        <a:r>
          <a:rPr lang="en-US"/>
          <a:t>It appears that ROR has the following semantics:
ROR Rd, Rs
1. Rd = {Carry Flag, Rs[7:1]}
2. Carry Flag = Rs[0] (and all other flags are set as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40" y="2"/>
            <a:ext cx="3038475" cy="466725"/>
          </a:xfrm>
          <a:prstGeom prst="rect">
            <a:avLst/>
          </a:prstGeom>
        </p:spPr>
        <p:txBody>
          <a:bodyPr vert="horz" lIns="91413" tIns="45706" rIns="91413" bIns="45706" rtlCol="0"/>
          <a:lstStyle>
            <a:lvl1pPr algn="r">
              <a:defRPr sz="1200"/>
            </a:lvl1pPr>
          </a:lstStyle>
          <a:p>
            <a:fld id="{9DBE14C3-B025-464C-88EF-CA7F61BF7801}" type="datetime1">
              <a:rPr lang="en-US" smtClean="0"/>
              <a:t>1/24/2026</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40" y="8829677"/>
            <a:ext cx="3038475" cy="466725"/>
          </a:xfrm>
          <a:prstGeom prst="rect">
            <a:avLst/>
          </a:prstGeom>
        </p:spPr>
        <p:txBody>
          <a:bodyPr vert="horz" lIns="91413" tIns="45706" rIns="91413" bIns="45706"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3970340" y="2"/>
            <a:ext cx="3038475" cy="466725"/>
          </a:xfrm>
          <a:prstGeom prst="rect">
            <a:avLst/>
          </a:prstGeom>
        </p:spPr>
        <p:txBody>
          <a:bodyPr vert="horz" lIns="91413" tIns="45706" rIns="91413" bIns="45706" rtlCol="0"/>
          <a:lstStyle>
            <a:lvl1pPr algn="r">
              <a:defRPr sz="1200"/>
            </a:lvl1pPr>
          </a:lstStyle>
          <a:p>
            <a:fld id="{1965A319-62D1-4B04-B501-E2D2517BFCD3}" type="datetime1">
              <a:rPr lang="en-US" smtClean="0"/>
              <a:t>1/24/2026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701677" y="4473575"/>
            <a:ext cx="5607050" cy="3660775"/>
          </a:xfrm>
          <a:prstGeom prst="rect">
            <a:avLst/>
          </a:prstGeom>
        </p:spPr>
        <p:txBody>
          <a:bodyPr vert="horz" lIns="91413" tIns="45706" rIns="91413"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40" y="8829677"/>
            <a:ext cx="3038475" cy="466725"/>
          </a:xfrm>
          <a:prstGeom prst="rect">
            <a:avLst/>
          </a:prstGeom>
        </p:spPr>
        <p:txBody>
          <a:bodyPr vert="horz" lIns="91413" tIns="45706" rIns="91413" bIns="45706"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6E12DCF1-BD10-498A-B530-954C8A9EBF83}"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4E53209-52F0-4E77-81FC-F04A6F29A190}"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29</a:t>
            </a:fld>
            <a:endParaRPr lang="en-US"/>
          </a:p>
        </p:txBody>
      </p:sp>
    </p:spTree>
    <p:extLst>
      <p:ext uri="{BB962C8B-B14F-4D97-AF65-F5344CB8AC3E}">
        <p14:creationId xmlns:p14="http://schemas.microsoft.com/office/powerpoint/2010/main" val="258592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IDE Setup</a:t>
            </a:r>
          </a:p>
          <a:p>
            <a:r>
              <a:rPr lang="en-US" sz="1200" b="0" kern="1200" dirty="0">
                <a:solidFill>
                  <a:schemeClr val="tx1"/>
                </a:solidFill>
                <a:effectLst/>
                <a:latin typeface="+mn-lt"/>
                <a:ea typeface="+mn-ea"/>
                <a:cs typeface="+mn-cs"/>
              </a:rPr>
              <a:t>      a. Board "Arduino NANO"</a:t>
            </a:r>
          </a:p>
          <a:p>
            <a:r>
              <a:rPr lang="en-US" sz="1200" b="0" kern="1200" dirty="0">
                <a:solidFill>
                  <a:schemeClr val="tx1"/>
                </a:solidFill>
                <a:effectLst/>
                <a:latin typeface="+mn-lt"/>
                <a:ea typeface="+mn-ea"/>
                <a:cs typeface="+mn-cs"/>
              </a:rPr>
              <a:t>      b. CPU "ATmega328p (old bootloader)"</a:t>
            </a:r>
          </a:p>
          <a:p>
            <a:r>
              <a:rPr lang="en-US" sz="1200" b="0" kern="1200" dirty="0">
                <a:solidFill>
                  <a:schemeClr val="tx1"/>
                </a:solidFill>
                <a:effectLst/>
                <a:latin typeface="+mn-lt"/>
                <a:ea typeface="+mn-ea"/>
                <a:cs typeface="+mn-cs"/>
              </a:rPr>
              <a:t>2. To program the Arduino - the RESET control signal (black) need to be disconnected!!.</a:t>
            </a: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33</a:t>
            </a:fld>
            <a:endParaRPr lang="en-US"/>
          </a:p>
        </p:txBody>
      </p:sp>
    </p:spTree>
    <p:extLst>
      <p:ext uri="{BB962C8B-B14F-4D97-AF65-F5344CB8AC3E}">
        <p14:creationId xmlns:p14="http://schemas.microsoft.com/office/powerpoint/2010/main" val="2925666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7406806-5CE7-4B47-843C-D8778D220F91}"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40</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30CF-5729-6F6A-CB11-D49B181F4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0440B-CF6E-3CA7-C217-87AC85CD0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301E-1A43-1D04-A97D-15EC38C9F40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E15DC5-D399-26B0-4E25-31B78913B25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630B633-A88D-5AE5-9CAE-C83DD43A8741}"/>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D4F46C73-25F9-C9E7-27DB-CF6944D4CB55}"/>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A5F4FE9-298C-F72E-C8D0-16E736161DB5}"/>
              </a:ext>
            </a:extLst>
          </p:cNvPr>
          <p:cNvSpPr>
            <a:spLocks noGrp="1"/>
          </p:cNvSpPr>
          <p:nvPr>
            <p:ph type="sldNum" sz="quarter" idx="5"/>
          </p:nvPr>
        </p:nvSpPr>
        <p:spPr/>
        <p:txBody>
          <a:bodyPr/>
          <a:lstStyle/>
          <a:p>
            <a:fld id="{91715222-4AD9-41F8-B991-E2027C81E89E}" type="slidenum">
              <a:rPr lang="en-US" smtClean="0"/>
              <a:t>73</a:t>
            </a:fld>
            <a:endParaRPr lang="en-US"/>
          </a:p>
        </p:txBody>
      </p:sp>
    </p:spTree>
    <p:extLst>
      <p:ext uri="{BB962C8B-B14F-4D97-AF65-F5344CB8AC3E}">
        <p14:creationId xmlns:p14="http://schemas.microsoft.com/office/powerpoint/2010/main" val="35156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C533-BB96-0925-682A-47AE14C93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CFB4-5D9D-59AA-18E4-70ACF139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A546-9833-2FF5-D672-BE6B10DD58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C85B1B-F178-063D-008F-B5D06AD68E1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A5E86C11-2F1F-6C0A-506E-7814AA806194}"/>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3594A889-F126-4401-2298-DD6E89F2717B}"/>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7102735-0B67-6AD9-E33A-62CB4D361F0A}"/>
              </a:ext>
            </a:extLst>
          </p:cNvPr>
          <p:cNvSpPr>
            <a:spLocks noGrp="1"/>
          </p:cNvSpPr>
          <p:nvPr>
            <p:ph type="sldNum" sz="quarter" idx="5"/>
          </p:nvPr>
        </p:nvSpPr>
        <p:spPr/>
        <p:txBody>
          <a:bodyPr/>
          <a:lstStyle/>
          <a:p>
            <a:fld id="{91715222-4AD9-41F8-B991-E2027C81E89E}" type="slidenum">
              <a:rPr lang="en-US" smtClean="0"/>
              <a:t>74</a:t>
            </a:fld>
            <a:endParaRPr lang="en-US"/>
          </a:p>
        </p:txBody>
      </p:sp>
    </p:spTree>
    <p:extLst>
      <p:ext uri="{BB962C8B-B14F-4D97-AF65-F5344CB8AC3E}">
        <p14:creationId xmlns:p14="http://schemas.microsoft.com/office/powerpoint/2010/main" val="411746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149E-3477-64C3-34A9-41D5D04B6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03B78-6050-A5AA-B6EF-82E48A66A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F89B-4C26-2E39-0972-8D71A6792E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919373-1A24-EEFD-CDFA-9224966327A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865D2BE-4C3E-59D8-419A-29BC8BADC2A9}"/>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374A70E1-5BCF-E244-8D92-FB15B18E01D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1744E7-75AB-C670-05D0-066F7A062CFC}"/>
              </a:ext>
            </a:extLst>
          </p:cNvPr>
          <p:cNvSpPr>
            <a:spLocks noGrp="1"/>
          </p:cNvSpPr>
          <p:nvPr>
            <p:ph type="sldNum" sz="quarter" idx="5"/>
          </p:nvPr>
        </p:nvSpPr>
        <p:spPr/>
        <p:txBody>
          <a:bodyPr/>
          <a:lstStyle/>
          <a:p>
            <a:fld id="{91715222-4AD9-41F8-B991-E2027C81E89E}" type="slidenum">
              <a:rPr lang="en-US" smtClean="0"/>
              <a:t>75</a:t>
            </a:fld>
            <a:endParaRPr lang="en-US"/>
          </a:p>
        </p:txBody>
      </p:sp>
    </p:spTree>
    <p:extLst>
      <p:ext uri="{BB962C8B-B14F-4D97-AF65-F5344CB8AC3E}">
        <p14:creationId xmlns:p14="http://schemas.microsoft.com/office/powerpoint/2010/main" val="213981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232F-509E-095D-9D61-5F8DCF5F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83467-9FB6-2A62-E78E-26D793FA1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1832-4D44-0052-0943-A6E500C975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20C117-DB42-4D63-79EB-8C06DB4557A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6B0963-AE92-BAE2-04C1-8BABEDDB873C}"/>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2FBCE318-F974-1558-BB65-F392FE72063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714F4731-9AB3-817F-8CDF-7DD767D1BEDC}"/>
              </a:ext>
            </a:extLst>
          </p:cNvPr>
          <p:cNvSpPr>
            <a:spLocks noGrp="1"/>
          </p:cNvSpPr>
          <p:nvPr>
            <p:ph type="sldNum" sz="quarter" idx="5"/>
          </p:nvPr>
        </p:nvSpPr>
        <p:spPr/>
        <p:txBody>
          <a:bodyPr/>
          <a:lstStyle/>
          <a:p>
            <a:fld id="{91715222-4AD9-41F8-B991-E2027C81E89E}" type="slidenum">
              <a:rPr lang="en-US" smtClean="0"/>
              <a:t>76</a:t>
            </a:fld>
            <a:endParaRPr lang="en-US"/>
          </a:p>
        </p:txBody>
      </p:sp>
    </p:spTree>
    <p:extLst>
      <p:ext uri="{BB962C8B-B14F-4D97-AF65-F5344CB8AC3E}">
        <p14:creationId xmlns:p14="http://schemas.microsoft.com/office/powerpoint/2010/main" val="171280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77</a:t>
            </a:fld>
            <a:endParaRPr lang="en-US"/>
          </a:p>
        </p:txBody>
      </p:sp>
    </p:spTree>
    <p:extLst>
      <p:ext uri="{BB962C8B-B14F-4D97-AF65-F5344CB8AC3E}">
        <p14:creationId xmlns:p14="http://schemas.microsoft.com/office/powerpoint/2010/main" val="39028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052-C5FD-09FD-284E-0CA020F8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D4844-E173-36D3-1C1F-AC7E00481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5F551-6F6F-0598-F7A6-981CE96EAD4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2933BE-C288-D6B0-2ED6-5D428715040C}"/>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725F4C2-1403-F94B-B572-579075049822}"/>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1B762C9B-0B54-DF11-1DFD-5E200C10DFB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C6CFDA0-4935-C985-72EE-DC202FC5E2B8}"/>
              </a:ext>
            </a:extLst>
          </p:cNvPr>
          <p:cNvSpPr>
            <a:spLocks noGrp="1"/>
          </p:cNvSpPr>
          <p:nvPr>
            <p:ph type="sldNum" sz="quarter" idx="5"/>
          </p:nvPr>
        </p:nvSpPr>
        <p:spPr/>
        <p:txBody>
          <a:bodyPr/>
          <a:lstStyle/>
          <a:p>
            <a:fld id="{91715222-4AD9-41F8-B991-E2027C81E89E}" type="slidenum">
              <a:rPr lang="en-US" smtClean="0"/>
              <a:t>78</a:t>
            </a:fld>
            <a:endParaRPr lang="en-US"/>
          </a:p>
        </p:txBody>
      </p:sp>
    </p:spTree>
    <p:extLst>
      <p:ext uri="{BB962C8B-B14F-4D97-AF65-F5344CB8AC3E}">
        <p14:creationId xmlns:p14="http://schemas.microsoft.com/office/powerpoint/2010/main" val="2965698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FA2B-F0BF-CCEE-9307-7FCE84EC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09A5-76BA-A2A6-0F1A-59A5946D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840F1-5626-8DC2-7043-D665A39260D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4E6E71-D561-1850-B58B-22D83E2E6D98}"/>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FCB98C6-C04F-B6EF-BFCD-87676C7C4DC6}"/>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39763A91-7D10-6EE4-7E71-1CB4E9CE94C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9B5E8AE-95D3-352B-6F29-10CC6C8C5DC9}"/>
              </a:ext>
            </a:extLst>
          </p:cNvPr>
          <p:cNvSpPr>
            <a:spLocks noGrp="1"/>
          </p:cNvSpPr>
          <p:nvPr>
            <p:ph type="sldNum" sz="quarter" idx="5"/>
          </p:nvPr>
        </p:nvSpPr>
        <p:spPr/>
        <p:txBody>
          <a:bodyPr/>
          <a:lstStyle/>
          <a:p>
            <a:fld id="{91715222-4AD9-41F8-B991-E2027C81E89E}" type="slidenum">
              <a:rPr lang="en-US" smtClean="0"/>
              <a:t>79</a:t>
            </a:fld>
            <a:endParaRPr lang="en-US"/>
          </a:p>
        </p:txBody>
      </p:sp>
    </p:spTree>
    <p:extLst>
      <p:ext uri="{BB962C8B-B14F-4D97-AF65-F5344CB8AC3E}">
        <p14:creationId xmlns:p14="http://schemas.microsoft.com/office/powerpoint/2010/main" val="20625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BF69B9D-E841-4624-A539-D744F3C14115}"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14</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B34E-4AFC-351C-2363-857F100D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2E17-2AD1-5415-52E1-9604BE962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23721-22C1-C1A6-3112-674AECB5F3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78B3B3-47DC-EADB-F484-F0396713E39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BB5D0E6-0483-83A3-741F-DB5275AF3AF5}"/>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4CE5DFE3-A2A3-4841-3C3C-D22B16E338F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C89339-B984-0027-95E3-6209F448CD59}"/>
              </a:ext>
            </a:extLst>
          </p:cNvPr>
          <p:cNvSpPr>
            <a:spLocks noGrp="1"/>
          </p:cNvSpPr>
          <p:nvPr>
            <p:ph type="sldNum" sz="quarter" idx="5"/>
          </p:nvPr>
        </p:nvSpPr>
        <p:spPr/>
        <p:txBody>
          <a:bodyPr/>
          <a:lstStyle/>
          <a:p>
            <a:fld id="{91715222-4AD9-41F8-B991-E2027C81E89E}" type="slidenum">
              <a:rPr lang="en-US" smtClean="0"/>
              <a:t>80</a:t>
            </a:fld>
            <a:endParaRPr lang="en-US"/>
          </a:p>
        </p:txBody>
      </p:sp>
    </p:spTree>
    <p:extLst>
      <p:ext uri="{BB962C8B-B14F-4D97-AF65-F5344CB8AC3E}">
        <p14:creationId xmlns:p14="http://schemas.microsoft.com/office/powerpoint/2010/main" val="100822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04D56-E637-E869-542C-1C3A39619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F0CCE-4E84-7766-9F51-FAD268DC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3BC7B-AEF9-6DE4-019F-2C78CCBA46C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37AEA-D6B5-CB1C-C74E-389EDDB644E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6CBFCD1-DB46-E129-577D-400019CEEEA6}"/>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D3403743-1462-03A3-35A6-B908D8829E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B2A6539-2D37-9DC6-326F-C9C94D56DBFF}"/>
              </a:ext>
            </a:extLst>
          </p:cNvPr>
          <p:cNvSpPr>
            <a:spLocks noGrp="1"/>
          </p:cNvSpPr>
          <p:nvPr>
            <p:ph type="sldNum" sz="quarter" idx="5"/>
          </p:nvPr>
        </p:nvSpPr>
        <p:spPr/>
        <p:txBody>
          <a:bodyPr/>
          <a:lstStyle/>
          <a:p>
            <a:fld id="{91715222-4AD9-41F8-B991-E2027C81E89E}" type="slidenum">
              <a:rPr lang="en-US" smtClean="0"/>
              <a:t>81</a:t>
            </a:fld>
            <a:endParaRPr lang="en-US"/>
          </a:p>
        </p:txBody>
      </p:sp>
    </p:spTree>
    <p:extLst>
      <p:ext uri="{BB962C8B-B14F-4D97-AF65-F5344CB8AC3E}">
        <p14:creationId xmlns:p14="http://schemas.microsoft.com/office/powerpoint/2010/main" val="2347579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3C6A-A03B-2CEC-EBB7-09BAE112B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4A61A-318D-19B4-EE5D-A0DD85751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66885-72FF-D50B-F6DD-013B2E6A76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75A09BF-2EA1-75AF-F3CE-A6D701A7D35E}"/>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4215518-7E40-7008-BD9C-8A25597FF36A}"/>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EBBFD92D-261F-4629-7C8D-369EB1748642}"/>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60E4B7DF-40A5-04D5-5C1E-34EE7037DFFB}"/>
              </a:ext>
            </a:extLst>
          </p:cNvPr>
          <p:cNvSpPr>
            <a:spLocks noGrp="1"/>
          </p:cNvSpPr>
          <p:nvPr>
            <p:ph type="sldNum" sz="quarter" idx="5"/>
          </p:nvPr>
        </p:nvSpPr>
        <p:spPr/>
        <p:txBody>
          <a:bodyPr/>
          <a:lstStyle/>
          <a:p>
            <a:fld id="{91715222-4AD9-41F8-B991-E2027C81E89E}" type="slidenum">
              <a:rPr lang="en-US" smtClean="0"/>
              <a:t>82</a:t>
            </a:fld>
            <a:endParaRPr lang="en-US"/>
          </a:p>
        </p:txBody>
      </p:sp>
    </p:spTree>
    <p:extLst>
      <p:ext uri="{BB962C8B-B14F-4D97-AF65-F5344CB8AC3E}">
        <p14:creationId xmlns:p14="http://schemas.microsoft.com/office/powerpoint/2010/main" val="207355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C135-75CB-E49E-6552-13673265B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ED75D-97D1-23BA-CC28-B00462289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9B773-0579-CD0F-6E07-0375F3AB3BC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D71300-5008-6795-ED26-566D76CC786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5270161-C122-2AB8-08F1-518A256AD6C0}"/>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26026260-DBB5-9FC0-833A-4E5ADA152364}"/>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BF952B12-1A24-3736-CB07-9C402279A456}"/>
              </a:ext>
            </a:extLst>
          </p:cNvPr>
          <p:cNvSpPr>
            <a:spLocks noGrp="1"/>
          </p:cNvSpPr>
          <p:nvPr>
            <p:ph type="sldNum" sz="quarter" idx="5"/>
          </p:nvPr>
        </p:nvSpPr>
        <p:spPr/>
        <p:txBody>
          <a:bodyPr/>
          <a:lstStyle/>
          <a:p>
            <a:fld id="{91715222-4AD9-41F8-B991-E2027C81E89E}" type="slidenum">
              <a:rPr lang="en-US" smtClean="0"/>
              <a:t>83</a:t>
            </a:fld>
            <a:endParaRPr lang="en-US"/>
          </a:p>
        </p:txBody>
      </p:sp>
    </p:spTree>
    <p:extLst>
      <p:ext uri="{BB962C8B-B14F-4D97-AF65-F5344CB8AC3E}">
        <p14:creationId xmlns:p14="http://schemas.microsoft.com/office/powerpoint/2010/main" val="214539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A905-E47F-4848-AF8E-B5275EF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5804-FD30-15A9-AB8E-82FB3281D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81D8F-FE4A-DFE5-CE2D-88BA609A39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93D17F-7878-AC23-3BBD-5EC26ECC776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893549E4-77FE-306E-E144-BDF1105F8B87}"/>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C6823F3F-C713-7230-B7C2-54FD0CFE3D76}"/>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10D2BE5-13EB-B328-7368-0484A501EEB3}"/>
              </a:ext>
            </a:extLst>
          </p:cNvPr>
          <p:cNvSpPr>
            <a:spLocks noGrp="1"/>
          </p:cNvSpPr>
          <p:nvPr>
            <p:ph type="sldNum" sz="quarter" idx="5"/>
          </p:nvPr>
        </p:nvSpPr>
        <p:spPr/>
        <p:txBody>
          <a:bodyPr/>
          <a:lstStyle/>
          <a:p>
            <a:fld id="{91715222-4AD9-41F8-B991-E2027C81E89E}" type="slidenum">
              <a:rPr lang="en-US" smtClean="0"/>
              <a:t>84</a:t>
            </a:fld>
            <a:endParaRPr lang="en-US"/>
          </a:p>
        </p:txBody>
      </p:sp>
    </p:spTree>
    <p:extLst>
      <p:ext uri="{BB962C8B-B14F-4D97-AF65-F5344CB8AC3E}">
        <p14:creationId xmlns:p14="http://schemas.microsoft.com/office/powerpoint/2010/main" val="226120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DD1-E694-D4FC-9A63-2A3BCEDE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AC68-33FB-85F5-857C-7935BF79B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2738F-6358-3310-1658-B0A6F420B1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44F259A-9D5C-EE63-84F3-19C0D0CBF28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0E844A4-D6F6-0A2E-2AFD-C19623D05C1A}"/>
              </a:ext>
            </a:extLst>
          </p:cNvPr>
          <p:cNvSpPr>
            <a:spLocks noGrp="1"/>
          </p:cNvSpPr>
          <p:nvPr>
            <p:ph type="dt" idx="1"/>
          </p:nvPr>
        </p:nvSpPr>
        <p:spPr/>
        <p:txBody>
          <a:bodyPr/>
          <a:lstStyle/>
          <a:p>
            <a:fld id="{1965A319-62D1-4B04-B501-E2D2517BFCD3}" type="datetime1">
              <a:rPr lang="en-US" smtClean="0"/>
              <a:t>1/24/2026</a:t>
            </a:fld>
            <a:endParaRPr lang="en-US"/>
          </a:p>
        </p:txBody>
      </p:sp>
      <p:sp>
        <p:nvSpPr>
          <p:cNvPr id="6" name="Footer Placeholder 5">
            <a:extLst>
              <a:ext uri="{FF2B5EF4-FFF2-40B4-BE49-F238E27FC236}">
                <a16:creationId xmlns:a16="http://schemas.microsoft.com/office/drawing/2014/main" id="{D7C3304A-C9DB-D8DB-F3A7-FD860D5B9DA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CB4E90F-E2A4-949C-9928-5C815B25D985}"/>
              </a:ext>
            </a:extLst>
          </p:cNvPr>
          <p:cNvSpPr>
            <a:spLocks noGrp="1"/>
          </p:cNvSpPr>
          <p:nvPr>
            <p:ph type="sldNum" sz="quarter" idx="5"/>
          </p:nvPr>
        </p:nvSpPr>
        <p:spPr/>
        <p:txBody>
          <a:bodyPr/>
          <a:lstStyle/>
          <a:p>
            <a:fld id="{91715222-4AD9-41F8-B991-E2027C81E89E}" type="slidenum">
              <a:rPr lang="en-US" smtClean="0"/>
              <a:t>85</a:t>
            </a:fld>
            <a:endParaRPr lang="en-US"/>
          </a:p>
        </p:txBody>
      </p:sp>
    </p:spTree>
    <p:extLst>
      <p:ext uri="{BB962C8B-B14F-4D97-AF65-F5344CB8AC3E}">
        <p14:creationId xmlns:p14="http://schemas.microsoft.com/office/powerpoint/2010/main" val="228085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3291201-F75C-4ED7-9D0F-D50CAED31039}"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95</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D397803-AD25-420B-9E20-5C7370E44F7B}"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97</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097B3F4-FAF8-47F2-9D73-459B42D96B0B}"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101</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93E34CA-AACB-4EE8-9D13-1D2266238B5B}"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104</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151B00F-B710-4EBD-80CB-6B4853F83F1A}"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15</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F8785FB-B1A3-49AD-A6FC-BD00666AE429}"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106</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404DCE8-A902-43E3-A55C-4CD0E3290697}"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110</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4C5A02C-041B-447F-89B8-BD1973D9AEE6}"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17</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1D0D9A2-04AD-4EEB-9D46-6CE74F4E120F}"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18</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0C08A-EF6C-1149-C4CE-FBCFFF19F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6F6F2-0175-584C-E3EB-1D26D0616CC2}"/>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13A4F1A7-6B37-0EA7-E428-D7BF67BDBFA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EE95B98-568E-A59C-3002-B79D875D100B}"/>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7E5D0629-378F-7436-0D0C-C1A3816D77AC}"/>
              </a:ext>
            </a:extLst>
          </p:cNvPr>
          <p:cNvSpPr>
            <a:spLocks noGrp="1"/>
          </p:cNvSpPr>
          <p:nvPr>
            <p:ph type="dt" idx="1"/>
          </p:nvPr>
        </p:nvSpPr>
        <p:spPr/>
        <p:txBody>
          <a:bodyPr/>
          <a:lstStyle/>
          <a:p>
            <a:fld id="{8571A9BD-2687-4C0C-9FCC-115168453D21}" type="datetime1">
              <a:rPr lang="en-US" smtClean="0"/>
              <a:t>1/24/2026</a:t>
            </a:fld>
            <a:endParaRPr lang="en-US"/>
          </a:p>
        </p:txBody>
      </p:sp>
      <p:sp>
        <p:nvSpPr>
          <p:cNvPr id="6" name="Footer Placeholder 5">
            <a:extLst>
              <a:ext uri="{FF2B5EF4-FFF2-40B4-BE49-F238E27FC236}">
                <a16:creationId xmlns:a16="http://schemas.microsoft.com/office/drawing/2014/main" id="{B53E2F92-2CAC-699B-1014-099F2086F9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B7EEB33-9D55-121D-769E-322FAAA1C133}"/>
              </a:ext>
            </a:extLst>
          </p:cNvPr>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1541986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9DF09BD-A259-4061-BC11-B8EC44F478A2}"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21</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C0F915D-C2D4-402B-BD62-0794A2A423B0}"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25</a:t>
            </a:fld>
            <a:endParaRPr lang="en-US"/>
          </a:p>
        </p:txBody>
      </p:sp>
    </p:spTree>
    <p:extLst>
      <p:ext uri="{BB962C8B-B14F-4D97-AF65-F5344CB8AC3E}">
        <p14:creationId xmlns:p14="http://schemas.microsoft.com/office/powerpoint/2010/main" val="24813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37B5E8-6F6C-4D8D-BFE8-10E67D35AE52}" type="datetime1">
              <a:rPr lang="en-US" smtClean="0"/>
              <a:t>1/24/2026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28</a:t>
            </a:fld>
            <a:endParaRPr lang="en-US"/>
          </a:p>
        </p:txBody>
      </p:sp>
    </p:spTree>
    <p:extLst>
      <p:ext uri="{BB962C8B-B14F-4D97-AF65-F5344CB8AC3E}">
        <p14:creationId xmlns:p14="http://schemas.microsoft.com/office/powerpoint/2010/main" val="602312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2" y="318031"/>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91.xml"/><Relationship Id="rId7" Type="http://schemas.openxmlformats.org/officeDocument/2006/relationships/slide" Target="slide20.xml"/><Relationship Id="rId12"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7.xml"/><Relationship Id="rId5" Type="http://schemas.openxmlformats.org/officeDocument/2006/relationships/slide" Target="slide24.xml"/><Relationship Id="rId10" Type="http://schemas.openxmlformats.org/officeDocument/2006/relationships/image" Target="../media/image12.png"/><Relationship Id="rId4" Type="http://schemas.openxmlformats.org/officeDocument/2006/relationships/slide" Target="slide99.xml"/><Relationship Id="rId9" Type="http://schemas.openxmlformats.org/officeDocument/2006/relationships/image" Target="../media/image11.png"/></Relationships>
</file>

<file path=ppt/slides/_rels/slide10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07.xml"/><Relationship Id="rId3" Type="http://schemas.openxmlformats.org/officeDocument/2006/relationships/slide" Target="slide102.xml"/><Relationship Id="rId7" Type="http://schemas.openxmlformats.org/officeDocument/2006/relationships/slide" Target="slide106.xml"/><Relationship Id="rId12" Type="http://schemas.openxmlformats.org/officeDocument/2006/relationships/slide" Target="slide101.xml"/><Relationship Id="rId17" Type="http://schemas.openxmlformats.org/officeDocument/2006/relationships/image" Target="../media/image1.png"/><Relationship Id="rId2" Type="http://schemas.openxmlformats.org/officeDocument/2006/relationships/image" Target="../media/image18.png"/><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10.xml"/><Relationship Id="rId5" Type="http://schemas.openxmlformats.org/officeDocument/2006/relationships/slide" Target="slide100.xml"/><Relationship Id="rId15" Type="http://schemas.openxmlformats.org/officeDocument/2006/relationships/slide" Target="slide99.xml"/><Relationship Id="rId10" Type="http://schemas.openxmlformats.org/officeDocument/2006/relationships/slide" Target="slide95.xml"/><Relationship Id="rId4" Type="http://schemas.openxmlformats.org/officeDocument/2006/relationships/slide" Target="slide105.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28.jpeg"/></Relationships>
</file>

<file path=ppt/slides/_rels/slide10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image" Target="../media/image19.jpeg"/><Relationship Id="rId7" Type="http://schemas.openxmlformats.org/officeDocument/2006/relationships/slide" Target="slide102.xml"/><Relationship Id="rId12" Type="http://schemas.openxmlformats.org/officeDocument/2006/relationships/slide" Target="slide9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07.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99.xml"/><Relationship Id="rId10"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slide" Target="slide100.xml"/></Relationships>
</file>

<file path=ppt/slides/_rels/slide102.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5.xml"/><Relationship Id="rId3" Type="http://schemas.openxmlformats.org/officeDocument/2006/relationships/image" Target="../media/image24.png"/><Relationship Id="rId7" Type="http://schemas.openxmlformats.org/officeDocument/2006/relationships/image" Target="../media/image7.png"/><Relationship Id="rId12" Type="http://schemas.openxmlformats.org/officeDocument/2006/relationships/slide" Target="slide97.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07.xml"/><Relationship Id="rId5" Type="http://schemas.openxmlformats.org/officeDocument/2006/relationships/slide" Target="slide101.xml"/><Relationship Id="rId15" Type="http://schemas.openxmlformats.org/officeDocument/2006/relationships/slide" Target="slide94.xml"/><Relationship Id="rId10" Type="http://schemas.openxmlformats.org/officeDocument/2006/relationships/slide" Target="slide105.xml"/><Relationship Id="rId4" Type="http://schemas.openxmlformats.org/officeDocument/2006/relationships/slide" Target="slide100.xml"/><Relationship Id="rId9" Type="http://schemas.openxmlformats.org/officeDocument/2006/relationships/slide" Target="slide102.xml"/><Relationship Id="rId14" Type="http://schemas.openxmlformats.org/officeDocument/2006/relationships/slide" Target="slide111.xml"/></Relationships>
</file>

<file path=ppt/slides/_rels/slide103.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5.xml"/><Relationship Id="rId3" Type="http://schemas.openxmlformats.org/officeDocument/2006/relationships/image" Target="../media/image24.png"/><Relationship Id="rId7" Type="http://schemas.openxmlformats.org/officeDocument/2006/relationships/image" Target="../media/image7.png"/><Relationship Id="rId12" Type="http://schemas.openxmlformats.org/officeDocument/2006/relationships/slide" Target="slide97.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07.xml"/><Relationship Id="rId5" Type="http://schemas.openxmlformats.org/officeDocument/2006/relationships/slide" Target="slide101.xml"/><Relationship Id="rId15" Type="http://schemas.openxmlformats.org/officeDocument/2006/relationships/slide" Target="slide94.xml"/><Relationship Id="rId10" Type="http://schemas.openxmlformats.org/officeDocument/2006/relationships/slide" Target="slide105.xml"/><Relationship Id="rId4" Type="http://schemas.openxmlformats.org/officeDocument/2006/relationships/slide" Target="slide100.xml"/><Relationship Id="rId9" Type="http://schemas.openxmlformats.org/officeDocument/2006/relationships/slide" Target="slide102.xml"/><Relationship Id="rId14" Type="http://schemas.openxmlformats.org/officeDocument/2006/relationships/slide" Target="slide111.xml"/></Relationships>
</file>

<file path=ppt/slides/_rels/slide10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image" Target="../media/image41.png"/><Relationship Id="rId7" Type="http://schemas.openxmlformats.org/officeDocument/2006/relationships/slide" Target="slide9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12.xml"/><Relationship Id="rId5" Type="http://schemas.openxmlformats.org/officeDocument/2006/relationships/slide" Target="slide105.xml"/><Relationship Id="rId10" Type="http://schemas.openxmlformats.org/officeDocument/2006/relationships/image" Target="../media/image1.png"/><Relationship Id="rId4" Type="http://schemas.openxmlformats.org/officeDocument/2006/relationships/slide" Target="slide100.xml"/><Relationship Id="rId9" Type="http://schemas.openxmlformats.org/officeDocument/2006/relationships/slide" Target="slide94.xml"/></Relationships>
</file>

<file path=ppt/slides/_rels/slide105.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image" Target="../media/image42.png"/><Relationship Id="rId7" Type="http://schemas.openxmlformats.org/officeDocument/2006/relationships/slide" Target="slide100.xml"/><Relationship Id="rId12" Type="http://schemas.openxmlformats.org/officeDocument/2006/relationships/hyperlink" Target="http://electronics.stackexchange.com/questions/125384/making-2-input-and-gate-2-input-or-gate-and-not-gate-using-only-the-sand-gate" TargetMode="Externa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104.xml"/><Relationship Id="rId11" Type="http://schemas.openxmlformats.org/officeDocument/2006/relationships/image" Target="../media/image7.png"/><Relationship Id="rId5" Type="http://schemas.openxmlformats.org/officeDocument/2006/relationships/image" Target="../media/image19.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94.xml"/></Relationships>
</file>

<file path=ppt/slides/_rels/slide106.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104.xml"/><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42.png"/><Relationship Id="rId9" Type="http://schemas.openxmlformats.org/officeDocument/2006/relationships/slide" Target="slide107.xml"/></Relationships>
</file>

<file path=ppt/slides/_rels/slide10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44.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simple.wikipedia.org/wiki/Logic_gate" TargetMode="External"/><Relationship Id="rId10" Type="http://schemas.openxmlformats.org/officeDocument/2006/relationships/slide" Target="slide102.xml"/><Relationship Id="rId4" Type="http://schemas.openxmlformats.org/officeDocument/2006/relationships/image" Target="../media/image45.png"/><Relationship Id="rId9" Type="http://schemas.openxmlformats.org/officeDocument/2006/relationships/slide" Target="slide100.xml"/></Relationships>
</file>

<file path=ppt/slides/_rels/slide10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png"/><Relationship Id="rId7" Type="http://schemas.openxmlformats.org/officeDocument/2006/relationships/slide" Target="slide94.xml"/><Relationship Id="rId2" Type="http://schemas.openxmlformats.org/officeDocument/2006/relationships/slide" Target="slide109.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0.png"/><Relationship Id="rId4" Type="http://schemas.openxmlformats.org/officeDocument/2006/relationships/hyperlink" Target="https://commons.wikimedia.org/wiki/Category:NOR_gate_symbols" TargetMode="External"/></Relationships>
</file>

<file path=ppt/slides/_rels/slide109.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10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99.xml"/><Relationship Id="rId4" Type="http://schemas.openxmlformats.org/officeDocument/2006/relationships/slide" Target="slide91.xml"/></Relationships>
</file>

<file path=ppt/slides/_rels/slide110.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7.png"/><Relationship Id="rId7" Type="http://schemas.openxmlformats.org/officeDocument/2006/relationships/slide" Target="slide9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94.xml"/></Relationships>
</file>

<file path=ppt/slides/_rels/slide11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6.jpeg"/><Relationship Id="rId7" Type="http://schemas.openxmlformats.org/officeDocument/2006/relationships/slide" Target="slide102.xml"/><Relationship Id="rId2" Type="http://schemas.openxmlformats.org/officeDocument/2006/relationships/slide" Target="slide11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1.png"/><Relationship Id="rId4" Type="http://schemas.openxmlformats.org/officeDocument/2006/relationships/image" Target="../media/image47.jpeg"/><Relationship Id="rId9" Type="http://schemas.openxmlformats.org/officeDocument/2006/relationships/slide" Target="slide94.xml"/></Relationships>
</file>

<file path=ppt/slides/_rels/slide1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png"/><Relationship Id="rId3" Type="http://schemas.openxmlformats.org/officeDocument/2006/relationships/slide" Target="slide111.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94.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4.png"/><Relationship Id="rId5" Type="http://schemas.openxmlformats.org/officeDocument/2006/relationships/slide" Target="slide104.xml"/><Relationship Id="rId10" Type="http://schemas.openxmlformats.org/officeDocument/2006/relationships/slide" Target="slide99.xml"/><Relationship Id="rId4" Type="http://schemas.openxmlformats.org/officeDocument/2006/relationships/slide" Target="slide100.xml"/><Relationship Id="rId9" Type="http://schemas.openxmlformats.org/officeDocument/2006/relationships/hyperlink" Target="https://liucs.net/cs101s14/n4-logic.htm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86.xml"/><Relationship Id="rId10" Type="http://schemas.openxmlformats.org/officeDocument/2006/relationships/slide" Target="slide26.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25.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slide" Target="slide20.xml"/><Relationship Id="rId7"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4.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1.png"/><Relationship Id="rId4" Type="http://schemas.openxmlformats.org/officeDocument/2006/relationships/slide" Target="slide94.xml"/></Relationships>
</file>

<file path=ppt/slides/_rels/slide14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14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94.xml"/><Relationship Id="rId4" Type="http://schemas.openxmlformats.org/officeDocument/2006/relationships/slide" Target="slide102.xml"/></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99.xml"/><Relationship Id="rId3" Type="http://schemas.openxmlformats.org/officeDocument/2006/relationships/slide" Target="slide24.xml"/><Relationship Id="rId7" Type="http://schemas.openxmlformats.org/officeDocument/2006/relationships/slide" Target="slide20.xml"/><Relationship Id="rId12"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7.png"/><Relationship Id="rId5" Type="http://schemas.openxmlformats.org/officeDocument/2006/relationships/slide" Target="slide9.xml"/><Relationship Id="rId10" Type="http://schemas.openxmlformats.org/officeDocument/2006/relationships/slide" Target="slide22.xml"/><Relationship Id="rId4" Type="http://schemas.openxmlformats.org/officeDocument/2006/relationships/slide" Target="slide32.xml"/><Relationship Id="rId9"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91.xml"/><Relationship Id="rId3" Type="http://schemas.openxmlformats.org/officeDocument/2006/relationships/image" Target="../media/image19.jpeg"/><Relationship Id="rId7" Type="http://schemas.openxmlformats.org/officeDocument/2006/relationships/slide" Target="slide99.xml"/><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87.xml"/><Relationship Id="rId11" Type="http://schemas.openxmlformats.org/officeDocument/2006/relationships/slide" Target="slide7.xml"/><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slide" Target="slide89.xml"/><Relationship Id="rId9" Type="http://schemas.openxmlformats.org/officeDocument/2006/relationships/slide" Target="slide94.xml"/><Relationship Id="rId14"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94.xml"/><Relationship Id="rId7" Type="http://schemas.openxmlformats.org/officeDocument/2006/relationships/slide" Target="slide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91.xml"/><Relationship Id="rId5" Type="http://schemas.openxmlformats.org/officeDocument/2006/relationships/image" Target="../media/image21.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94.xml"/><Relationship Id="rId11" Type="http://schemas.openxmlformats.org/officeDocument/2006/relationships/image" Target="../media/image22.png"/><Relationship Id="rId5" Type="http://schemas.openxmlformats.org/officeDocument/2006/relationships/slide" Target="slide24.xml"/><Relationship Id="rId10" Type="http://schemas.openxmlformats.org/officeDocument/2006/relationships/slide" Target="slide99.xml"/><Relationship Id="rId4" Type="http://schemas.openxmlformats.org/officeDocument/2006/relationships/slide" Target="slide91.xml"/><Relationship Id="rId9" Type="http://schemas.openxmlformats.org/officeDocument/2006/relationships/slide" Target="slide16.xml"/><Relationship Id="rId14" Type="http://schemas.openxmlformats.org/officeDocument/2006/relationships/hyperlink" Target="http://electronics.stackexchange.com/questions/125384/making-2-input-and-gate-2-input-or-gate-and-not-gate-using-only-the-sand-gat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05.xml"/><Relationship Id="rId18" Type="http://schemas.openxmlformats.org/officeDocument/2006/relationships/slide" Target="slide94.xml"/><Relationship Id="rId26" Type="http://schemas.openxmlformats.org/officeDocument/2006/relationships/slide" Target="slide7.xml"/><Relationship Id="rId3" Type="http://schemas.openxmlformats.org/officeDocument/2006/relationships/slide" Target="slide90.xml"/><Relationship Id="rId21" Type="http://schemas.openxmlformats.org/officeDocument/2006/relationships/slide" Target="slide23.xml"/><Relationship Id="rId7" Type="http://schemas.openxmlformats.org/officeDocument/2006/relationships/slide" Target="slide99.xml"/><Relationship Id="rId12" Type="http://schemas.openxmlformats.org/officeDocument/2006/relationships/slide" Target="slide100.xml"/><Relationship Id="rId17" Type="http://schemas.openxmlformats.org/officeDocument/2006/relationships/slide" Target="slide33.xml"/><Relationship Id="rId25" Type="http://schemas.openxmlformats.org/officeDocument/2006/relationships/image" Target="../media/image16.png"/><Relationship Id="rId2" Type="http://schemas.openxmlformats.org/officeDocument/2006/relationships/image" Target="../media/image24.png"/><Relationship Id="rId16" Type="http://schemas.openxmlformats.org/officeDocument/2006/relationships/slide" Target="slide95.xml"/><Relationship Id="rId20"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101.xml"/><Relationship Id="rId24" Type="http://schemas.openxmlformats.org/officeDocument/2006/relationships/hyperlink" Target="https://liucs.net/cs101s14/n4-logic.html" TargetMode="External"/><Relationship Id="rId5" Type="http://schemas.openxmlformats.org/officeDocument/2006/relationships/slide" Target="slide88.xml"/><Relationship Id="rId15" Type="http://schemas.openxmlformats.org/officeDocument/2006/relationships/slide" Target="slide97.xml"/><Relationship Id="rId23" Type="http://schemas.openxmlformats.org/officeDocument/2006/relationships/image" Target="../media/image26.png"/><Relationship Id="rId10" Type="http://schemas.openxmlformats.org/officeDocument/2006/relationships/slide" Target="slide102.xml"/><Relationship Id="rId19"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07.xml"/><Relationship Id="rId22" Type="http://schemas.openxmlformats.org/officeDocument/2006/relationships/slide" Target="slide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7.xml"/><Relationship Id="rId7" Type="http://schemas.openxmlformats.org/officeDocument/2006/relationships/slide" Target="slide88.xml"/><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7.png"/><Relationship Id="rId9" Type="http://schemas.openxmlformats.org/officeDocument/2006/relationships/hyperlink" Target="https://liucs.net/cs101s14/n4-logic.html"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8.xml"/><Relationship Id="rId18" Type="http://schemas.openxmlformats.org/officeDocument/2006/relationships/slide" Target="slide87.xml"/><Relationship Id="rId3" Type="http://schemas.openxmlformats.org/officeDocument/2006/relationships/slide" Target="slide102.xml"/><Relationship Id="rId21" Type="http://schemas.openxmlformats.org/officeDocument/2006/relationships/slide" Target="slide10.xml"/><Relationship Id="rId7" Type="http://schemas.openxmlformats.org/officeDocument/2006/relationships/slide" Target="slide106.xml"/><Relationship Id="rId12" Type="http://schemas.openxmlformats.org/officeDocument/2006/relationships/slide" Target="slide7.xml"/><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slide" Target="slide16.xml"/><Relationship Id="rId20"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22.xml"/><Relationship Id="rId24" Type="http://schemas.openxmlformats.org/officeDocument/2006/relationships/image" Target="../media/image1.png"/><Relationship Id="rId5" Type="http://schemas.openxmlformats.org/officeDocument/2006/relationships/slide" Target="slide100.xml"/><Relationship Id="rId15" Type="http://schemas.openxmlformats.org/officeDocument/2006/relationships/slide" Target="slide13.xml"/><Relationship Id="rId23" Type="http://schemas.openxmlformats.org/officeDocument/2006/relationships/slide" Target="slide94.xml"/><Relationship Id="rId10" Type="http://schemas.openxmlformats.org/officeDocument/2006/relationships/slide" Target="slide95.xml"/><Relationship Id="rId19" Type="http://schemas.openxmlformats.org/officeDocument/2006/relationships/slide" Target="slide99.xml"/><Relationship Id="rId4" Type="http://schemas.openxmlformats.org/officeDocument/2006/relationships/slide" Target="slide105.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4.xml"/><Relationship Id="rId22" Type="http://schemas.openxmlformats.org/officeDocument/2006/relationships/slide" Target="slide110.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slide" Target="slide12.xml"/><Relationship Id="rId17" Type="http://schemas.openxmlformats.org/officeDocument/2006/relationships/image" Target="../media/image7.png"/><Relationship Id="rId2" Type="http://schemas.openxmlformats.org/officeDocument/2006/relationships/notesSlide" Target="../notesSlides/notesSlide8.xml"/><Relationship Id="rId16" Type="http://schemas.openxmlformats.org/officeDocument/2006/relationships/slide" Target="slide99.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4.png"/><Relationship Id="rId5" Type="http://schemas.openxmlformats.org/officeDocument/2006/relationships/slide" Target="slide94.xml"/><Relationship Id="rId15" Type="http://schemas.openxmlformats.org/officeDocument/2006/relationships/slide" Target="slide23.xml"/><Relationship Id="rId10" Type="http://schemas.openxmlformats.org/officeDocument/2006/relationships/image" Target="../media/image14.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slide" Target="slide13.xml"/></Relationships>
</file>

<file path=ppt/slides/_rels/slide26.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27.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12.xml"/></Relationships>
</file>

<file path=ppt/slides/_rels/slide27.xml.rels><?xml version="1.0" encoding="UTF-8" standalone="yes"?>
<Relationships xmlns="http://schemas.openxmlformats.org/package/2006/relationships"><Relationship Id="rId8" Type="http://schemas.openxmlformats.org/officeDocument/2006/relationships/hyperlink" Target="http://it.wikibooks.org/wiki/File:Xor-gate-en.svg"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image" Target="../media/image7.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slide" Target="slide94.xml"/><Relationship Id="rId13" Type="http://schemas.openxmlformats.org/officeDocument/2006/relationships/image" Target="../media/image7.png"/><Relationship Id="rId18" Type="http://schemas.openxmlformats.org/officeDocument/2006/relationships/slide" Target="slide84.xml"/><Relationship Id="rId3" Type="http://schemas.openxmlformats.org/officeDocument/2006/relationships/image" Target="../media/image41.png"/><Relationship Id="rId7" Type="http://schemas.openxmlformats.org/officeDocument/2006/relationships/slide" Target="slide106.xml"/><Relationship Id="rId12" Type="http://schemas.openxmlformats.org/officeDocument/2006/relationships/slide" Target="slide99.xml"/><Relationship Id="rId17" Type="http://schemas.openxmlformats.org/officeDocument/2006/relationships/slide" Target="slide83.xml"/><Relationship Id="rId2" Type="http://schemas.openxmlformats.org/officeDocument/2006/relationships/notesSlide" Target="../notesSlides/notesSlide9.xml"/><Relationship Id="rId16"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112.xml"/><Relationship Id="rId11" Type="http://schemas.openxmlformats.org/officeDocument/2006/relationships/slide" Target="slide20.xml"/><Relationship Id="rId5" Type="http://schemas.openxmlformats.org/officeDocument/2006/relationships/slide" Target="slide31.xml"/><Relationship Id="rId15" Type="http://schemas.openxmlformats.org/officeDocument/2006/relationships/slide" Target="slide81.xml"/><Relationship Id="rId10" Type="http://schemas.openxmlformats.org/officeDocument/2006/relationships/slide" Target="slide104.xml"/><Relationship Id="rId19" Type="http://schemas.openxmlformats.org/officeDocument/2006/relationships/slide" Target="slide85.xml"/><Relationship Id="rId4" Type="http://schemas.openxmlformats.org/officeDocument/2006/relationships/slide" Target="slide100.xml"/><Relationship Id="rId9" Type="http://schemas.openxmlformats.org/officeDocument/2006/relationships/image" Target="../media/image1.png"/><Relationship Id="rId14" Type="http://schemas.openxmlformats.org/officeDocument/2006/relationships/hyperlink" Target="http://electronics.stackexchange.com/questions/125384/making-2-input-and-gate-2-input-or-gate-and-not-gate-using-only-the-sand-gate"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28.xm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42.png"/><Relationship Id="rId9" Type="http://schemas.openxmlformats.org/officeDocument/2006/relationships/slide" Target="slide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png"/><Relationship Id="rId7" Type="http://schemas.openxmlformats.org/officeDocument/2006/relationships/slide" Target="slide94.xml"/><Relationship Id="rId2" Type="http://schemas.openxmlformats.org/officeDocument/2006/relationships/slide" Target="slide109.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0.png"/><Relationship Id="rId4" Type="http://schemas.openxmlformats.org/officeDocument/2006/relationships/hyperlink" Target="https://commons.wikimedia.org/wiki/Category:NOR_gate_symbol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electronics.stackexchange.com/questions/196655/build-and-logic-gate-with-7400-ics-nand-in-negative-logic" TargetMode="External"/><Relationship Id="rId7" Type="http://schemas.openxmlformats.org/officeDocument/2006/relationships/slide" Target="slide94.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100.xml"/><Relationship Id="rId4" Type="http://schemas.openxmlformats.org/officeDocument/2006/relationships/image" Target="../media/image19.jpeg"/><Relationship Id="rId9" Type="http://schemas.openxmlformats.org/officeDocument/2006/relationships/slide" Target="slide28.xml"/></Relationships>
</file>

<file path=ppt/slides/_rels/slide3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44.png"/><Relationship Id="rId7" Type="http://schemas.openxmlformats.org/officeDocument/2006/relationships/slide" Target="slide102.xm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s://simple.wikipedia.org/wiki/Logic_gate" TargetMode="External"/><Relationship Id="rId10"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45.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112.xml"/><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jpeg"/><Relationship Id="rId10" Type="http://schemas.openxmlformats.org/officeDocument/2006/relationships/image" Target="../media/image1.png"/><Relationship Id="rId4" Type="http://schemas.openxmlformats.org/officeDocument/2006/relationships/image" Target="../media/image46.jpeg"/><Relationship Id="rId9" Type="http://schemas.openxmlformats.org/officeDocument/2006/relationships/slide" Target="slide94.xml"/></Relationships>
</file>

<file path=ppt/slides/_rels/slide34.xml.rels><?xml version="1.0" encoding="UTF-8" standalone="yes"?>
<Relationships xmlns="http://schemas.openxmlformats.org/package/2006/relationships"><Relationship Id="rId8" Type="http://schemas.openxmlformats.org/officeDocument/2006/relationships/hyperlink" Target="https://liucs.net/cs101s14/n4-logic.html" TargetMode="External"/><Relationship Id="rId13" Type="http://schemas.openxmlformats.org/officeDocument/2006/relationships/slide" Target="slide102.xml"/><Relationship Id="rId3" Type="http://schemas.openxmlformats.org/officeDocument/2006/relationships/slide" Target="slide100.xml"/><Relationship Id="rId7" Type="http://schemas.openxmlformats.org/officeDocument/2006/relationships/image" Target="../media/image26.png"/><Relationship Id="rId12" Type="http://schemas.openxmlformats.org/officeDocument/2006/relationships/image" Target="../media/image1.png"/><Relationship Id="rId2" Type="http://schemas.openxmlformats.org/officeDocument/2006/relationships/slide" Target="slide111.xml"/><Relationship Id="rId1" Type="http://schemas.openxmlformats.org/officeDocument/2006/relationships/slideLayout" Target="../slideLayouts/slideLayout1.xml"/><Relationship Id="rId6" Type="http://schemas.openxmlformats.org/officeDocument/2006/relationships/hyperlink" Target="http://electronics.stackexchange.com/questions/125384/making-2-input-and-gate-2-input-or-gate-and-not-gate-using-only-the-sand-gate" TargetMode="External"/><Relationship Id="rId11" Type="http://schemas.openxmlformats.org/officeDocument/2006/relationships/slide" Target="slide94.xml"/><Relationship Id="rId5" Type="http://schemas.openxmlformats.org/officeDocument/2006/relationships/image" Target="../media/image7.png"/><Relationship Id="rId10" Type="http://schemas.openxmlformats.org/officeDocument/2006/relationships/image" Target="../media/image24.png"/><Relationship Id="rId4" Type="http://schemas.openxmlformats.org/officeDocument/2006/relationships/slide" Target="slide104.xml"/><Relationship Id="rId9" Type="http://schemas.openxmlformats.org/officeDocument/2006/relationships/slide" Target="slide99.xml"/><Relationship Id="rId14"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51.png"/><Relationship Id="rId7"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liucs.net/cs101s14/n4-logic.html" TargetMode="External"/><Relationship Id="rId5" Type="http://schemas.openxmlformats.org/officeDocument/2006/relationships/image" Target="../media/image26.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3.xml"/><Relationship Id="rId3" Type="http://schemas.openxmlformats.org/officeDocument/2006/relationships/slide" Target="slide39.xml"/><Relationship Id="rId7" Type="http://schemas.openxmlformats.org/officeDocument/2006/relationships/slide" Target="slide77.xml"/><Relationship Id="rId12" Type="http://schemas.openxmlformats.org/officeDocument/2006/relationships/slide" Target="slide82.xml"/><Relationship Id="rId17" Type="http://schemas.openxmlformats.org/officeDocument/2006/relationships/image" Target="../media/image1.png"/><Relationship Id="rId2" Type="http://schemas.openxmlformats.org/officeDocument/2006/relationships/slide" Target="slide38.xml"/><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57.xml"/><Relationship Id="rId11" Type="http://schemas.openxmlformats.org/officeDocument/2006/relationships/slide" Target="slide81.xml"/><Relationship Id="rId5" Type="http://schemas.openxmlformats.org/officeDocument/2006/relationships/slide" Target="slide56.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40.xml"/><Relationship Id="rId9" Type="http://schemas.openxmlformats.org/officeDocument/2006/relationships/slide" Target="slide79.xml"/><Relationship Id="rId14" Type="http://schemas.openxmlformats.org/officeDocument/2006/relationships/slide" Target="slide84.xml"/></Relationships>
</file>

<file path=ppt/slides/_rels/slide37.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50_A2A581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4.xml"/><Relationship Id="rId7" Type="http://schemas.openxmlformats.org/officeDocument/2006/relationships/slide" Target="slide12.xml"/><Relationship Id="rId12" Type="http://schemas.openxmlformats.org/officeDocument/2006/relationships/slide" Target="slide18.xml"/><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68.xml"/><Relationship Id="rId5" Type="http://schemas.openxmlformats.org/officeDocument/2006/relationships/slide" Target="slide22.xml"/><Relationship Id="rId10" Type="http://schemas.openxmlformats.org/officeDocument/2006/relationships/slide" Target="slide11.xml"/><Relationship Id="rId4" Type="http://schemas.openxmlformats.org/officeDocument/2006/relationships/slide" Target="slide15.xml"/><Relationship Id="rId9" Type="http://schemas.openxmlformats.org/officeDocument/2006/relationships/slide" Target="slide10.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23.xml"/><Relationship Id="rId7" Type="http://schemas.openxmlformats.org/officeDocument/2006/relationships/slide" Target="slide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11.xml"/><Relationship Id="rId5" Type="http://schemas.openxmlformats.org/officeDocument/2006/relationships/slide" Target="slide17.xml"/><Relationship Id="rId10" Type="http://schemas.openxmlformats.org/officeDocument/2006/relationships/slide" Target="slide18.xml"/><Relationship Id="rId4" Type="http://schemas.openxmlformats.org/officeDocument/2006/relationships/slide" Target="slide20.xml"/><Relationship Id="rId9" Type="http://schemas.openxmlformats.org/officeDocument/2006/relationships/slide" Target="slide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104.xml"/><Relationship Id="rId7" Type="http://schemas.openxmlformats.org/officeDocument/2006/relationships/slide" Target="slide10.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slide" Target="slide20.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07.xml"/><Relationship Id="rId3" Type="http://schemas.openxmlformats.org/officeDocument/2006/relationships/slide" Target="slide95.xml"/><Relationship Id="rId7" Type="http://schemas.openxmlformats.org/officeDocument/2006/relationships/slide" Target="slide106.xml"/><Relationship Id="rId12" Type="http://schemas.openxmlformats.org/officeDocument/2006/relationships/slide" Target="slide99.xml"/><Relationship Id="rId2" Type="http://schemas.openxmlformats.org/officeDocument/2006/relationships/image" Target="../media/image70.jpeg"/><Relationship Id="rId1" Type="http://schemas.openxmlformats.org/officeDocument/2006/relationships/slideLayout" Target="../slideLayouts/slideLayout1.xml"/><Relationship Id="rId6" Type="http://schemas.openxmlformats.org/officeDocument/2006/relationships/slide" Target="slide105.xml"/><Relationship Id="rId11" Type="http://schemas.openxmlformats.org/officeDocument/2006/relationships/slide" Target="slide97.xml"/><Relationship Id="rId5" Type="http://schemas.openxmlformats.org/officeDocument/2006/relationships/slide" Target="slide102.xml"/><Relationship Id="rId15" Type="http://schemas.openxmlformats.org/officeDocument/2006/relationships/slide" Target="slide101.xml"/><Relationship Id="rId10" Type="http://schemas.openxmlformats.org/officeDocument/2006/relationships/slide" Target="slide110.xml"/><Relationship Id="rId4" Type="http://schemas.openxmlformats.org/officeDocument/2006/relationships/slide" Target="slide98.xml"/><Relationship Id="rId9" Type="http://schemas.openxmlformats.org/officeDocument/2006/relationships/slide" Target="slide108.xml"/><Relationship Id="rId14" Type="http://schemas.openxmlformats.org/officeDocument/2006/relationships/slide" Target="slide100.xml"/></Relationships>
</file>

<file path=ppt/slides/_rels/slide95.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image" Target="../media/image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slide" Target="slide9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slide" Target="slide102.xml"/><Relationship Id="rId5" Type="http://schemas.openxmlformats.org/officeDocument/2006/relationships/image" Target="../media/image73.png"/><Relationship Id="rId10" Type="http://schemas.openxmlformats.org/officeDocument/2006/relationships/slide" Target="slide100.xml"/><Relationship Id="rId4" Type="http://schemas.openxmlformats.org/officeDocument/2006/relationships/image" Target="../media/image72.png"/><Relationship Id="rId9" Type="http://schemas.openxmlformats.org/officeDocument/2006/relationships/slide" Target="slide97.xml"/></Relationships>
</file>

<file path=ppt/slides/_rels/slide96.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6.png"/><Relationship Id="rId7" Type="http://schemas.openxmlformats.org/officeDocument/2006/relationships/image" Target="../media/image77.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slide" Target="slide102.xml"/><Relationship Id="rId5" Type="http://schemas.openxmlformats.org/officeDocument/2006/relationships/image" Target="../media/image74.png"/><Relationship Id="rId10" Type="http://schemas.openxmlformats.org/officeDocument/2006/relationships/slide" Target="slide100.xml"/><Relationship Id="rId4" Type="http://schemas.openxmlformats.org/officeDocument/2006/relationships/image" Target="../media/image76.png"/><Relationship Id="rId9" Type="http://schemas.openxmlformats.org/officeDocument/2006/relationships/slide" Target="slide97.xml"/></Relationships>
</file>

<file path=ppt/slides/_rels/slide9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8.png"/><Relationship Id="rId7" Type="http://schemas.openxmlformats.org/officeDocument/2006/relationships/slide" Target="slide9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100.xml"/><Relationship Id="rId4" Type="http://schemas.openxmlformats.org/officeDocument/2006/relationships/slide" Target="slide95.xml"/></Relationships>
</file>

<file path=ppt/slides/_rels/slide9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9.gif"/><Relationship Id="rId7" Type="http://schemas.openxmlformats.org/officeDocument/2006/relationships/slide" Target="slide94.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gif"/><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hyperlink" Target="https://www.flickr.com/photos/mitopencourseware/3492197396" TargetMode="External"/><Relationship Id="rId3" Type="http://schemas.openxmlformats.org/officeDocument/2006/relationships/slide" Target="slide104.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85.jpeg"/><Relationship Id="rId17" Type="http://schemas.openxmlformats.org/officeDocument/2006/relationships/image" Target="../media/image1.png"/><Relationship Id="rId2" Type="http://schemas.openxmlformats.org/officeDocument/2006/relationships/image" Target="../media/image83.png"/><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87.png"/><Relationship Id="rId10" Type="http://schemas.openxmlformats.org/officeDocument/2006/relationships/image" Target="../media/image84.gif"/><Relationship Id="rId4" Type="http://schemas.openxmlformats.org/officeDocument/2006/relationships/image" Target="../media/image26.png"/><Relationship Id="rId9" Type="http://schemas.openxmlformats.org/officeDocument/2006/relationships/image" Target="../media/image81.gif"/><Relationship Id="rId1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D9829A52-DAB5-4D13-3908-27E54321D262}"/>
              </a:ext>
            </a:extLst>
          </p:cNvPr>
          <p:cNvSpPr/>
          <p:nvPr/>
        </p:nvSpPr>
        <p:spPr>
          <a:xfrm>
            <a:off x="10440793" y="484726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ECD86B91-57A1-9975-53C3-132FF250C149}"/>
              </a:ext>
            </a:extLst>
          </p:cNvPr>
          <p:cNvSpPr/>
          <p:nvPr/>
        </p:nvSpPr>
        <p:spPr>
          <a:xfrm>
            <a:off x="10440793" y="5138376"/>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4242E08E-5C65-BA2D-07FA-EAB98A83B985}"/>
              </a:ext>
            </a:extLst>
          </p:cNvPr>
          <p:cNvSpPr/>
          <p:nvPr/>
        </p:nvSpPr>
        <p:spPr>
          <a:xfrm>
            <a:off x="11484876" y="370020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79FF971-A6F8-9316-35B6-0955954C96F8}"/>
              </a:ext>
            </a:extLst>
          </p:cNvPr>
          <p:cNvSpPr/>
          <p:nvPr/>
        </p:nvSpPr>
        <p:spPr>
          <a:xfrm>
            <a:off x="2614598" y="257341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D37BB76-9B16-59F2-7B88-B25FC16784FD}"/>
              </a:ext>
            </a:extLst>
          </p:cNvPr>
          <p:cNvSpPr/>
          <p:nvPr/>
        </p:nvSpPr>
        <p:spPr>
          <a:xfrm>
            <a:off x="5042029" y="260155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D0C9EC9-BCA8-99CE-A56E-9FF46AC4E81B}"/>
              </a:ext>
            </a:extLst>
          </p:cNvPr>
          <p:cNvSpPr/>
          <p:nvPr/>
        </p:nvSpPr>
        <p:spPr>
          <a:xfrm>
            <a:off x="3602707" y="234158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BCEAFC-E809-0551-BE3E-AA6CA99B0BD4}"/>
              </a:ext>
            </a:extLst>
          </p:cNvPr>
          <p:cNvSpPr/>
          <p:nvPr/>
        </p:nvSpPr>
        <p:spPr>
          <a:xfrm>
            <a:off x="6001434" y="2329973"/>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8DD3-F49B-54E3-0A09-374C6350A8CE}"/>
              </a:ext>
            </a:extLst>
          </p:cNvPr>
          <p:cNvSpPr>
            <a:spLocks noGrp="1"/>
          </p:cNvSpPr>
          <p:nvPr>
            <p:ph type="ctrTitle"/>
          </p:nvPr>
        </p:nvSpPr>
        <p:spPr/>
        <p:txBody>
          <a:bodyPr/>
          <a:lstStyle/>
          <a:p>
            <a:r>
              <a:rPr lang="en-US" dirty="0"/>
              <a:t>Address to Data Bus</a:t>
            </a:r>
          </a:p>
        </p:txBody>
      </p:sp>
      <p:grpSp>
        <p:nvGrpSpPr>
          <p:cNvPr id="4" name="Group 3">
            <a:extLst>
              <a:ext uri="{FF2B5EF4-FFF2-40B4-BE49-F238E27FC236}">
                <a16:creationId xmlns:a16="http://schemas.microsoft.com/office/drawing/2014/main" id="{53843E60-DE9D-E21D-23B0-BD039BD01695}"/>
              </a:ext>
            </a:extLst>
          </p:cNvPr>
          <p:cNvGrpSpPr/>
          <p:nvPr/>
        </p:nvGrpSpPr>
        <p:grpSpPr>
          <a:xfrm>
            <a:off x="2531697" y="2117306"/>
            <a:ext cx="1214068" cy="872289"/>
            <a:chOff x="2688112" y="2556710"/>
            <a:chExt cx="1214068" cy="872289"/>
          </a:xfrm>
        </p:grpSpPr>
        <p:pic>
          <p:nvPicPr>
            <p:cNvPr id="5" name="Picture 4">
              <a:extLst>
                <a:ext uri="{FF2B5EF4-FFF2-40B4-BE49-F238E27FC236}">
                  <a16:creationId xmlns:a16="http://schemas.microsoft.com/office/drawing/2014/main" id="{94BD3669-6DAF-D661-A083-CE6578825B4A}"/>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6" name="TextBox 5">
              <a:extLst>
                <a:ext uri="{FF2B5EF4-FFF2-40B4-BE49-F238E27FC236}">
                  <a16:creationId xmlns:a16="http://schemas.microsoft.com/office/drawing/2014/main" id="{0FB9BAE8-109D-C0E2-266C-B459FB4DEDE8}"/>
                </a:ext>
              </a:extLst>
            </p:cNvPr>
            <p:cNvSpPr txBox="1"/>
            <p:nvPr/>
          </p:nvSpPr>
          <p:spPr>
            <a:xfrm>
              <a:off x="2843741" y="2823201"/>
              <a:ext cx="902812"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Hi</a:t>
              </a:r>
            </a:p>
          </p:txBody>
        </p:sp>
      </p:grpSp>
      <p:grpSp>
        <p:nvGrpSpPr>
          <p:cNvPr id="7" name="Group 6">
            <a:extLst>
              <a:ext uri="{FF2B5EF4-FFF2-40B4-BE49-F238E27FC236}">
                <a16:creationId xmlns:a16="http://schemas.microsoft.com/office/drawing/2014/main" id="{9F7F6551-DE42-5B23-416C-44CC68881076}"/>
              </a:ext>
            </a:extLst>
          </p:cNvPr>
          <p:cNvGrpSpPr/>
          <p:nvPr/>
        </p:nvGrpSpPr>
        <p:grpSpPr>
          <a:xfrm>
            <a:off x="4954849" y="2117306"/>
            <a:ext cx="1214068" cy="872289"/>
            <a:chOff x="2688112" y="2556710"/>
            <a:chExt cx="1214068" cy="872289"/>
          </a:xfrm>
        </p:grpSpPr>
        <p:pic>
          <p:nvPicPr>
            <p:cNvPr id="8" name="Picture 7">
              <a:extLst>
                <a:ext uri="{FF2B5EF4-FFF2-40B4-BE49-F238E27FC236}">
                  <a16:creationId xmlns:a16="http://schemas.microsoft.com/office/drawing/2014/main" id="{A9A39573-A0D8-20C6-6037-CC194BA5E72C}"/>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AB1973E7-791E-86A5-6A5F-696B224D71B6}"/>
                </a:ext>
              </a:extLst>
            </p:cNvPr>
            <p:cNvSpPr txBox="1"/>
            <p:nvPr/>
          </p:nvSpPr>
          <p:spPr>
            <a:xfrm>
              <a:off x="2837329" y="2823201"/>
              <a:ext cx="915636"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Lo</a:t>
              </a:r>
            </a:p>
          </p:txBody>
        </p:sp>
      </p:grpSp>
      <p:sp>
        <p:nvSpPr>
          <p:cNvPr id="10" name="Rectangle 9">
            <a:extLst>
              <a:ext uri="{FF2B5EF4-FFF2-40B4-BE49-F238E27FC236}">
                <a16:creationId xmlns:a16="http://schemas.microsoft.com/office/drawing/2014/main" id="{9D79CC58-0EBF-5FEA-667B-51F72C1131A6}"/>
              </a:ext>
            </a:extLst>
          </p:cNvPr>
          <p:cNvSpPr/>
          <p:nvPr/>
        </p:nvSpPr>
        <p:spPr>
          <a:xfrm rot="16200000">
            <a:off x="4469438" y="1462409"/>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1" name="Arrow: Right 10">
            <a:extLst>
              <a:ext uri="{FF2B5EF4-FFF2-40B4-BE49-F238E27FC236}">
                <a16:creationId xmlns:a16="http://schemas.microsoft.com/office/drawing/2014/main" id="{185AD33F-05AF-FE8A-9F8F-3F5DAA778705}"/>
              </a:ext>
            </a:extLst>
          </p:cNvPr>
          <p:cNvSpPr/>
          <p:nvPr/>
        </p:nvSpPr>
        <p:spPr>
          <a:xfrm rot="16200000">
            <a:off x="5319867"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sp>
        <p:nvSpPr>
          <p:cNvPr id="12" name="Arrow: Right 11">
            <a:extLst>
              <a:ext uri="{FF2B5EF4-FFF2-40B4-BE49-F238E27FC236}">
                <a16:creationId xmlns:a16="http://schemas.microsoft.com/office/drawing/2014/main" id="{30FC811F-79DD-8085-3C64-627D7CB3D76E}"/>
              </a:ext>
            </a:extLst>
          </p:cNvPr>
          <p:cNvSpPr/>
          <p:nvPr/>
        </p:nvSpPr>
        <p:spPr>
          <a:xfrm rot="16200000">
            <a:off x="2861729"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cxnSp>
        <p:nvCxnSpPr>
          <p:cNvPr id="13" name="Connector: Elbow 12">
            <a:extLst>
              <a:ext uri="{FF2B5EF4-FFF2-40B4-BE49-F238E27FC236}">
                <a16:creationId xmlns:a16="http://schemas.microsoft.com/office/drawing/2014/main" id="{F27FE289-15A9-4E42-2AB6-56FC388F40DA}"/>
              </a:ext>
            </a:extLst>
          </p:cNvPr>
          <p:cNvCxnSpPr>
            <a:cxnSpLocks/>
            <a:stCxn id="118" idx="2"/>
            <a:endCxn id="32" idx="3"/>
          </p:cNvCxnSpPr>
          <p:nvPr/>
        </p:nvCxnSpPr>
        <p:spPr>
          <a:xfrm rot="16200000" flipH="1">
            <a:off x="3704908" y="4128124"/>
            <a:ext cx="3134153" cy="335837"/>
          </a:xfrm>
          <a:prstGeom prst="bentConnector4">
            <a:avLst>
              <a:gd name="adj1" fmla="val 36619"/>
              <a:gd name="adj2" fmla="val 225390"/>
            </a:avLst>
          </a:prstGeom>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E18B2ADA-6FBB-FCEA-9C2D-3AA3D97C11FE}"/>
              </a:ext>
            </a:extLst>
          </p:cNvPr>
          <p:cNvCxnSpPr>
            <a:cxnSpLocks/>
            <a:stCxn id="119" idx="2"/>
            <a:endCxn id="25" idx="3"/>
          </p:cNvCxnSpPr>
          <p:nvPr/>
        </p:nvCxnSpPr>
        <p:spPr>
          <a:xfrm rot="16200000" flipH="1">
            <a:off x="3025776" y="2351686"/>
            <a:ext cx="2064986" cy="2763268"/>
          </a:xfrm>
          <a:prstGeom prst="bentConnector4">
            <a:avLst>
              <a:gd name="adj1" fmla="val 64941"/>
              <a:gd name="adj2" fmla="val 108273"/>
            </a:avLst>
          </a:prstGeom>
        </p:spPr>
        <p:style>
          <a:lnRef idx="1">
            <a:schemeClr val="accent6"/>
          </a:lnRef>
          <a:fillRef idx="0">
            <a:schemeClr val="accent6"/>
          </a:fillRef>
          <a:effectRef idx="0">
            <a:schemeClr val="accent6"/>
          </a:effectRef>
          <a:fontRef idx="minor">
            <a:schemeClr val="tx1"/>
          </a:fontRef>
        </p:style>
      </p:cxnSp>
      <p:sp>
        <p:nvSpPr>
          <p:cNvPr id="15" name="TextBox 14">
            <a:hlinkClick r:id="rId4" action="ppaction://hlinksldjump"/>
            <a:extLst>
              <a:ext uri="{FF2B5EF4-FFF2-40B4-BE49-F238E27FC236}">
                <a16:creationId xmlns:a16="http://schemas.microsoft.com/office/drawing/2014/main" id="{4949EC14-131A-BB08-4954-8042E42BA372}"/>
              </a:ext>
            </a:extLst>
          </p:cNvPr>
          <p:cNvSpPr txBox="1"/>
          <p:nvPr/>
        </p:nvSpPr>
        <p:spPr>
          <a:xfrm>
            <a:off x="915246" y="1955723"/>
            <a:ext cx="694421" cy="161583"/>
          </a:xfrm>
          <a:prstGeom prst="rect">
            <a:avLst/>
          </a:prstGeom>
          <a:solidFill>
            <a:schemeClr val="bg1"/>
          </a:solidFill>
          <a:ln>
            <a:solidFill>
              <a:schemeClr val="accent1"/>
            </a:solidFill>
          </a:ln>
        </p:spPr>
        <p:txBody>
          <a:bodyPr wrap="none" tIns="0" bIns="0" rtlCol="0">
            <a:spAutoFit/>
          </a:bodyPr>
          <a:lstStyle/>
          <a:p>
            <a:r>
              <a:rPr lang="en-US" sz="1050"/>
              <a:t>Main CLK</a:t>
            </a:r>
          </a:p>
        </p:txBody>
      </p:sp>
      <p:cxnSp>
        <p:nvCxnSpPr>
          <p:cNvPr id="16" name="Connector: Elbow 15">
            <a:extLst>
              <a:ext uri="{FF2B5EF4-FFF2-40B4-BE49-F238E27FC236}">
                <a16:creationId xmlns:a16="http://schemas.microsoft.com/office/drawing/2014/main" id="{68289DBA-A676-17B8-3272-1B8AA5708CBD}"/>
              </a:ext>
            </a:extLst>
          </p:cNvPr>
          <p:cNvCxnSpPr>
            <a:cxnSpLocks/>
            <a:stCxn id="109" idx="0"/>
            <a:endCxn id="15" idx="3"/>
          </p:cNvCxnSpPr>
          <p:nvPr/>
        </p:nvCxnSpPr>
        <p:spPr>
          <a:xfrm rot="16200000" flipV="1">
            <a:off x="2484673" y="1161510"/>
            <a:ext cx="305067" cy="2055077"/>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33FA5FF9-2133-ED53-7B8F-6B16EDC981A0}"/>
              </a:ext>
            </a:extLst>
          </p:cNvPr>
          <p:cNvCxnSpPr>
            <a:cxnSpLocks/>
            <a:stCxn id="108" idx="0"/>
            <a:endCxn id="15" idx="3"/>
          </p:cNvCxnSpPr>
          <p:nvPr/>
        </p:nvCxnSpPr>
        <p:spPr>
          <a:xfrm rot="16200000" flipV="1">
            <a:off x="3689840" y="-43658"/>
            <a:ext cx="293458" cy="4453804"/>
          </a:xfrm>
          <a:prstGeom prst="bentConnector2">
            <a:avLst/>
          </a:prstGeom>
        </p:spPr>
        <p:style>
          <a:lnRef idx="1">
            <a:schemeClr val="accent6"/>
          </a:lnRef>
          <a:fillRef idx="0">
            <a:schemeClr val="accent6"/>
          </a:fillRef>
          <a:effectRef idx="0">
            <a:schemeClr val="accent6"/>
          </a:effectRef>
          <a:fontRef idx="minor">
            <a:schemeClr val="tx1"/>
          </a:fontRef>
        </p:style>
      </p:cxnSp>
      <p:sp>
        <p:nvSpPr>
          <p:cNvPr id="18" name="Arrow: Right 17">
            <a:extLst>
              <a:ext uri="{FF2B5EF4-FFF2-40B4-BE49-F238E27FC236}">
                <a16:creationId xmlns:a16="http://schemas.microsoft.com/office/drawing/2014/main" id="{0621A23D-9AB9-09E4-85D3-AD7356DCE19A}"/>
              </a:ext>
            </a:extLst>
          </p:cNvPr>
          <p:cNvSpPr/>
          <p:nvPr/>
        </p:nvSpPr>
        <p:spPr>
          <a:xfrm rot="16200000">
            <a:off x="2916486" y="2534488"/>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19" name="Arrow: Right 18">
            <a:extLst>
              <a:ext uri="{FF2B5EF4-FFF2-40B4-BE49-F238E27FC236}">
                <a16:creationId xmlns:a16="http://schemas.microsoft.com/office/drawing/2014/main" id="{EF68D965-9E47-689F-1F37-265501406313}"/>
              </a:ext>
            </a:extLst>
          </p:cNvPr>
          <p:cNvSpPr/>
          <p:nvPr/>
        </p:nvSpPr>
        <p:spPr>
          <a:xfrm rot="16200000">
            <a:off x="5402797" y="2534489"/>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20" name="Rectangle 19">
            <a:extLst>
              <a:ext uri="{FF2B5EF4-FFF2-40B4-BE49-F238E27FC236}">
                <a16:creationId xmlns:a16="http://schemas.microsoft.com/office/drawing/2014/main" id="{81F23C1E-9BC7-462E-10B0-158B5205504F}"/>
              </a:ext>
            </a:extLst>
          </p:cNvPr>
          <p:cNvSpPr/>
          <p:nvPr/>
        </p:nvSpPr>
        <p:spPr>
          <a:xfrm>
            <a:off x="2595610" y="1448614"/>
            <a:ext cx="3972637"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22" name="Trapezoid 21">
            <a:extLst>
              <a:ext uri="{FF2B5EF4-FFF2-40B4-BE49-F238E27FC236}">
                <a16:creationId xmlns:a16="http://schemas.microsoft.com/office/drawing/2014/main" id="{BFE989F5-91E9-9E21-5F15-9356769E516E}"/>
              </a:ext>
            </a:extLst>
          </p:cNvPr>
          <p:cNvSpPr/>
          <p:nvPr/>
        </p:nvSpPr>
        <p:spPr>
          <a:xfrm rot="5400000">
            <a:off x="2292683" y="5122287"/>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A</a:t>
            </a:r>
          </a:p>
        </p:txBody>
      </p:sp>
      <p:sp>
        <p:nvSpPr>
          <p:cNvPr id="23" name="TextBox 22">
            <a:extLst>
              <a:ext uri="{FF2B5EF4-FFF2-40B4-BE49-F238E27FC236}">
                <a16:creationId xmlns:a16="http://schemas.microsoft.com/office/drawing/2014/main" id="{FA22E6B8-166C-A3EA-12BC-1BAE33873DE0}"/>
              </a:ext>
            </a:extLst>
          </p:cNvPr>
          <p:cNvSpPr txBox="1"/>
          <p:nvPr/>
        </p:nvSpPr>
        <p:spPr>
          <a:xfrm>
            <a:off x="2527598" y="4947146"/>
            <a:ext cx="68930" cy="254044"/>
          </a:xfrm>
          <a:prstGeom prst="rect">
            <a:avLst/>
          </a:prstGeom>
          <a:noFill/>
        </p:spPr>
        <p:txBody>
          <a:bodyPr wrap="none" lIns="0" rIns="0" rtlCol="0">
            <a:spAutoFit/>
          </a:bodyPr>
          <a:lstStyle/>
          <a:p>
            <a:r>
              <a:rPr lang="en-US" sz="1051" dirty="0"/>
              <a:t>0</a:t>
            </a:r>
          </a:p>
        </p:txBody>
      </p:sp>
      <p:sp>
        <p:nvSpPr>
          <p:cNvPr id="24" name="TextBox 23">
            <a:extLst>
              <a:ext uri="{FF2B5EF4-FFF2-40B4-BE49-F238E27FC236}">
                <a16:creationId xmlns:a16="http://schemas.microsoft.com/office/drawing/2014/main" id="{EE4C1784-6736-A121-2086-27E18BAD5E90}"/>
              </a:ext>
            </a:extLst>
          </p:cNvPr>
          <p:cNvSpPr txBox="1"/>
          <p:nvPr/>
        </p:nvSpPr>
        <p:spPr>
          <a:xfrm>
            <a:off x="2527598" y="5348930"/>
            <a:ext cx="68930" cy="254044"/>
          </a:xfrm>
          <a:prstGeom prst="rect">
            <a:avLst/>
          </a:prstGeom>
          <a:noFill/>
        </p:spPr>
        <p:txBody>
          <a:bodyPr wrap="none" lIns="0" rIns="0" rtlCol="0">
            <a:spAutoFit/>
          </a:bodyPr>
          <a:lstStyle/>
          <a:p>
            <a:r>
              <a:rPr lang="en-US" sz="1051"/>
              <a:t>1</a:t>
            </a:r>
          </a:p>
        </p:txBody>
      </p:sp>
      <p:sp>
        <p:nvSpPr>
          <p:cNvPr id="26" name="Trapezoid 25">
            <a:extLst>
              <a:ext uri="{FF2B5EF4-FFF2-40B4-BE49-F238E27FC236}">
                <a16:creationId xmlns:a16="http://schemas.microsoft.com/office/drawing/2014/main" id="{D31EF695-FC1B-083F-BB0A-427EABC64967}"/>
              </a:ext>
            </a:extLst>
          </p:cNvPr>
          <p:cNvSpPr/>
          <p:nvPr/>
        </p:nvSpPr>
        <p:spPr>
          <a:xfrm rot="5400000">
            <a:off x="3677598" y="5683758"/>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B</a:t>
            </a:r>
          </a:p>
        </p:txBody>
      </p:sp>
      <p:sp>
        <p:nvSpPr>
          <p:cNvPr id="27" name="TextBox 26">
            <a:extLst>
              <a:ext uri="{FF2B5EF4-FFF2-40B4-BE49-F238E27FC236}">
                <a16:creationId xmlns:a16="http://schemas.microsoft.com/office/drawing/2014/main" id="{F3F5E965-D61C-123D-4B21-BE8C00E00B02}"/>
              </a:ext>
            </a:extLst>
          </p:cNvPr>
          <p:cNvSpPr txBox="1"/>
          <p:nvPr/>
        </p:nvSpPr>
        <p:spPr>
          <a:xfrm>
            <a:off x="3918529" y="5508617"/>
            <a:ext cx="68930" cy="254044"/>
          </a:xfrm>
          <a:prstGeom prst="rect">
            <a:avLst/>
          </a:prstGeom>
          <a:noFill/>
        </p:spPr>
        <p:txBody>
          <a:bodyPr wrap="none" lIns="0" rIns="0" rtlCol="0">
            <a:spAutoFit/>
          </a:bodyPr>
          <a:lstStyle/>
          <a:p>
            <a:r>
              <a:rPr lang="en-US" sz="1051"/>
              <a:t>0</a:t>
            </a:r>
          </a:p>
        </p:txBody>
      </p:sp>
      <p:sp>
        <p:nvSpPr>
          <p:cNvPr id="28" name="TextBox 27">
            <a:extLst>
              <a:ext uri="{FF2B5EF4-FFF2-40B4-BE49-F238E27FC236}">
                <a16:creationId xmlns:a16="http://schemas.microsoft.com/office/drawing/2014/main" id="{83B1BF4A-9F4D-2C83-BA85-791C6392340D}"/>
              </a:ext>
            </a:extLst>
          </p:cNvPr>
          <p:cNvSpPr txBox="1"/>
          <p:nvPr/>
        </p:nvSpPr>
        <p:spPr>
          <a:xfrm>
            <a:off x="3918529" y="5910401"/>
            <a:ext cx="68930" cy="254044"/>
          </a:xfrm>
          <a:prstGeom prst="rect">
            <a:avLst/>
          </a:prstGeom>
          <a:noFill/>
        </p:spPr>
        <p:txBody>
          <a:bodyPr wrap="none" lIns="0" rIns="0" rtlCol="0">
            <a:spAutoFit/>
          </a:bodyPr>
          <a:lstStyle/>
          <a:p>
            <a:r>
              <a:rPr lang="en-US" sz="1051"/>
              <a:t>1</a:t>
            </a:r>
          </a:p>
        </p:txBody>
      </p:sp>
      <p:sp>
        <p:nvSpPr>
          <p:cNvPr id="29" name="Trapezoid 28">
            <a:extLst>
              <a:ext uri="{FF2B5EF4-FFF2-40B4-BE49-F238E27FC236}">
                <a16:creationId xmlns:a16="http://schemas.microsoft.com/office/drawing/2014/main" id="{370D7E18-523F-F4B4-B6D4-0342808648C5}"/>
              </a:ext>
            </a:extLst>
          </p:cNvPr>
          <p:cNvSpPr/>
          <p:nvPr/>
        </p:nvSpPr>
        <p:spPr>
          <a:xfrm rot="5400000">
            <a:off x="3677598" y="458645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C</a:t>
            </a:r>
          </a:p>
        </p:txBody>
      </p:sp>
      <p:sp>
        <p:nvSpPr>
          <p:cNvPr id="30" name="TextBox 29">
            <a:extLst>
              <a:ext uri="{FF2B5EF4-FFF2-40B4-BE49-F238E27FC236}">
                <a16:creationId xmlns:a16="http://schemas.microsoft.com/office/drawing/2014/main" id="{9A5CD7CA-D643-89CB-44D2-116AB3847A4F}"/>
              </a:ext>
            </a:extLst>
          </p:cNvPr>
          <p:cNvSpPr txBox="1"/>
          <p:nvPr/>
        </p:nvSpPr>
        <p:spPr>
          <a:xfrm>
            <a:off x="3918529" y="4411310"/>
            <a:ext cx="187179" cy="254044"/>
          </a:xfrm>
          <a:prstGeom prst="rect">
            <a:avLst/>
          </a:prstGeom>
          <a:noFill/>
        </p:spPr>
        <p:txBody>
          <a:bodyPr wrap="square" lIns="0" rIns="0" rtlCol="0">
            <a:spAutoFit/>
          </a:bodyPr>
          <a:lstStyle/>
          <a:p>
            <a:r>
              <a:rPr lang="en-US" sz="1051" dirty="0"/>
              <a:t>0</a:t>
            </a:r>
          </a:p>
        </p:txBody>
      </p:sp>
      <p:sp>
        <p:nvSpPr>
          <p:cNvPr id="31" name="TextBox 30">
            <a:extLst>
              <a:ext uri="{FF2B5EF4-FFF2-40B4-BE49-F238E27FC236}">
                <a16:creationId xmlns:a16="http://schemas.microsoft.com/office/drawing/2014/main" id="{8C3C1E78-D024-90E2-B756-119E84F17CA0}"/>
              </a:ext>
            </a:extLst>
          </p:cNvPr>
          <p:cNvSpPr txBox="1"/>
          <p:nvPr/>
        </p:nvSpPr>
        <p:spPr>
          <a:xfrm>
            <a:off x="3918529" y="4813094"/>
            <a:ext cx="68930" cy="254044"/>
          </a:xfrm>
          <a:prstGeom prst="rect">
            <a:avLst/>
          </a:prstGeom>
          <a:noFill/>
        </p:spPr>
        <p:txBody>
          <a:bodyPr wrap="none" lIns="0" rIns="0" rtlCol="0">
            <a:spAutoFit/>
          </a:bodyPr>
          <a:lstStyle/>
          <a:p>
            <a:r>
              <a:rPr lang="en-US" sz="1051" dirty="0"/>
              <a:t>1</a:t>
            </a:r>
          </a:p>
        </p:txBody>
      </p:sp>
      <p:cxnSp>
        <p:nvCxnSpPr>
          <p:cNvPr id="34" name="Straight Arrow Connector 33">
            <a:extLst>
              <a:ext uri="{FF2B5EF4-FFF2-40B4-BE49-F238E27FC236}">
                <a16:creationId xmlns:a16="http://schemas.microsoft.com/office/drawing/2014/main" id="{03C0D65C-D631-4EB0-D80B-F11544659646}"/>
              </a:ext>
            </a:extLst>
          </p:cNvPr>
          <p:cNvCxnSpPr>
            <a:stCxn id="29" idx="0"/>
            <a:endCxn id="25" idx="1"/>
          </p:cNvCxnSpPr>
          <p:nvPr/>
        </p:nvCxnSpPr>
        <p:spPr>
          <a:xfrm flipV="1">
            <a:off x="4279171" y="4765813"/>
            <a:ext cx="379749"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F933EB-425A-5976-1D75-6D1329E581AF}"/>
              </a:ext>
            </a:extLst>
          </p:cNvPr>
          <p:cNvCxnSpPr>
            <a:cxnSpLocks/>
            <a:stCxn id="26" idx="0"/>
            <a:endCxn id="32" idx="1"/>
          </p:cNvCxnSpPr>
          <p:nvPr/>
        </p:nvCxnSpPr>
        <p:spPr>
          <a:xfrm flipV="1">
            <a:off x="4279171" y="5863120"/>
            <a:ext cx="366925"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06FD7D-1C8C-2D3E-9F65-7A2DE67100C0}"/>
              </a:ext>
            </a:extLst>
          </p:cNvPr>
          <p:cNvCxnSpPr>
            <a:stCxn id="22" idx="0"/>
            <a:endCxn id="29" idx="3"/>
          </p:cNvCxnSpPr>
          <p:nvPr/>
        </p:nvCxnSpPr>
        <p:spPr>
          <a:xfrm flipV="1">
            <a:off x="2894256" y="5142222"/>
            <a:ext cx="1201706" cy="163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84E6C3F-C80C-00FD-EE8D-46793A596256}"/>
              </a:ext>
            </a:extLst>
          </p:cNvPr>
          <p:cNvCxnSpPr>
            <a:cxnSpLocks/>
            <a:stCxn id="22" idx="0"/>
            <a:endCxn id="26" idx="1"/>
          </p:cNvCxnSpPr>
          <p:nvPr/>
        </p:nvCxnSpPr>
        <p:spPr>
          <a:xfrm>
            <a:off x="2894256" y="5305496"/>
            <a:ext cx="1201706" cy="18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hlinkClick r:id="rId5" action="ppaction://hlinksldjump"/>
            <a:extLst>
              <a:ext uri="{FF2B5EF4-FFF2-40B4-BE49-F238E27FC236}">
                <a16:creationId xmlns:a16="http://schemas.microsoft.com/office/drawing/2014/main" id="{94D6D547-770D-4CC7-698F-CDF661ACDAF8}"/>
              </a:ext>
            </a:extLst>
          </p:cNvPr>
          <p:cNvSpPr/>
          <p:nvPr/>
        </p:nvSpPr>
        <p:spPr>
          <a:xfrm>
            <a:off x="693269" y="4983925"/>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22: AB2DB H/L</a:t>
            </a:r>
          </a:p>
        </p:txBody>
      </p:sp>
      <p:sp>
        <p:nvSpPr>
          <p:cNvPr id="45" name="Rectangle 44">
            <a:hlinkClick r:id="rId5" action="ppaction://hlinksldjump"/>
            <a:extLst>
              <a:ext uri="{FF2B5EF4-FFF2-40B4-BE49-F238E27FC236}">
                <a16:creationId xmlns:a16="http://schemas.microsoft.com/office/drawing/2014/main" id="{93632A89-B5E1-7583-D91C-5344339D091C}"/>
              </a:ext>
            </a:extLst>
          </p:cNvPr>
          <p:cNvSpPr/>
          <p:nvPr/>
        </p:nvSpPr>
        <p:spPr>
          <a:xfrm>
            <a:off x="1503499" y="5946786"/>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21: AB2DB</a:t>
            </a:r>
          </a:p>
        </p:txBody>
      </p:sp>
      <p:cxnSp>
        <p:nvCxnSpPr>
          <p:cNvPr id="47" name="Connector: Elbow 46">
            <a:extLst>
              <a:ext uri="{FF2B5EF4-FFF2-40B4-BE49-F238E27FC236}">
                <a16:creationId xmlns:a16="http://schemas.microsoft.com/office/drawing/2014/main" id="{0BB6C749-6B1D-5A05-3A59-C416C9ACAFBA}"/>
              </a:ext>
            </a:extLst>
          </p:cNvPr>
          <p:cNvCxnSpPr>
            <a:cxnSpLocks/>
            <a:stCxn id="45" idx="3"/>
            <a:endCxn id="27" idx="1"/>
          </p:cNvCxnSpPr>
          <p:nvPr/>
        </p:nvCxnSpPr>
        <p:spPr>
          <a:xfrm flipV="1">
            <a:off x="2693784" y="5635639"/>
            <a:ext cx="1224745" cy="4025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7AE2EC-6373-771C-16B1-4FA0E44C1E53}"/>
              </a:ext>
            </a:extLst>
          </p:cNvPr>
          <p:cNvCxnSpPr>
            <a:cxnSpLocks/>
            <a:stCxn id="45" idx="3"/>
            <a:endCxn id="31" idx="1"/>
          </p:cNvCxnSpPr>
          <p:nvPr/>
        </p:nvCxnSpPr>
        <p:spPr>
          <a:xfrm flipV="1">
            <a:off x="2693784" y="4940116"/>
            <a:ext cx="1224745" cy="10981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AF7A036-F1A3-14FD-9E23-F4F9608A8600}"/>
              </a:ext>
            </a:extLst>
          </p:cNvPr>
          <p:cNvSpPr txBox="1"/>
          <p:nvPr/>
        </p:nvSpPr>
        <p:spPr>
          <a:xfrm>
            <a:off x="3644343" y="4412520"/>
            <a:ext cx="91711" cy="254044"/>
          </a:xfrm>
          <a:prstGeom prst="rect">
            <a:avLst/>
          </a:prstGeom>
          <a:noFill/>
        </p:spPr>
        <p:txBody>
          <a:bodyPr wrap="square" lIns="0" rIns="0" rtlCol="0">
            <a:spAutoFit/>
          </a:bodyPr>
          <a:lstStyle/>
          <a:p>
            <a:r>
              <a:rPr lang="en-US" sz="1051" dirty="0"/>
              <a:t>1</a:t>
            </a:r>
          </a:p>
        </p:txBody>
      </p:sp>
      <p:cxnSp>
        <p:nvCxnSpPr>
          <p:cNvPr id="55" name="Straight Arrow Connector 54">
            <a:extLst>
              <a:ext uri="{FF2B5EF4-FFF2-40B4-BE49-F238E27FC236}">
                <a16:creationId xmlns:a16="http://schemas.microsoft.com/office/drawing/2014/main" id="{53E81D82-3402-BA8F-45A9-9A0DF2890157}"/>
              </a:ext>
            </a:extLst>
          </p:cNvPr>
          <p:cNvCxnSpPr>
            <a:cxnSpLocks/>
            <a:stCxn id="53" idx="3"/>
            <a:endCxn id="30" idx="1"/>
          </p:cNvCxnSpPr>
          <p:nvPr/>
        </p:nvCxnSpPr>
        <p:spPr>
          <a:xfrm flipV="1">
            <a:off x="3736054" y="4538332"/>
            <a:ext cx="182475" cy="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D77180-E056-7AEC-78AE-344D219DE339}"/>
              </a:ext>
            </a:extLst>
          </p:cNvPr>
          <p:cNvSpPr txBox="1"/>
          <p:nvPr/>
        </p:nvSpPr>
        <p:spPr>
          <a:xfrm>
            <a:off x="3595402" y="5919649"/>
            <a:ext cx="91711" cy="254044"/>
          </a:xfrm>
          <a:prstGeom prst="rect">
            <a:avLst/>
          </a:prstGeom>
          <a:noFill/>
        </p:spPr>
        <p:txBody>
          <a:bodyPr wrap="square" lIns="0" rIns="0" rtlCol="0">
            <a:spAutoFit/>
          </a:bodyPr>
          <a:lstStyle/>
          <a:p>
            <a:r>
              <a:rPr lang="en-US" sz="1051" dirty="0"/>
              <a:t>1</a:t>
            </a:r>
          </a:p>
        </p:txBody>
      </p:sp>
      <p:cxnSp>
        <p:nvCxnSpPr>
          <p:cNvPr id="63" name="Straight Arrow Connector 62">
            <a:extLst>
              <a:ext uri="{FF2B5EF4-FFF2-40B4-BE49-F238E27FC236}">
                <a16:creationId xmlns:a16="http://schemas.microsoft.com/office/drawing/2014/main" id="{EDE6A07B-9D7A-6D59-3D0C-FAADCB992D47}"/>
              </a:ext>
            </a:extLst>
          </p:cNvPr>
          <p:cNvCxnSpPr>
            <a:cxnSpLocks/>
            <a:stCxn id="62" idx="3"/>
          </p:cNvCxnSpPr>
          <p:nvPr/>
        </p:nvCxnSpPr>
        <p:spPr>
          <a:xfrm flipV="1">
            <a:off x="3687113" y="604339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4F68959-0AB2-2557-108A-AF0DE2836439}"/>
              </a:ext>
            </a:extLst>
          </p:cNvPr>
          <p:cNvCxnSpPr>
            <a:cxnSpLocks/>
            <a:stCxn id="44" idx="3"/>
            <a:endCxn id="23" idx="1"/>
          </p:cNvCxnSpPr>
          <p:nvPr/>
        </p:nvCxnSpPr>
        <p:spPr>
          <a:xfrm flipV="1">
            <a:off x="1883554" y="5074168"/>
            <a:ext cx="644044" cy="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851CB85-3B56-73E1-3354-A5D891101FBB}"/>
              </a:ext>
            </a:extLst>
          </p:cNvPr>
          <p:cNvGrpSpPr/>
          <p:nvPr/>
        </p:nvGrpSpPr>
        <p:grpSpPr>
          <a:xfrm>
            <a:off x="559152" y="4460099"/>
            <a:ext cx="1197764" cy="161583"/>
            <a:chOff x="5292243" y="4304787"/>
            <a:chExt cx="1197764" cy="161584"/>
          </a:xfrm>
        </p:grpSpPr>
        <p:sp>
          <p:nvSpPr>
            <p:cNvPr id="68" name="TextBox 67">
              <a:hlinkClick r:id="rId6" action="ppaction://hlinksldjump"/>
              <a:extLst>
                <a:ext uri="{FF2B5EF4-FFF2-40B4-BE49-F238E27FC236}">
                  <a16:creationId xmlns:a16="http://schemas.microsoft.com/office/drawing/2014/main" id="{CDDB246B-E091-4727-6146-93A0904115A7}"/>
                </a:ext>
              </a:extLst>
            </p:cNvPr>
            <p:cNvSpPr txBox="1"/>
            <p:nvPr/>
          </p:nvSpPr>
          <p:spPr>
            <a:xfrm>
              <a:off x="5292243" y="4304787"/>
              <a:ext cx="1197764" cy="161584"/>
            </a:xfrm>
            <a:prstGeom prst="rect">
              <a:avLst/>
            </a:prstGeom>
            <a:noFill/>
            <a:ln>
              <a:solidFill>
                <a:schemeClr val="accent1"/>
              </a:solidFill>
            </a:ln>
          </p:spPr>
          <p:txBody>
            <a:bodyPr wrap="none" tIns="0" bIns="0" rtlCol="0">
              <a:spAutoFit/>
            </a:bodyPr>
            <a:lstStyle/>
            <a:p>
              <a:r>
                <a:rPr lang="en-US" sz="1050" dirty="0" err="1"/>
                <a:t>Opcode_MAA_JSR</a:t>
              </a:r>
              <a:endParaRPr lang="en-US" sz="1050" dirty="0"/>
            </a:p>
          </p:txBody>
        </p:sp>
        <p:cxnSp>
          <p:nvCxnSpPr>
            <p:cNvPr id="69" name="Straight Connector 68">
              <a:extLst>
                <a:ext uri="{FF2B5EF4-FFF2-40B4-BE49-F238E27FC236}">
                  <a16:creationId xmlns:a16="http://schemas.microsoft.com/office/drawing/2014/main" id="{E2C40801-3CA3-EBCA-D32F-0F89FF82649E}"/>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Connector: Elbow 71">
            <a:extLst>
              <a:ext uri="{FF2B5EF4-FFF2-40B4-BE49-F238E27FC236}">
                <a16:creationId xmlns:a16="http://schemas.microsoft.com/office/drawing/2014/main" id="{ED6A3C3B-C884-D340-D1DE-835943FBAFEE}"/>
              </a:ext>
            </a:extLst>
          </p:cNvPr>
          <p:cNvCxnSpPr>
            <a:cxnSpLocks/>
            <a:stCxn id="68" idx="3"/>
            <a:endCxn id="22" idx="1"/>
          </p:cNvCxnSpPr>
          <p:nvPr/>
        </p:nvCxnSpPr>
        <p:spPr>
          <a:xfrm>
            <a:off x="1756916" y="4540891"/>
            <a:ext cx="954131" cy="392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6DB00B6C-38F7-9AA6-A048-8242F26BBBF9}"/>
              </a:ext>
            </a:extLst>
          </p:cNvPr>
          <p:cNvSpPr txBox="1"/>
          <p:nvPr/>
        </p:nvSpPr>
        <p:spPr>
          <a:xfrm>
            <a:off x="812283" y="5397620"/>
            <a:ext cx="1069524" cy="161583"/>
          </a:xfrm>
          <a:prstGeom prst="rect">
            <a:avLst/>
          </a:prstGeom>
          <a:noFill/>
          <a:ln>
            <a:solidFill>
              <a:schemeClr val="accent1"/>
            </a:solidFill>
          </a:ln>
        </p:spPr>
        <p:txBody>
          <a:bodyPr wrap="none" tIns="0" bIns="0" rtlCol="0">
            <a:spAutoFit/>
          </a:bodyPr>
          <a:lstStyle/>
          <a:p>
            <a:r>
              <a:rPr lang="en-US" sz="1050" dirty="0"/>
              <a:t>AR H/L (</a:t>
            </a:r>
            <a:r>
              <a:rPr lang="en-US" sz="1050" dirty="0" err="1"/>
              <a:t>Instr</a:t>
            </a:r>
            <a:r>
              <a:rPr lang="en-US" sz="1050" dirty="0"/>
              <a:t>[5])</a:t>
            </a:r>
          </a:p>
        </p:txBody>
      </p:sp>
      <p:cxnSp>
        <p:nvCxnSpPr>
          <p:cNvPr id="76" name="Straight Arrow Connector 75">
            <a:extLst>
              <a:ext uri="{FF2B5EF4-FFF2-40B4-BE49-F238E27FC236}">
                <a16:creationId xmlns:a16="http://schemas.microsoft.com/office/drawing/2014/main" id="{39D77BB2-1DF4-B46C-CA61-03463483C508}"/>
              </a:ext>
            </a:extLst>
          </p:cNvPr>
          <p:cNvCxnSpPr>
            <a:cxnSpLocks/>
            <a:stCxn id="75" idx="3"/>
            <a:endCxn id="24" idx="1"/>
          </p:cNvCxnSpPr>
          <p:nvPr/>
        </p:nvCxnSpPr>
        <p:spPr>
          <a:xfrm flipV="1">
            <a:off x="1881807" y="5475952"/>
            <a:ext cx="645791"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descr="A circuit board with numbers and letters&#10;&#10;AI-generated content may be incorrect.">
            <a:extLst>
              <a:ext uri="{FF2B5EF4-FFF2-40B4-BE49-F238E27FC236}">
                <a16:creationId xmlns:a16="http://schemas.microsoft.com/office/drawing/2014/main" id="{5822723D-3E79-869F-9A92-D35BB11FEC8D}"/>
              </a:ext>
            </a:extLst>
          </p:cNvPr>
          <p:cNvPicPr>
            <a:picLocks noChangeAspect="1"/>
          </p:cNvPicPr>
          <p:nvPr/>
        </p:nvPicPr>
        <p:blipFill>
          <a:blip r:embed="rId8"/>
          <a:srcRect r="7826"/>
          <a:stretch>
            <a:fillRect/>
          </a:stretch>
        </p:blipFill>
        <p:spPr>
          <a:xfrm>
            <a:off x="7379877" y="2728965"/>
            <a:ext cx="4285536" cy="2793608"/>
          </a:xfrm>
          <a:prstGeom prst="rect">
            <a:avLst/>
          </a:prstGeom>
        </p:spPr>
      </p:pic>
      <p:pic>
        <p:nvPicPr>
          <p:cNvPr id="1026" name="Picture 2">
            <a:extLst>
              <a:ext uri="{FF2B5EF4-FFF2-40B4-BE49-F238E27FC236}">
                <a16:creationId xmlns:a16="http://schemas.microsoft.com/office/drawing/2014/main" id="{B14E073F-6F20-61C1-D989-69C393FBC7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236" r="27172"/>
          <a:stretch>
            <a:fillRect/>
          </a:stretch>
        </p:blipFill>
        <p:spPr bwMode="auto">
          <a:xfrm>
            <a:off x="9084736" y="3827619"/>
            <a:ext cx="1077905" cy="119529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313A5BE8-05A5-713B-0FB2-297D913F40B9}"/>
              </a:ext>
            </a:extLst>
          </p:cNvPr>
          <p:cNvGrpSpPr/>
          <p:nvPr/>
        </p:nvGrpSpPr>
        <p:grpSpPr>
          <a:xfrm>
            <a:off x="8042776" y="5081988"/>
            <a:ext cx="447814" cy="261610"/>
            <a:chOff x="8473855" y="5940429"/>
            <a:chExt cx="447814" cy="261610"/>
          </a:xfrm>
        </p:grpSpPr>
        <p:sp>
          <p:nvSpPr>
            <p:cNvPr id="92" name="TextBox 91">
              <a:extLst>
                <a:ext uri="{FF2B5EF4-FFF2-40B4-BE49-F238E27FC236}">
                  <a16:creationId xmlns:a16="http://schemas.microsoft.com/office/drawing/2014/main" id="{3A6541E0-E3B9-DCA7-EB5B-5C273CA26413}"/>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3" name="Straight Arrow Connector 92">
              <a:extLst>
                <a:ext uri="{FF2B5EF4-FFF2-40B4-BE49-F238E27FC236}">
                  <a16:creationId xmlns:a16="http://schemas.microsoft.com/office/drawing/2014/main" id="{C803C204-D21A-17F6-D725-349254961BA7}"/>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6546CA9-A5A3-5D7D-E792-9B8F2AA39C17}"/>
              </a:ext>
            </a:extLst>
          </p:cNvPr>
          <p:cNvGrpSpPr/>
          <p:nvPr/>
        </p:nvGrpSpPr>
        <p:grpSpPr>
          <a:xfrm>
            <a:off x="8042776" y="4782312"/>
            <a:ext cx="447814" cy="261610"/>
            <a:chOff x="8473855" y="5940429"/>
            <a:chExt cx="447814" cy="261610"/>
          </a:xfrm>
        </p:grpSpPr>
        <p:sp>
          <p:nvSpPr>
            <p:cNvPr id="98" name="TextBox 97">
              <a:extLst>
                <a:ext uri="{FF2B5EF4-FFF2-40B4-BE49-F238E27FC236}">
                  <a16:creationId xmlns:a16="http://schemas.microsoft.com/office/drawing/2014/main" id="{AFFA9D9D-2B3F-4B0C-32C5-FE19852D6012}"/>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9" name="Straight Arrow Connector 98">
              <a:extLst>
                <a:ext uri="{FF2B5EF4-FFF2-40B4-BE49-F238E27FC236}">
                  <a16:creationId xmlns:a16="http://schemas.microsoft.com/office/drawing/2014/main" id="{CCAC79C5-7422-E350-8892-9C3C27BE2A4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8955794-6BEA-2D85-85B1-4BC4CEE7F02B}"/>
              </a:ext>
            </a:extLst>
          </p:cNvPr>
          <p:cNvGrpSpPr/>
          <p:nvPr/>
        </p:nvGrpSpPr>
        <p:grpSpPr>
          <a:xfrm>
            <a:off x="8042776" y="4482637"/>
            <a:ext cx="447814" cy="261610"/>
            <a:chOff x="8473855" y="5940429"/>
            <a:chExt cx="447814" cy="261610"/>
          </a:xfrm>
        </p:grpSpPr>
        <p:sp>
          <p:nvSpPr>
            <p:cNvPr id="101" name="TextBox 100">
              <a:extLst>
                <a:ext uri="{FF2B5EF4-FFF2-40B4-BE49-F238E27FC236}">
                  <a16:creationId xmlns:a16="http://schemas.microsoft.com/office/drawing/2014/main" id="{E0C75CDC-63FE-1B81-811D-69A42BA9C2C7}"/>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2" name="Straight Arrow Connector 101">
              <a:extLst>
                <a:ext uri="{FF2B5EF4-FFF2-40B4-BE49-F238E27FC236}">
                  <a16:creationId xmlns:a16="http://schemas.microsoft.com/office/drawing/2014/main" id="{F63CF329-7CB2-C9A3-F741-E4DBB711C7F3}"/>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DE45023-7764-A5B4-216F-E5F2E03E5EBE}"/>
              </a:ext>
            </a:extLst>
          </p:cNvPr>
          <p:cNvGrpSpPr/>
          <p:nvPr/>
        </p:nvGrpSpPr>
        <p:grpSpPr>
          <a:xfrm flipH="1">
            <a:off x="10828357" y="3043278"/>
            <a:ext cx="447814" cy="261610"/>
            <a:chOff x="8473855" y="5940429"/>
            <a:chExt cx="447814" cy="261610"/>
          </a:xfrm>
        </p:grpSpPr>
        <p:sp>
          <p:nvSpPr>
            <p:cNvPr id="104" name="TextBox 103">
              <a:extLst>
                <a:ext uri="{FF2B5EF4-FFF2-40B4-BE49-F238E27FC236}">
                  <a16:creationId xmlns:a16="http://schemas.microsoft.com/office/drawing/2014/main" id="{5FD10B74-71BB-237C-4440-5CBAEAF662C5}"/>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5v</a:t>
              </a:r>
            </a:p>
          </p:txBody>
        </p:sp>
        <p:cxnSp>
          <p:nvCxnSpPr>
            <p:cNvPr id="105" name="Straight Arrow Connector 104">
              <a:extLst>
                <a:ext uri="{FF2B5EF4-FFF2-40B4-BE49-F238E27FC236}">
                  <a16:creationId xmlns:a16="http://schemas.microsoft.com/office/drawing/2014/main" id="{56F7278D-C0F9-204A-3DE5-BCDA4E3A6F04}"/>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2FE7324-D148-91D4-B076-397E69C69CF5}"/>
              </a:ext>
            </a:extLst>
          </p:cNvPr>
          <p:cNvGrpSpPr/>
          <p:nvPr/>
        </p:nvGrpSpPr>
        <p:grpSpPr>
          <a:xfrm>
            <a:off x="10740824" y="4538328"/>
            <a:ext cx="924086" cy="138499"/>
            <a:chOff x="5355775" y="4302229"/>
            <a:chExt cx="1073871" cy="138500"/>
          </a:xfrm>
        </p:grpSpPr>
        <p:sp>
          <p:nvSpPr>
            <p:cNvPr id="1024" name="TextBox 1023">
              <a:hlinkClick r:id="rId6" action="ppaction://hlinksldjump"/>
              <a:extLst>
                <a:ext uri="{FF2B5EF4-FFF2-40B4-BE49-F238E27FC236}">
                  <a16:creationId xmlns:a16="http://schemas.microsoft.com/office/drawing/2014/main" id="{ADBF0D84-71AA-A6FE-D56B-E20F34E6F73C}"/>
                </a:ext>
              </a:extLst>
            </p:cNvPr>
            <p:cNvSpPr txBox="1"/>
            <p:nvPr/>
          </p:nvSpPr>
          <p:spPr>
            <a:xfrm>
              <a:off x="5363720" y="4302229"/>
              <a:ext cx="1065926" cy="138500"/>
            </a:xfrm>
            <a:prstGeom prst="rect">
              <a:avLst/>
            </a:prstGeom>
            <a:noFill/>
            <a:ln>
              <a:solidFill>
                <a:schemeClr val="accent1"/>
              </a:solidFill>
            </a:ln>
          </p:spPr>
          <p:txBody>
            <a:bodyPr wrap="square" lIns="0" tIns="0" rIns="0" bIns="0" rtlCol="0">
              <a:spAutoFit/>
            </a:bodyPr>
            <a:lstStyle/>
            <a:p>
              <a:pPr algn="ctr"/>
              <a:r>
                <a:rPr lang="en-US" sz="900" dirty="0" err="1"/>
                <a:t>Opcode_MAA_JSR</a:t>
              </a:r>
              <a:endParaRPr lang="en-US" sz="900" dirty="0"/>
            </a:p>
          </p:txBody>
        </p:sp>
        <p:cxnSp>
          <p:nvCxnSpPr>
            <p:cNvPr id="1025" name="Straight Connector 1024">
              <a:extLst>
                <a:ext uri="{FF2B5EF4-FFF2-40B4-BE49-F238E27FC236}">
                  <a16:creationId xmlns:a16="http://schemas.microsoft.com/office/drawing/2014/main" id="{B38B3ACD-02D4-FB82-7A52-2F528BBFFCCF}"/>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0" name="Straight Arrow Connector 1029">
            <a:extLst>
              <a:ext uri="{FF2B5EF4-FFF2-40B4-BE49-F238E27FC236}">
                <a16:creationId xmlns:a16="http://schemas.microsoft.com/office/drawing/2014/main" id="{7394840B-03C8-9481-3D44-66218EE250E7}"/>
              </a:ext>
            </a:extLst>
          </p:cNvPr>
          <p:cNvCxnSpPr>
            <a:cxnSpLocks/>
          </p:cNvCxnSpPr>
          <p:nvPr/>
        </p:nvCxnSpPr>
        <p:spPr>
          <a:xfrm flipH="1" flipV="1">
            <a:off x="10533549" y="462168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90D8887B-03EB-F19E-5A9D-908D302075D9}"/>
              </a:ext>
            </a:extLst>
          </p:cNvPr>
          <p:cNvCxnSpPr>
            <a:stCxn id="1029" idx="3"/>
            <a:endCxn id="1027" idx="3"/>
          </p:cNvCxnSpPr>
          <p:nvPr/>
        </p:nvCxnSpPr>
        <p:spPr>
          <a:xfrm flipH="1">
            <a:off x="10564866" y="3763911"/>
            <a:ext cx="1044083" cy="1147058"/>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2DD119B2-A7D0-D9DB-2180-F0B5DA61DE10}"/>
              </a:ext>
            </a:extLst>
          </p:cNvPr>
          <p:cNvCxnSpPr>
            <a:cxnSpLocks/>
            <a:stCxn id="1029" idx="3"/>
            <a:endCxn id="1028" idx="3"/>
          </p:cNvCxnSpPr>
          <p:nvPr/>
        </p:nvCxnSpPr>
        <p:spPr>
          <a:xfrm flipH="1">
            <a:off x="10564866" y="3763911"/>
            <a:ext cx="1044083" cy="1438174"/>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0E46897-1FF3-B31E-546B-E97112B71CB0}"/>
              </a:ext>
            </a:extLst>
          </p:cNvPr>
          <p:cNvCxnSpPr>
            <a:cxnSpLocks/>
          </p:cNvCxnSpPr>
          <p:nvPr/>
        </p:nvCxnSpPr>
        <p:spPr>
          <a:xfrm flipH="1" flipV="1">
            <a:off x="10593660" y="409573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C6CC033-CF2F-FEAA-A16C-F3A8CBE7E18C}"/>
              </a:ext>
            </a:extLst>
          </p:cNvPr>
          <p:cNvCxnSpPr>
            <a:cxnSpLocks/>
          </p:cNvCxnSpPr>
          <p:nvPr/>
        </p:nvCxnSpPr>
        <p:spPr>
          <a:xfrm flipH="1" flipV="1">
            <a:off x="10616906" y="4351295"/>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Rectangle 1037">
            <a:hlinkClick r:id="rId5" action="ppaction://hlinksldjump"/>
            <a:extLst>
              <a:ext uri="{FF2B5EF4-FFF2-40B4-BE49-F238E27FC236}">
                <a16:creationId xmlns:a16="http://schemas.microsoft.com/office/drawing/2014/main" id="{AA434D35-3DB3-F57F-DA72-DFE5EED9A720}"/>
              </a:ext>
            </a:extLst>
          </p:cNvPr>
          <p:cNvSpPr/>
          <p:nvPr/>
        </p:nvSpPr>
        <p:spPr>
          <a:xfrm>
            <a:off x="10740824" y="4286689"/>
            <a:ext cx="917249" cy="138498"/>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900" dirty="0"/>
              <a:t>µC 22: AB2DB H/L</a:t>
            </a:r>
          </a:p>
        </p:txBody>
      </p:sp>
      <p:sp>
        <p:nvSpPr>
          <p:cNvPr id="1041" name="TextBox 1040">
            <a:hlinkClick r:id="rId7" action="ppaction://hlinksldjump"/>
            <a:extLst>
              <a:ext uri="{FF2B5EF4-FFF2-40B4-BE49-F238E27FC236}">
                <a16:creationId xmlns:a16="http://schemas.microsoft.com/office/drawing/2014/main" id="{26170D41-AF0F-EA39-8307-80D1B538BCB6}"/>
              </a:ext>
            </a:extLst>
          </p:cNvPr>
          <p:cNvSpPr txBox="1"/>
          <p:nvPr/>
        </p:nvSpPr>
        <p:spPr>
          <a:xfrm>
            <a:off x="10740824" y="4019660"/>
            <a:ext cx="844783" cy="153888"/>
          </a:xfrm>
          <a:prstGeom prst="rect">
            <a:avLst/>
          </a:prstGeom>
          <a:solidFill>
            <a:schemeClr val="bg1"/>
          </a:solidFill>
          <a:ln>
            <a:solidFill>
              <a:schemeClr val="accent1"/>
            </a:solidFill>
          </a:ln>
        </p:spPr>
        <p:txBody>
          <a:bodyPr wrap="none" lIns="0" tIns="0" rIns="0" bIns="0" rtlCol="0">
            <a:spAutoFit/>
          </a:bodyPr>
          <a:lstStyle/>
          <a:p>
            <a:pPr algn="ctr"/>
            <a:r>
              <a:rPr lang="en-US" sz="1000" dirty="0"/>
              <a:t>AR H/L (</a:t>
            </a:r>
            <a:r>
              <a:rPr lang="en-US" sz="1000" dirty="0" err="1"/>
              <a:t>Instr</a:t>
            </a:r>
            <a:r>
              <a:rPr lang="en-US" sz="1000" dirty="0"/>
              <a:t>[5])</a:t>
            </a:r>
          </a:p>
        </p:txBody>
      </p:sp>
      <p:grpSp>
        <p:nvGrpSpPr>
          <p:cNvPr id="1042" name="Group 1041">
            <a:extLst>
              <a:ext uri="{FF2B5EF4-FFF2-40B4-BE49-F238E27FC236}">
                <a16:creationId xmlns:a16="http://schemas.microsoft.com/office/drawing/2014/main" id="{C20B7190-6479-D4B8-64E5-127E894148A4}"/>
              </a:ext>
            </a:extLst>
          </p:cNvPr>
          <p:cNvGrpSpPr/>
          <p:nvPr/>
        </p:nvGrpSpPr>
        <p:grpSpPr>
          <a:xfrm>
            <a:off x="8042776" y="3351445"/>
            <a:ext cx="447814" cy="261610"/>
            <a:chOff x="8473855" y="5940429"/>
            <a:chExt cx="447814" cy="261610"/>
          </a:xfrm>
        </p:grpSpPr>
        <p:sp>
          <p:nvSpPr>
            <p:cNvPr id="1043" name="TextBox 1042">
              <a:extLst>
                <a:ext uri="{FF2B5EF4-FFF2-40B4-BE49-F238E27FC236}">
                  <a16:creationId xmlns:a16="http://schemas.microsoft.com/office/drawing/2014/main" id="{59B58DB2-A545-FF27-73D0-48893AF7FE11}"/>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4" name="Straight Arrow Connector 1043">
              <a:extLst>
                <a:ext uri="{FF2B5EF4-FFF2-40B4-BE49-F238E27FC236}">
                  <a16:creationId xmlns:a16="http://schemas.microsoft.com/office/drawing/2014/main" id="{0CADCAA3-A541-F163-F45B-9564E9AFAE9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6" name="Picture 1045" descr="A table with numbers and letters&#10;&#10;AI-generated content may be incorrect.">
            <a:extLst>
              <a:ext uri="{FF2B5EF4-FFF2-40B4-BE49-F238E27FC236}">
                <a16:creationId xmlns:a16="http://schemas.microsoft.com/office/drawing/2014/main" id="{336314E4-BB43-999A-0209-E3D758C4D6AA}"/>
              </a:ext>
            </a:extLst>
          </p:cNvPr>
          <p:cNvPicPr>
            <a:picLocks noChangeAspect="1"/>
          </p:cNvPicPr>
          <p:nvPr/>
        </p:nvPicPr>
        <p:blipFill>
          <a:blip r:embed="rId10"/>
          <a:stretch>
            <a:fillRect/>
          </a:stretch>
        </p:blipFill>
        <p:spPr>
          <a:xfrm>
            <a:off x="8050797" y="121859"/>
            <a:ext cx="3947166" cy="909080"/>
          </a:xfrm>
          <a:prstGeom prst="rect">
            <a:avLst/>
          </a:prstGeom>
        </p:spPr>
      </p:pic>
      <p:grpSp>
        <p:nvGrpSpPr>
          <p:cNvPr id="1047" name="Group 1046">
            <a:extLst>
              <a:ext uri="{FF2B5EF4-FFF2-40B4-BE49-F238E27FC236}">
                <a16:creationId xmlns:a16="http://schemas.microsoft.com/office/drawing/2014/main" id="{EF6ECE32-470C-887D-699A-91F019732C55}"/>
              </a:ext>
            </a:extLst>
          </p:cNvPr>
          <p:cNvGrpSpPr/>
          <p:nvPr/>
        </p:nvGrpSpPr>
        <p:grpSpPr>
          <a:xfrm>
            <a:off x="8042776" y="3630178"/>
            <a:ext cx="447814" cy="261610"/>
            <a:chOff x="8473855" y="5940429"/>
            <a:chExt cx="447814" cy="261610"/>
          </a:xfrm>
        </p:grpSpPr>
        <p:sp>
          <p:nvSpPr>
            <p:cNvPr id="1048" name="TextBox 1047">
              <a:extLst>
                <a:ext uri="{FF2B5EF4-FFF2-40B4-BE49-F238E27FC236}">
                  <a16:creationId xmlns:a16="http://schemas.microsoft.com/office/drawing/2014/main" id="{AF1F01D3-F605-2DCC-DD73-8A5867F1B9AA}"/>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9" name="Straight Arrow Connector 1048">
              <a:extLst>
                <a:ext uri="{FF2B5EF4-FFF2-40B4-BE49-F238E27FC236}">
                  <a16:creationId xmlns:a16="http://schemas.microsoft.com/office/drawing/2014/main" id="{EF840258-F433-0BD0-A80E-F267F9C0BED5}"/>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0" name="TextBox 1049">
            <a:hlinkClick r:id="rId11" action="ppaction://hlinksldjump"/>
            <a:extLst>
              <a:ext uri="{FF2B5EF4-FFF2-40B4-BE49-F238E27FC236}">
                <a16:creationId xmlns:a16="http://schemas.microsoft.com/office/drawing/2014/main" id="{EE15BA3C-5B83-D887-5BC8-EC2A75183AF6}"/>
              </a:ext>
            </a:extLst>
          </p:cNvPr>
          <p:cNvSpPr txBox="1"/>
          <p:nvPr/>
        </p:nvSpPr>
        <p:spPr>
          <a:xfrm>
            <a:off x="8191388" y="3971881"/>
            <a:ext cx="615196" cy="153888"/>
          </a:xfrm>
          <a:prstGeom prst="rect">
            <a:avLst/>
          </a:prstGeom>
          <a:solidFill>
            <a:schemeClr val="bg1"/>
          </a:solidFill>
          <a:ln>
            <a:solidFill>
              <a:schemeClr val="accent1"/>
            </a:solidFill>
          </a:ln>
        </p:spPr>
        <p:txBody>
          <a:bodyPr wrap="square" lIns="0" tIns="0" rIns="0" bIns="0" rtlCol="0">
            <a:spAutoFit/>
          </a:bodyPr>
          <a:lstStyle/>
          <a:p>
            <a:pPr algn="ctr"/>
            <a:r>
              <a:rPr lang="en-US" sz="1000" dirty="0" err="1"/>
              <a:t>Addr</a:t>
            </a:r>
            <a:r>
              <a:rPr lang="en-US" sz="1000" dirty="0"/>
              <a:t> Hi OE</a:t>
            </a:r>
          </a:p>
        </p:txBody>
      </p:sp>
      <p:sp>
        <p:nvSpPr>
          <p:cNvPr id="1051" name="TextBox 1050">
            <a:hlinkClick r:id="rId11" action="ppaction://hlinksldjump"/>
            <a:extLst>
              <a:ext uri="{FF2B5EF4-FFF2-40B4-BE49-F238E27FC236}">
                <a16:creationId xmlns:a16="http://schemas.microsoft.com/office/drawing/2014/main" id="{496E20D0-7F0C-74D8-0D39-5F6DD827DAE8}"/>
              </a:ext>
            </a:extLst>
          </p:cNvPr>
          <p:cNvSpPr txBox="1"/>
          <p:nvPr/>
        </p:nvSpPr>
        <p:spPr>
          <a:xfrm>
            <a:off x="11075926" y="3389828"/>
            <a:ext cx="580287" cy="153888"/>
          </a:xfrm>
          <a:prstGeom prst="rect">
            <a:avLst/>
          </a:prstGeom>
          <a:solidFill>
            <a:schemeClr val="bg1"/>
          </a:solidFill>
          <a:ln>
            <a:solidFill>
              <a:schemeClr val="accent1"/>
            </a:solidFill>
          </a:ln>
        </p:spPr>
        <p:txBody>
          <a:bodyPr wrap="none" lIns="0" tIns="0" rIns="0" bIns="0" rtlCol="0">
            <a:spAutoFit/>
          </a:bodyPr>
          <a:lstStyle/>
          <a:p>
            <a:pPr algn="r"/>
            <a:r>
              <a:rPr lang="en-US" sz="1000" dirty="0" err="1"/>
              <a:t>Addr</a:t>
            </a:r>
            <a:r>
              <a:rPr lang="en-US" sz="1000" dirty="0"/>
              <a:t> Lo OE</a:t>
            </a:r>
          </a:p>
        </p:txBody>
      </p:sp>
      <p:sp>
        <p:nvSpPr>
          <p:cNvPr id="1052" name="Rectangle 1051">
            <a:hlinkClick r:id="rId5" action="ppaction://hlinksldjump"/>
            <a:extLst>
              <a:ext uri="{FF2B5EF4-FFF2-40B4-BE49-F238E27FC236}">
                <a16:creationId xmlns:a16="http://schemas.microsoft.com/office/drawing/2014/main" id="{3B500137-1A0A-FE98-8941-F4072094815E}"/>
              </a:ext>
            </a:extLst>
          </p:cNvPr>
          <p:cNvSpPr/>
          <p:nvPr/>
        </p:nvSpPr>
        <p:spPr>
          <a:xfrm>
            <a:off x="7747846" y="4232821"/>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sp>
        <p:nvSpPr>
          <p:cNvPr id="1053" name="Rectangle 1052">
            <a:hlinkClick r:id="rId5" action="ppaction://hlinksldjump"/>
            <a:extLst>
              <a:ext uri="{FF2B5EF4-FFF2-40B4-BE49-F238E27FC236}">
                <a16:creationId xmlns:a16="http://schemas.microsoft.com/office/drawing/2014/main" id="{F7176BAC-6098-8B92-3F6D-58D44BF70B50}"/>
              </a:ext>
            </a:extLst>
          </p:cNvPr>
          <p:cNvSpPr/>
          <p:nvPr/>
        </p:nvSpPr>
        <p:spPr>
          <a:xfrm>
            <a:off x="7792116" y="3092586"/>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grpSp>
        <p:nvGrpSpPr>
          <p:cNvPr id="33" name="Group 32">
            <a:extLst>
              <a:ext uri="{FF2B5EF4-FFF2-40B4-BE49-F238E27FC236}">
                <a16:creationId xmlns:a16="http://schemas.microsoft.com/office/drawing/2014/main" id="{89F881CA-1BC0-26EC-A9B8-68776904CE03}"/>
              </a:ext>
            </a:extLst>
          </p:cNvPr>
          <p:cNvGrpSpPr/>
          <p:nvPr/>
        </p:nvGrpSpPr>
        <p:grpSpPr>
          <a:xfrm>
            <a:off x="4658920" y="4685021"/>
            <a:ext cx="780983" cy="161583"/>
            <a:chOff x="4658920" y="4685021"/>
            <a:chExt cx="780983" cy="161583"/>
          </a:xfrm>
        </p:grpSpPr>
        <p:sp>
          <p:nvSpPr>
            <p:cNvPr id="25" name="TextBox 24">
              <a:hlinkClick r:id="rId11" action="ppaction://hlinksldjump"/>
              <a:extLst>
                <a:ext uri="{FF2B5EF4-FFF2-40B4-BE49-F238E27FC236}">
                  <a16:creationId xmlns:a16="http://schemas.microsoft.com/office/drawing/2014/main" id="{E1E7213D-698D-ED24-5668-6634E5B4B141}"/>
                </a:ext>
              </a:extLst>
            </p:cNvPr>
            <p:cNvSpPr txBox="1"/>
            <p:nvPr/>
          </p:nvSpPr>
          <p:spPr>
            <a:xfrm>
              <a:off x="4658920" y="4685021"/>
              <a:ext cx="780983"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Hi OE</a:t>
              </a:r>
            </a:p>
          </p:txBody>
        </p:sp>
        <p:cxnSp>
          <p:nvCxnSpPr>
            <p:cNvPr id="3" name="Straight Connector 2">
              <a:extLst>
                <a:ext uri="{FF2B5EF4-FFF2-40B4-BE49-F238E27FC236}">
                  <a16:creationId xmlns:a16="http://schemas.microsoft.com/office/drawing/2014/main" id="{3D41386E-AEF6-FA90-50D7-317C538880B8}"/>
                </a:ext>
              </a:extLst>
            </p:cNvPr>
            <p:cNvCxnSpPr>
              <a:cxnSpLocks/>
            </p:cNvCxnSpPr>
            <p:nvPr/>
          </p:nvCxnSpPr>
          <p:spPr>
            <a:xfrm>
              <a:off x="4676500" y="4706494"/>
              <a:ext cx="5464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A9308-8A6B-6F65-997B-7CEC0D544A80}"/>
              </a:ext>
            </a:extLst>
          </p:cNvPr>
          <p:cNvGrpSpPr/>
          <p:nvPr/>
        </p:nvGrpSpPr>
        <p:grpSpPr>
          <a:xfrm>
            <a:off x="4646096" y="5782328"/>
            <a:ext cx="793807" cy="161583"/>
            <a:chOff x="4646096" y="5782328"/>
            <a:chExt cx="793807" cy="161583"/>
          </a:xfrm>
        </p:grpSpPr>
        <p:sp>
          <p:nvSpPr>
            <p:cNvPr id="32" name="TextBox 31">
              <a:hlinkClick r:id="rId11" action="ppaction://hlinksldjump"/>
              <a:extLst>
                <a:ext uri="{FF2B5EF4-FFF2-40B4-BE49-F238E27FC236}">
                  <a16:creationId xmlns:a16="http://schemas.microsoft.com/office/drawing/2014/main" id="{C3373A84-721D-F1A4-049E-AEE3C0C6087A}"/>
                </a:ext>
              </a:extLst>
            </p:cNvPr>
            <p:cNvSpPr txBox="1"/>
            <p:nvPr/>
          </p:nvSpPr>
          <p:spPr>
            <a:xfrm>
              <a:off x="4646096" y="5782328"/>
              <a:ext cx="793807"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Lo OE</a:t>
              </a:r>
            </a:p>
          </p:txBody>
        </p:sp>
        <p:cxnSp>
          <p:nvCxnSpPr>
            <p:cNvPr id="21" name="Straight Connector 20">
              <a:extLst>
                <a:ext uri="{FF2B5EF4-FFF2-40B4-BE49-F238E27FC236}">
                  <a16:creationId xmlns:a16="http://schemas.microsoft.com/office/drawing/2014/main" id="{B1BED341-89DE-CA32-4F0C-1AF0CA6D5BBE}"/>
                </a:ext>
              </a:extLst>
            </p:cNvPr>
            <p:cNvCxnSpPr>
              <a:cxnSpLocks/>
            </p:cNvCxnSpPr>
            <p:nvPr/>
          </p:nvCxnSpPr>
          <p:spPr>
            <a:xfrm>
              <a:off x="4697604" y="5806112"/>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8D6E506F-8DFB-6982-109F-19B2BB1E615B}"/>
              </a:ext>
            </a:extLst>
          </p:cNvPr>
          <p:cNvSpPr/>
          <p:nvPr/>
        </p:nvSpPr>
        <p:spPr>
          <a:xfrm>
            <a:off x="3286496" y="562782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with low confidence">
            <a:extLst>
              <a:ext uri="{FF2B5EF4-FFF2-40B4-BE49-F238E27FC236}">
                <a16:creationId xmlns:a16="http://schemas.microsoft.com/office/drawing/2014/main" id="{3B2931D6-40E0-8C02-D0DC-A4518E67FA10}"/>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3588" r="58979" b="29396"/>
          <a:stretch/>
        </p:blipFill>
        <p:spPr>
          <a:xfrm>
            <a:off x="2721204" y="5885084"/>
            <a:ext cx="440821" cy="311727"/>
          </a:xfrm>
          <a:prstGeom prst="rect">
            <a:avLst/>
          </a:prstGeom>
          <a:solidFill>
            <a:schemeClr val="bg1"/>
          </a:solidFill>
        </p:spPr>
      </p:pic>
    </p:spTree>
    <p:extLst>
      <p:ext uri="{BB962C8B-B14F-4D97-AF65-F5344CB8AC3E}">
        <p14:creationId xmlns:p14="http://schemas.microsoft.com/office/powerpoint/2010/main" val="24156542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a:t>Micro Instructions EEPROMs</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8" y="6000892"/>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092332"/>
            <a:ext cx="1531864" cy="432955"/>
          </a:xfrm>
          <a:prstGeom prst="bentConnector4">
            <a:avLst>
              <a:gd name="adj1" fmla="val 47513"/>
              <a:gd name="adj2" fmla="val 152800"/>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6514827" y="5554838"/>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46278"/>
            <a:ext cx="1311030" cy="820266"/>
          </a:xfrm>
          <a:prstGeom prst="bentConnector4">
            <a:avLst>
              <a:gd name="adj1" fmla="val 67228"/>
              <a:gd name="adj2" fmla="val 127869"/>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100</a:t>
            </a:fld>
            <a:endParaRPr lang="en-US" b="1">
              <a:solidFill>
                <a:schemeClr val="bg1"/>
              </a:solidFill>
            </a:endParaRPr>
          </a:p>
        </p:txBody>
      </p:sp>
      <p:sp>
        <p:nvSpPr>
          <p:cNvPr id="6" name="TextBox 5">
            <a:extLst>
              <a:ext uri="{FF2B5EF4-FFF2-40B4-BE49-F238E27FC236}">
                <a16:creationId xmlns:a16="http://schemas.microsoft.com/office/drawing/2014/main" id="{8B5457CF-B3E2-88FF-8B69-8BB1D33AF710}"/>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90"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2" y="3850806"/>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4" y="496270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5" y="279687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5" y="2673076"/>
            <a:ext cx="229531" cy="175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a:t>
            </a:r>
          </a:p>
        </p:txBody>
      </p:sp>
      <p:sp>
        <p:nvSpPr>
          <p:cNvPr id="12" name="Rectangle 11">
            <a:extLst>
              <a:ext uri="{FF2B5EF4-FFF2-40B4-BE49-F238E27FC236}">
                <a16:creationId xmlns:a16="http://schemas.microsoft.com/office/drawing/2014/main" id="{09F967E4-796E-D1CF-D2B9-8410D6C4BA69}"/>
              </a:ext>
            </a:extLst>
          </p:cNvPr>
          <p:cNvSpPr/>
          <p:nvPr/>
        </p:nvSpPr>
        <p:spPr>
          <a:xfrm>
            <a:off x="6450405" y="2673077"/>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6" y="2700787"/>
            <a:ext cx="199655" cy="19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2" y="2331451"/>
              <a:ext cx="1527982" cy="369332"/>
            </a:xfrm>
            <a:prstGeom prst="rect">
              <a:avLst/>
            </a:prstGeom>
            <a:noFill/>
          </p:spPr>
          <p:txBody>
            <a:bodyPr wrap="none" rtlCol="0">
              <a:spAutoFit/>
            </a:bodyPr>
            <a:lstStyle/>
            <a:p>
              <a:r>
                <a:rPr lang="en-US"/>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8" y="876257"/>
            <a:ext cx="27708" cy="4006963"/>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21" y="886326"/>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8" y="807546"/>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42" y="933701"/>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2" y="608986"/>
            <a:ext cx="766557" cy="276999"/>
          </a:xfrm>
          <a:prstGeom prst="rect">
            <a:avLst/>
          </a:prstGeom>
          <a:solidFill>
            <a:schemeClr val="bg1"/>
          </a:solidFill>
          <a:ln>
            <a:solidFill>
              <a:schemeClr val="accent1"/>
            </a:solidFill>
          </a:ln>
        </p:spPr>
        <p:txBody>
          <a:bodyPr wrap="none"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8" y="1072201"/>
            <a:ext cx="237955" cy="309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80" y="747486"/>
            <a:ext cx="633663"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8" y="3252369"/>
            <a:ext cx="931665" cy="369332"/>
          </a:xfrm>
          <a:prstGeom prst="rect">
            <a:avLst/>
          </a:prstGeom>
          <a:noFill/>
          <a:ln>
            <a:solidFill>
              <a:schemeClr val="accent1"/>
            </a:solidFill>
          </a:ln>
        </p:spPr>
        <p:txBody>
          <a:bodyPr wrap="none" rtlCol="0">
            <a:spAutoFit/>
          </a:bodyPr>
          <a:lstStyle/>
          <a:p>
            <a:r>
              <a:rPr lang="en-US"/>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2" y="2893595"/>
            <a:ext cx="2202947" cy="54344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2" y="2848175"/>
            <a:ext cx="4855367" cy="58886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6" y="4495647"/>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4" y="2893598"/>
            <a:ext cx="327493" cy="177132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6"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9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5"/>
            <a:ext cx="781107"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9" y="4928600"/>
            <a:ext cx="1964577" cy="338554"/>
          </a:xfrm>
          <a:prstGeom prst="rect">
            <a:avLst/>
          </a:prstGeom>
          <a:noFill/>
          <a:ln w="12700">
            <a:solidFill>
              <a:schemeClr val="accent6">
                <a:lumMod val="75000"/>
              </a:schemeClr>
            </a:solidFill>
          </a:ln>
        </p:spPr>
        <p:txBody>
          <a:bodyPr wrap="none" rtlCol="0">
            <a:spAutoFit/>
          </a:bodyPr>
          <a:lstStyle/>
          <a:p>
            <a:r>
              <a:rPr lang="en-US" sz="1600"/>
              <a:t>Prog Counter </a:t>
            </a:r>
            <a:r>
              <a:rPr lang="en-US" sz="1600" err="1"/>
              <a:t>Addr</a:t>
            </a:r>
            <a:r>
              <a:rPr lang="en-US" sz="160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5" y="4962705"/>
            <a:ext cx="2311905" cy="135172"/>
          </a:xfrm>
          <a:prstGeom prst="bentConnector4">
            <a:avLst>
              <a:gd name="adj1" fmla="val 48459"/>
              <a:gd name="adj2" fmla="val 269118"/>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3" y="315502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7"/>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5" y="965356"/>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6"/>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9"/>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9" y="2234768"/>
            <a:ext cx="1037463" cy="369332"/>
          </a:xfrm>
          <a:prstGeom prst="rect">
            <a:avLst/>
          </a:prstGeom>
          <a:noFill/>
        </p:spPr>
        <p:txBody>
          <a:bodyPr wrap="none" rtlCol="0">
            <a:spAutoFit/>
          </a:bodyPr>
          <a:lstStyle/>
          <a:p>
            <a:r>
              <a:rPr lang="en-US"/>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101</a:t>
            </a:fld>
            <a:endParaRPr lang="en-US" b="1">
              <a:solidFill>
                <a:schemeClr val="bg1"/>
              </a:solidFill>
            </a:endParaRPr>
          </a:p>
        </p:txBody>
      </p:sp>
      <p:sp>
        <p:nvSpPr>
          <p:cNvPr id="4" name="TextBox 3">
            <a:extLst>
              <a:ext uri="{FF2B5EF4-FFF2-40B4-BE49-F238E27FC236}">
                <a16:creationId xmlns:a16="http://schemas.microsoft.com/office/drawing/2014/main" id="{5CE07265-2D6F-461B-C8BB-EC38960ABFBF}"/>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102</a:t>
            </a:fld>
            <a:endParaRPr lang="en-US" b="1">
              <a:solidFill>
                <a:schemeClr val="bg1"/>
              </a:solidFill>
            </a:endParaRPr>
          </a:p>
        </p:txBody>
      </p:sp>
      <p:sp>
        <p:nvSpPr>
          <p:cNvPr id="3" name="TextBox 2">
            <a:extLst>
              <a:ext uri="{FF2B5EF4-FFF2-40B4-BE49-F238E27FC236}">
                <a16:creationId xmlns:a16="http://schemas.microsoft.com/office/drawing/2014/main" id="{C4D751AD-F035-A409-6B48-D9F5EAF8910A}"/>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103</a:t>
            </a:fld>
            <a:endParaRPr lang="en-US" b="1">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4"/>
            <a:ext cx="300235" cy="307777"/>
          </a:xfrm>
          <a:prstGeom prst="rect">
            <a:avLst/>
          </a:prstGeom>
          <a:noFill/>
        </p:spPr>
        <p:txBody>
          <a:bodyPr wrap="square" rtlCol="0">
            <a:spAutoFit/>
          </a:bodyPr>
          <a:lstStyle/>
          <a:p>
            <a:r>
              <a:rPr lang="en-US" sz="140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8"/>
            <a:ext cx="300235" cy="307777"/>
          </a:xfrm>
          <a:prstGeom prst="rect">
            <a:avLst/>
          </a:prstGeom>
          <a:noFill/>
        </p:spPr>
        <p:txBody>
          <a:bodyPr wrap="square" rtlCol="0">
            <a:spAutoFit/>
          </a:bodyPr>
          <a:lstStyle/>
          <a:p>
            <a:r>
              <a:rPr lang="en-US" sz="140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2"/>
            <a:ext cx="300235" cy="307777"/>
          </a:xfrm>
          <a:prstGeom prst="rect">
            <a:avLst/>
          </a:prstGeom>
          <a:noFill/>
        </p:spPr>
        <p:txBody>
          <a:bodyPr wrap="square" rtlCol="0">
            <a:spAutoFit/>
          </a:bodyPr>
          <a:lstStyle/>
          <a:p>
            <a:r>
              <a:rPr lang="en-US" sz="140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1" y="3610433"/>
            <a:ext cx="300235" cy="307777"/>
          </a:xfrm>
          <a:prstGeom prst="rect">
            <a:avLst/>
          </a:prstGeom>
          <a:noFill/>
        </p:spPr>
        <p:txBody>
          <a:bodyPr wrap="square" rtlCol="0">
            <a:spAutoFit/>
          </a:bodyPr>
          <a:lstStyle/>
          <a:p>
            <a:r>
              <a:rPr lang="en-US" sz="1400"/>
              <a:t>1</a:t>
            </a:r>
          </a:p>
        </p:txBody>
      </p:sp>
      <p:sp>
        <p:nvSpPr>
          <p:cNvPr id="3" name="TextBox 2">
            <a:extLst>
              <a:ext uri="{FF2B5EF4-FFF2-40B4-BE49-F238E27FC236}">
                <a16:creationId xmlns:a16="http://schemas.microsoft.com/office/drawing/2014/main" id="{7DB9C1A2-C7EF-C366-4875-E2D35335A947}"/>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4"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7"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5" y="2855246"/>
              <a:ext cx="1120820" cy="523220"/>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4" y="1053547"/>
            <a:ext cx="2301770"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2" y="2855246"/>
              <a:ext cx="1303561" cy="523220"/>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1"/>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5" y="4744768"/>
            <a:ext cx="1732519"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1" y="3945962"/>
            <a:ext cx="1830331" cy="19385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4000" y="3848336"/>
            <a:ext cx="1527873" cy="2436243"/>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5" y="757866"/>
            <a:ext cx="954107" cy="307777"/>
            <a:chOff x="1992327" y="3559447"/>
            <a:chExt cx="954107" cy="307778"/>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16" y="1337144"/>
            <a:ext cx="1169967" cy="31919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5" y="587882"/>
            <a:ext cx="1067229" cy="307777"/>
            <a:chOff x="1992327" y="3559447"/>
            <a:chExt cx="1067229" cy="307778"/>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7" y="1108059"/>
            <a:ext cx="1067229" cy="307777"/>
            <a:chOff x="1992327" y="3559447"/>
            <a:chExt cx="1067229" cy="307778"/>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6996" y="819048"/>
            <a:ext cx="1573415" cy="14188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51" y="1261947"/>
            <a:ext cx="542036" cy="926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9" y="345814"/>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3" y="728740"/>
            <a:ext cx="1618072" cy="115999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2" y="1250056"/>
            <a:ext cx="1122423" cy="500265"/>
            <a:chOff x="1992327" y="3559447"/>
            <a:chExt cx="1122423" cy="500266"/>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66" y="1635120"/>
            <a:ext cx="617587" cy="3477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3000"/>
            <a:ext cx="365806" cy="307777"/>
          </a:xfrm>
          <a:prstGeom prst="rect">
            <a:avLst/>
          </a:prstGeom>
          <a:solidFill>
            <a:schemeClr val="bg1"/>
          </a:solidFill>
        </p:spPr>
        <p:txBody>
          <a:bodyPr wrap="none" rtlCol="0">
            <a:spAutoFit/>
          </a:bodyPr>
          <a:lstStyle/>
          <a:p>
            <a:r>
              <a:rPr lang="en-US" sz="140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104</a:t>
            </a:fld>
            <a:endParaRPr lang="en-US" b="1">
              <a:solidFill>
                <a:schemeClr val="bg1"/>
              </a:solidFill>
            </a:endParaRPr>
          </a:p>
        </p:txBody>
      </p:sp>
      <p:sp>
        <p:nvSpPr>
          <p:cNvPr id="4" name="TextBox 3">
            <a:extLst>
              <a:ext uri="{FF2B5EF4-FFF2-40B4-BE49-F238E27FC236}">
                <a16:creationId xmlns:a16="http://schemas.microsoft.com/office/drawing/2014/main" id="{0B57F270-CBF2-29C7-1CAF-22C5DE063F28}"/>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3"/>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5364047"/>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1"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2765427"/>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9"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5" y="4158007"/>
            <a:ext cx="2610127" cy="121755"/>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48" idx="3"/>
            <a:endCxn id="6" idx="1"/>
          </p:cNvCxnSpPr>
          <p:nvPr/>
        </p:nvCxnSpPr>
        <p:spPr>
          <a:xfrm>
            <a:off x="2746546" y="3518189"/>
            <a:ext cx="951959" cy="2210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1818964" y="3648653"/>
            <a:ext cx="314854" cy="4408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7" y="5957291"/>
            <a:ext cx="7094122" cy="738664"/>
          </a:xfrm>
          <a:prstGeom prst="rect">
            <a:avLst/>
          </a:prstGeom>
          <a:solidFill>
            <a:srgbClr val="FFFFCC"/>
          </a:solidFill>
        </p:spPr>
        <p:txBody>
          <a:bodyPr wrap="none" rtlCol="0">
            <a:spAutoFit/>
          </a:bodyPr>
          <a:lstStyle/>
          <a:p>
            <a:r>
              <a:rPr lang="en-US" sz="1400" dirty="0"/>
              <a:t>If opcode is 00110 or 10011, then </a:t>
            </a:r>
            <a:r>
              <a:rPr lang="en-US" sz="1400" dirty="0" err="1"/>
              <a:t>msb</a:t>
            </a:r>
            <a:r>
              <a:rPr lang="en-US" sz="1400" dirty="0"/>
              <a:t>-extended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773485" y="3538848"/>
            <a:ext cx="1045479" cy="307777"/>
            <a:chOff x="1992327" y="3559447"/>
            <a:chExt cx="1045479" cy="307778"/>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dirty="0"/>
                <a:t>OpCode_13</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133242" y="3628301"/>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105</a:t>
            </a:fld>
            <a:endParaRPr lang="en-US" b="1">
              <a:solidFill>
                <a:schemeClr val="bg1"/>
              </a:solidFill>
            </a:endParaRPr>
          </a:p>
        </p:txBody>
      </p:sp>
      <p:sp>
        <p:nvSpPr>
          <p:cNvPr id="3" name="Rectangle 2">
            <a:extLst>
              <a:ext uri="{FF2B5EF4-FFF2-40B4-BE49-F238E27FC236}">
                <a16:creationId xmlns:a16="http://schemas.microsoft.com/office/drawing/2014/main" id="{A901542D-D337-B263-6821-E75B8E5D2C97}"/>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133B4-2959-E87F-3DB2-96B6A31F4639}"/>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34BEC9-B7D1-A0A0-B5AE-B273014B8585}"/>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B9FAB-3ACD-A40F-D49B-C5DAB5769D99}"/>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E81A1E-753F-A6CC-E0E8-BDF243099923}"/>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DDC687FC-8FE8-B9F0-1C2D-3CB8B10835FC}"/>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BD08B2-8157-8FFC-C839-F7E76666AA9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519CE87-9938-A09A-BD18-26D986D4D76A}"/>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E50531C-D2D7-B9AE-3842-375213F3AEAA}"/>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383661A-A3C0-BAD6-49CF-C3DA3DDC298C}"/>
              </a:ext>
            </a:extLst>
          </p:cNvPr>
          <p:cNvGrpSpPr/>
          <p:nvPr/>
        </p:nvGrpSpPr>
        <p:grpSpPr>
          <a:xfrm>
            <a:off x="864857" y="3114372"/>
            <a:ext cx="954107" cy="307777"/>
            <a:chOff x="1992327" y="3559447"/>
            <a:chExt cx="954107" cy="307778"/>
          </a:xfrm>
        </p:grpSpPr>
        <p:sp>
          <p:nvSpPr>
            <p:cNvPr id="46" name="TextBox 45">
              <a:hlinkClick r:id="rId6" action="ppaction://hlinksldjump"/>
              <a:extLst>
                <a:ext uri="{FF2B5EF4-FFF2-40B4-BE49-F238E27FC236}">
                  <a16:creationId xmlns:a16="http://schemas.microsoft.com/office/drawing/2014/main" id="{E64DB85B-F31A-95C3-F017-B397CF375A10}"/>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dirty="0"/>
                <a:t>OpCode_6</a:t>
              </a:r>
            </a:p>
          </p:txBody>
        </p:sp>
        <p:cxnSp>
          <p:nvCxnSpPr>
            <p:cNvPr id="47" name="Straight Connector 46">
              <a:extLst>
                <a:ext uri="{FF2B5EF4-FFF2-40B4-BE49-F238E27FC236}">
                  <a16:creationId xmlns:a16="http://schemas.microsoft.com/office/drawing/2014/main" id="{0AD96970-20E3-1AC1-75DC-FE2BB7D2D3CF}"/>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descr="Diagram&#10;&#10;Description automatically generated with low confidence">
            <a:extLst>
              <a:ext uri="{FF2B5EF4-FFF2-40B4-BE49-F238E27FC236}">
                <a16:creationId xmlns:a16="http://schemas.microsoft.com/office/drawing/2014/main" id="{27AADAC9-B0F8-1264-E4D2-F2AB37A48224}"/>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2087259" y="3288423"/>
            <a:ext cx="659287" cy="459531"/>
          </a:xfrm>
          <a:prstGeom prst="rect">
            <a:avLst/>
          </a:prstGeom>
        </p:spPr>
      </p:pic>
      <p:cxnSp>
        <p:nvCxnSpPr>
          <p:cNvPr id="51" name="Connector: Elbow 50">
            <a:extLst>
              <a:ext uri="{FF2B5EF4-FFF2-40B4-BE49-F238E27FC236}">
                <a16:creationId xmlns:a16="http://schemas.microsoft.com/office/drawing/2014/main" id="{945E4A3D-3F23-C58E-0DE2-0BB33A00F54F}"/>
              </a:ext>
            </a:extLst>
          </p:cNvPr>
          <p:cNvCxnSpPr>
            <a:cxnSpLocks/>
            <a:stCxn id="46" idx="3"/>
          </p:cNvCxnSpPr>
          <p:nvPr/>
        </p:nvCxnSpPr>
        <p:spPr>
          <a:xfrm>
            <a:off x="1818964" y="3268261"/>
            <a:ext cx="303853" cy="12295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C4AB00F7-6738-D5DE-A908-6D5F9BD678EC}"/>
              </a:ext>
            </a:extLst>
          </p:cNvPr>
          <p:cNvCxnSpPr>
            <a:cxnSpLocks/>
            <a:stCxn id="48" idx="3"/>
          </p:cNvCxnSpPr>
          <p:nvPr/>
        </p:nvCxnSpPr>
        <p:spPr>
          <a:xfrm flipV="1">
            <a:off x="2746546" y="3123737"/>
            <a:ext cx="1924291" cy="394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4" y="4095263"/>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9"/>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9"/>
            <a:ext cx="1122423" cy="500265"/>
            <a:chOff x="1992327" y="3559447"/>
            <a:chExt cx="1122423" cy="500266"/>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60" y="2871792"/>
            <a:ext cx="3647949" cy="15682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8"/>
            <a:ext cx="441146" cy="254044"/>
          </a:xfrm>
          <a:prstGeom prst="rect">
            <a:avLst/>
          </a:prstGeom>
          <a:noFill/>
        </p:spPr>
        <p:txBody>
          <a:bodyPr wrap="none" rtlCol="0">
            <a:spAutoFit/>
          </a:bodyPr>
          <a:lstStyle/>
          <a:p>
            <a:r>
              <a:rPr lang="en-US" sz="1051"/>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907" y="2751766"/>
            <a:ext cx="2405087" cy="314540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7" y="1846162"/>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20"/>
            <a:ext cx="477962" cy="44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6" y="5070545"/>
            <a:ext cx="38785"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108</a:t>
            </a:fld>
            <a:endParaRPr lang="en-US" b="1">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4"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8" y="4419508"/>
            <a:ext cx="27253"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a:t>ALU: ADD Carry/SUB Carry</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722840" cy="1655763"/>
          </a:xfrm>
          <a:prstGeom prst="rect">
            <a:avLst/>
          </a:prstGeom>
        </p:spPr>
        <p:txBody>
          <a:bodyPr/>
          <a:lstStyle/>
          <a:p>
            <a:pPr algn="l"/>
            <a:r>
              <a:rPr lang="en-US" sz="2000"/>
              <a:t>Note the difference between the ALU function opcodes for ADD / SUB and ADC / SBC:</a:t>
            </a:r>
          </a:p>
          <a:p>
            <a:pPr lvl="1"/>
            <a:r>
              <a:rPr lang="en-US" sz="1600"/>
              <a:t>ALU opcode(011), SF(0 / 1) – ADD/SUB</a:t>
            </a:r>
          </a:p>
          <a:p>
            <a:pPr lvl="1"/>
            <a:r>
              <a:rPr lang="en-US" sz="1600"/>
              <a:t>ALU opcode(111), SF(0 / 1) – ADC/SBC</a:t>
            </a:r>
          </a:p>
          <a:p>
            <a:pPr algn="l"/>
            <a:r>
              <a:rPr lang="en-US" sz="200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7"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10" y="3330056"/>
            <a:ext cx="979114" cy="307777"/>
          </a:xfrm>
          <a:prstGeom prst="rect">
            <a:avLst/>
          </a:prstGeom>
          <a:noFill/>
          <a:ln>
            <a:solidFill>
              <a:schemeClr val="tx2"/>
            </a:solidFill>
          </a:ln>
        </p:spPr>
        <p:txBody>
          <a:bodyPr wrap="none" rtlCol="0">
            <a:spAutoFit/>
          </a:bodyPr>
          <a:lstStyle/>
          <a:p>
            <a:r>
              <a:rPr lang="en-US" sz="1400" err="1"/>
              <a:t>ALU_Op</a:t>
            </a:r>
            <a:r>
              <a:rPr lang="en-US" sz="140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4" y="3483945"/>
            <a:ext cx="1991550" cy="4386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4" y="4007177"/>
            <a:ext cx="396262" cy="369332"/>
          </a:xfrm>
          <a:prstGeom prst="rect">
            <a:avLst/>
          </a:prstGeom>
          <a:noFill/>
          <a:ln w="12700">
            <a:solidFill>
              <a:srgbClr val="00B050"/>
            </a:solidFill>
          </a:ln>
        </p:spPr>
        <p:txBody>
          <a:bodyPr wrap="none" rtlCol="0">
            <a:spAutoFit/>
          </a:bodyPr>
          <a:lstStyle>
            <a:defPPr>
              <a:defRPr lang="en-US"/>
            </a:defP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7"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6" y="3874617"/>
            <a:ext cx="1071127" cy="369332"/>
          </a:xfrm>
          <a:prstGeom prst="rect">
            <a:avLst/>
          </a:prstGeom>
          <a:noFill/>
        </p:spPr>
        <p:txBody>
          <a:bodyPr wrap="none" rtlCol="0">
            <a:spAutoFit/>
          </a:bodyPr>
          <a:lstStyle/>
          <a:p>
            <a:r>
              <a:rPr lang="en-US"/>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8" y="4436661"/>
            <a:ext cx="557277"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6" y="4567512"/>
            <a:ext cx="3944017" cy="276999"/>
          </a:xfrm>
          <a:prstGeom prst="rect">
            <a:avLst/>
          </a:prstGeom>
          <a:noFill/>
          <a:ln>
            <a:solidFill>
              <a:schemeClr val="tx2"/>
            </a:solidFill>
          </a:ln>
        </p:spPr>
        <p:txBody>
          <a:bodyPr wrap="square" rtlCol="0">
            <a:spAutoFit/>
          </a:bodyPr>
          <a:lstStyle/>
          <a:p>
            <a:r>
              <a:rPr lang="en-US" sz="120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3" y="4698317"/>
            <a:ext cx="1606034" cy="76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90" y="4395509"/>
            <a:ext cx="1027845" cy="369332"/>
          </a:xfrm>
          <a:prstGeom prst="rect">
            <a:avLst/>
          </a:prstGeom>
          <a:noFill/>
        </p:spPr>
        <p:txBody>
          <a:bodyPr wrap="none" rtlCol="0">
            <a:spAutoFit/>
          </a:bodyPr>
          <a:lstStyle/>
          <a:p>
            <a:r>
              <a:rPr lang="en-US"/>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9" y="3882663"/>
            <a:ext cx="301686" cy="369332"/>
          </a:xfrm>
          <a:prstGeom prst="rect">
            <a:avLst/>
          </a:prstGeom>
          <a:noFill/>
        </p:spPr>
        <p:txBody>
          <a:bodyPr wrap="none" rtlCol="0">
            <a:spAutoFit/>
          </a:bodyPr>
          <a:lstStyle/>
          <a:p>
            <a:r>
              <a:rPr lang="en-US"/>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109</a:t>
            </a:fld>
            <a:endParaRPr lang="en-US" b="1">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row: Right 58">
            <a:extLst>
              <a:ext uri="{FF2B5EF4-FFF2-40B4-BE49-F238E27FC236}">
                <a16:creationId xmlns:a16="http://schemas.microsoft.com/office/drawing/2014/main" id="{A766586E-3B59-4F92-AF47-77C3C18C73DF}"/>
              </a:ext>
            </a:extLst>
          </p:cNvPr>
          <p:cNvSpPr/>
          <p:nvPr/>
        </p:nvSpPr>
        <p:spPr>
          <a:xfrm rot="16200000">
            <a:off x="4548787" y="4905232"/>
            <a:ext cx="1004400" cy="988109"/>
          </a:xfrm>
          <a:prstGeom prst="rightArrow">
            <a:avLst>
              <a:gd name="adj1" fmla="val 50000"/>
              <a:gd name="adj2" fmla="val 38432"/>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lIns="914400" rtlCol="0" anchor="t"/>
          <a:lstStyle/>
          <a:p>
            <a:pPr algn="ctr"/>
            <a:r>
              <a:rPr lang="en-US" sz="1050" dirty="0" err="1"/>
              <a:t>Addr</a:t>
            </a:r>
            <a:r>
              <a:rPr lang="en-US" sz="1050" dirty="0"/>
              <a:t> Lo</a:t>
            </a:r>
          </a:p>
          <a:p>
            <a:pPr algn="ctr"/>
            <a:r>
              <a:rPr lang="en-US" sz="1050" dirty="0"/>
              <a:t>[7:0]</a:t>
            </a:r>
          </a:p>
        </p:txBody>
      </p:sp>
      <p:sp>
        <p:nvSpPr>
          <p:cNvPr id="2" name="Title 1">
            <a:extLst>
              <a:ext uri="{FF2B5EF4-FFF2-40B4-BE49-F238E27FC236}">
                <a16:creationId xmlns:a16="http://schemas.microsoft.com/office/drawing/2014/main" id="{838F4E84-ECF0-F66F-DDB6-6360B8D6BF7A}"/>
              </a:ext>
            </a:extLst>
          </p:cNvPr>
          <p:cNvSpPr>
            <a:spLocks noGrp="1"/>
          </p:cNvSpPr>
          <p:nvPr>
            <p:ph type="ctrTitle"/>
          </p:nvPr>
        </p:nvSpPr>
        <p:spPr>
          <a:xfrm>
            <a:off x="914399" y="457200"/>
            <a:ext cx="5456321" cy="457200"/>
          </a:xfrm>
        </p:spPr>
        <p:txBody>
          <a:bodyPr/>
          <a:lstStyle/>
          <a:p>
            <a:r>
              <a:rPr lang="en-US" dirty="0" err="1"/>
              <a:t>TmpAR</a:t>
            </a:r>
            <a:r>
              <a:rPr lang="en-US" dirty="0"/>
              <a:t> (Address Offset Adder) v2.0</a:t>
            </a:r>
          </a:p>
        </p:txBody>
      </p:sp>
      <p:sp>
        <p:nvSpPr>
          <p:cNvPr id="3" name="TextBox 2">
            <a:hlinkClick r:id="rId2" action="ppaction://hlinksldjump"/>
            <a:extLst>
              <a:ext uri="{FF2B5EF4-FFF2-40B4-BE49-F238E27FC236}">
                <a16:creationId xmlns:a16="http://schemas.microsoft.com/office/drawing/2014/main" id="{93C98E03-D841-5A70-2754-7B938F35C971}"/>
              </a:ext>
            </a:extLst>
          </p:cNvPr>
          <p:cNvSpPr txBox="1"/>
          <p:nvPr/>
        </p:nvSpPr>
        <p:spPr>
          <a:xfrm>
            <a:off x="8009622" y="3675648"/>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grpSp>
        <p:nvGrpSpPr>
          <p:cNvPr id="11" name="Group 10">
            <a:extLst>
              <a:ext uri="{FF2B5EF4-FFF2-40B4-BE49-F238E27FC236}">
                <a16:creationId xmlns:a16="http://schemas.microsoft.com/office/drawing/2014/main" id="{71AD7D88-8C09-7F71-C9A5-CBB110FDFA64}"/>
              </a:ext>
            </a:extLst>
          </p:cNvPr>
          <p:cNvGrpSpPr/>
          <p:nvPr/>
        </p:nvGrpSpPr>
        <p:grpSpPr>
          <a:xfrm>
            <a:off x="2477559" y="2803358"/>
            <a:ext cx="1214068" cy="872289"/>
            <a:chOff x="2688112" y="2556710"/>
            <a:chExt cx="1214068" cy="872289"/>
          </a:xfrm>
        </p:grpSpPr>
        <p:pic>
          <p:nvPicPr>
            <p:cNvPr id="10" name="Picture 9">
              <a:extLst>
                <a:ext uri="{FF2B5EF4-FFF2-40B4-BE49-F238E27FC236}">
                  <a16:creationId xmlns:a16="http://schemas.microsoft.com/office/drawing/2014/main" id="{06274CC1-E36C-5077-A277-FFB85BF16957}"/>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9761C4DE-899C-2974-8D22-AEE2305B0355}"/>
                </a:ext>
              </a:extLst>
            </p:cNvPr>
            <p:cNvSpPr txBox="1"/>
            <p:nvPr/>
          </p:nvSpPr>
          <p:spPr>
            <a:xfrm>
              <a:off x="2776414" y="2823201"/>
              <a:ext cx="1037465"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Hi</a:t>
              </a:r>
            </a:p>
          </p:txBody>
        </p:sp>
      </p:grpSp>
      <p:grpSp>
        <p:nvGrpSpPr>
          <p:cNvPr id="12" name="Group 11">
            <a:extLst>
              <a:ext uri="{FF2B5EF4-FFF2-40B4-BE49-F238E27FC236}">
                <a16:creationId xmlns:a16="http://schemas.microsoft.com/office/drawing/2014/main" id="{09192B69-75B8-4508-1333-0ECA774C124B}"/>
              </a:ext>
            </a:extLst>
          </p:cNvPr>
          <p:cNvGrpSpPr/>
          <p:nvPr/>
        </p:nvGrpSpPr>
        <p:grpSpPr>
          <a:xfrm>
            <a:off x="4900711" y="2803358"/>
            <a:ext cx="1214068" cy="872289"/>
            <a:chOff x="2688112" y="2556710"/>
            <a:chExt cx="1214068" cy="872289"/>
          </a:xfrm>
        </p:grpSpPr>
        <p:pic>
          <p:nvPicPr>
            <p:cNvPr id="13" name="Picture 12">
              <a:extLst>
                <a:ext uri="{FF2B5EF4-FFF2-40B4-BE49-F238E27FC236}">
                  <a16:creationId xmlns:a16="http://schemas.microsoft.com/office/drawing/2014/main" id="{B20BEE77-82F6-1FC5-E64A-EC1949E16878}"/>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14" name="TextBox 13">
              <a:extLst>
                <a:ext uri="{FF2B5EF4-FFF2-40B4-BE49-F238E27FC236}">
                  <a16:creationId xmlns:a16="http://schemas.microsoft.com/office/drawing/2014/main" id="{4144E244-5644-CB2B-02C4-6771350B24ED}"/>
                </a:ext>
              </a:extLst>
            </p:cNvPr>
            <p:cNvSpPr txBox="1"/>
            <p:nvPr/>
          </p:nvSpPr>
          <p:spPr>
            <a:xfrm>
              <a:off x="2753972" y="2823201"/>
              <a:ext cx="1082349"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Lo</a:t>
              </a:r>
            </a:p>
          </p:txBody>
        </p:sp>
      </p:grpSp>
      <p:sp>
        <p:nvSpPr>
          <p:cNvPr id="15" name="Rectangle 14">
            <a:extLst>
              <a:ext uri="{FF2B5EF4-FFF2-40B4-BE49-F238E27FC236}">
                <a16:creationId xmlns:a16="http://schemas.microsoft.com/office/drawing/2014/main" id="{BCE71CBB-3AD5-1AE7-4C45-3E687337C425}"/>
              </a:ext>
            </a:extLst>
          </p:cNvPr>
          <p:cNvSpPr/>
          <p:nvPr/>
        </p:nvSpPr>
        <p:spPr>
          <a:xfrm rot="16200000">
            <a:off x="4434340" y="223286"/>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6" name="Arrow: Right 15">
            <a:extLst>
              <a:ext uri="{FF2B5EF4-FFF2-40B4-BE49-F238E27FC236}">
                <a16:creationId xmlns:a16="http://schemas.microsoft.com/office/drawing/2014/main" id="{EF4DFCEF-3079-E682-13C8-33BF14E06AF2}"/>
              </a:ext>
            </a:extLst>
          </p:cNvPr>
          <p:cNvSpPr/>
          <p:nvPr/>
        </p:nvSpPr>
        <p:spPr>
          <a:xfrm rot="16200000">
            <a:off x="5265729"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Low</a:t>
            </a:r>
          </a:p>
          <a:p>
            <a:pPr algn="ctr"/>
            <a:r>
              <a:rPr lang="en-US" sz="1050" dirty="0"/>
              <a:t>[7:0]</a:t>
            </a:r>
          </a:p>
        </p:txBody>
      </p:sp>
      <p:sp>
        <p:nvSpPr>
          <p:cNvPr id="17" name="Arrow: Right 16">
            <a:extLst>
              <a:ext uri="{FF2B5EF4-FFF2-40B4-BE49-F238E27FC236}">
                <a16:creationId xmlns:a16="http://schemas.microsoft.com/office/drawing/2014/main" id="{22F4E654-7FA2-8D88-FD54-B68F046501E0}"/>
              </a:ext>
            </a:extLst>
          </p:cNvPr>
          <p:cNvSpPr/>
          <p:nvPr/>
        </p:nvSpPr>
        <p:spPr>
          <a:xfrm rot="16200000">
            <a:off x="2807591"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cxnSp>
        <p:nvCxnSpPr>
          <p:cNvPr id="19" name="Connector: Elbow 18">
            <a:extLst>
              <a:ext uri="{FF2B5EF4-FFF2-40B4-BE49-F238E27FC236}">
                <a16:creationId xmlns:a16="http://schemas.microsoft.com/office/drawing/2014/main" id="{4DA90732-8D39-3F24-6133-DEB22D20DB40}"/>
              </a:ext>
            </a:extLst>
          </p:cNvPr>
          <p:cNvCxnSpPr>
            <a:endCxn id="3" idx="1"/>
          </p:cNvCxnSpPr>
          <p:nvPr/>
        </p:nvCxnSpPr>
        <p:spPr>
          <a:xfrm>
            <a:off x="5018598" y="3380874"/>
            <a:ext cx="2991024" cy="379413"/>
          </a:xfrm>
          <a:prstGeom prst="bentConnector3">
            <a:avLst>
              <a:gd name="adj1" fmla="val 925"/>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97085F72-A617-F30D-40B9-C7D635572938}"/>
              </a:ext>
            </a:extLst>
          </p:cNvPr>
          <p:cNvCxnSpPr>
            <a:cxnSpLocks/>
            <a:endCxn id="3" idx="1"/>
          </p:cNvCxnSpPr>
          <p:nvPr/>
        </p:nvCxnSpPr>
        <p:spPr>
          <a:xfrm>
            <a:off x="2630047" y="3406900"/>
            <a:ext cx="5379575" cy="353387"/>
          </a:xfrm>
          <a:prstGeom prst="bentConnector3">
            <a:avLst>
              <a:gd name="adj1" fmla="val 14"/>
            </a:avLst>
          </a:prstGeom>
        </p:spPr>
        <p:style>
          <a:lnRef idx="1">
            <a:schemeClr val="accent6"/>
          </a:lnRef>
          <a:fillRef idx="0">
            <a:schemeClr val="accent6"/>
          </a:fillRef>
          <a:effectRef idx="0">
            <a:schemeClr val="accent6"/>
          </a:effectRef>
          <a:fontRef idx="minor">
            <a:schemeClr val="tx1"/>
          </a:fontRef>
        </p:style>
      </p:cxnSp>
      <p:sp>
        <p:nvSpPr>
          <p:cNvPr id="27" name="TextBox 26">
            <a:hlinkClick r:id="rId5" action="ppaction://hlinksldjump"/>
            <a:extLst>
              <a:ext uri="{FF2B5EF4-FFF2-40B4-BE49-F238E27FC236}">
                <a16:creationId xmlns:a16="http://schemas.microsoft.com/office/drawing/2014/main" id="{80A2627B-1648-9A99-9EAC-0F52EDCAD1A4}"/>
              </a:ext>
            </a:extLst>
          </p:cNvPr>
          <p:cNvSpPr txBox="1"/>
          <p:nvPr/>
        </p:nvSpPr>
        <p:spPr>
          <a:xfrm>
            <a:off x="8009622" y="2632689"/>
            <a:ext cx="718466" cy="169277"/>
          </a:xfrm>
          <a:prstGeom prst="rect">
            <a:avLst/>
          </a:prstGeom>
          <a:solidFill>
            <a:schemeClr val="bg1"/>
          </a:solidFill>
          <a:ln>
            <a:solidFill>
              <a:schemeClr val="accent1"/>
            </a:solidFill>
          </a:ln>
        </p:spPr>
        <p:txBody>
          <a:bodyPr wrap="none" tIns="0" bIns="0" rtlCol="0">
            <a:spAutoFit/>
          </a:bodyPr>
          <a:lstStyle/>
          <a:p>
            <a:r>
              <a:rPr lang="en-US" sz="1100"/>
              <a:t>Main CLK</a:t>
            </a:r>
          </a:p>
        </p:txBody>
      </p:sp>
      <p:cxnSp>
        <p:nvCxnSpPr>
          <p:cNvPr id="28" name="Connector: Elbow 27">
            <a:extLst>
              <a:ext uri="{FF2B5EF4-FFF2-40B4-BE49-F238E27FC236}">
                <a16:creationId xmlns:a16="http://schemas.microsoft.com/office/drawing/2014/main" id="{0C611DBF-7EEA-BB32-6863-FC457B1113E1}"/>
              </a:ext>
            </a:extLst>
          </p:cNvPr>
          <p:cNvCxnSpPr>
            <a:cxnSpLocks/>
            <a:endCxn id="27" idx="1"/>
          </p:cNvCxnSpPr>
          <p:nvPr/>
        </p:nvCxnSpPr>
        <p:spPr>
          <a:xfrm flipV="1">
            <a:off x="3603326" y="2717328"/>
            <a:ext cx="4406296" cy="277080"/>
          </a:xfrm>
          <a:prstGeom prst="bentConnector3">
            <a:avLst>
              <a:gd name="adj1" fmla="val 31"/>
            </a:avLst>
          </a:prstGeom>
        </p:spPr>
        <p:style>
          <a:lnRef idx="1">
            <a:schemeClr val="accent6"/>
          </a:lnRef>
          <a:fillRef idx="0">
            <a:schemeClr val="accent6"/>
          </a:fillRef>
          <a:effectRef idx="0">
            <a:schemeClr val="accent6"/>
          </a:effectRef>
          <a:fontRef idx="minor">
            <a:schemeClr val="tx1"/>
          </a:fontRef>
        </p:style>
      </p:cxnSp>
      <p:cxnSp>
        <p:nvCxnSpPr>
          <p:cNvPr id="32" name="Connector: Elbow 31">
            <a:extLst>
              <a:ext uri="{FF2B5EF4-FFF2-40B4-BE49-F238E27FC236}">
                <a16:creationId xmlns:a16="http://schemas.microsoft.com/office/drawing/2014/main" id="{4449EEC9-D4FA-9DFF-4429-045B84E771F8}"/>
              </a:ext>
            </a:extLst>
          </p:cNvPr>
          <p:cNvCxnSpPr>
            <a:cxnSpLocks/>
            <a:endCxn id="27" idx="1"/>
          </p:cNvCxnSpPr>
          <p:nvPr/>
        </p:nvCxnSpPr>
        <p:spPr>
          <a:xfrm flipV="1">
            <a:off x="6006707" y="2717328"/>
            <a:ext cx="2002915" cy="277080"/>
          </a:xfrm>
          <a:prstGeom prst="bentConnector3">
            <a:avLst>
              <a:gd name="adj1" fmla="val 1343"/>
            </a:avLst>
          </a:prstGeom>
        </p:spPr>
        <p:style>
          <a:lnRef idx="1">
            <a:schemeClr val="accent6"/>
          </a:lnRef>
          <a:fillRef idx="0">
            <a:schemeClr val="accent6"/>
          </a:fillRef>
          <a:effectRef idx="0">
            <a:schemeClr val="accent6"/>
          </a:effectRef>
          <a:fontRef idx="minor">
            <a:schemeClr val="tx1"/>
          </a:fontRef>
        </p:style>
      </p:cxnSp>
      <p:grpSp>
        <p:nvGrpSpPr>
          <p:cNvPr id="39" name="Group 38">
            <a:extLst>
              <a:ext uri="{FF2B5EF4-FFF2-40B4-BE49-F238E27FC236}">
                <a16:creationId xmlns:a16="http://schemas.microsoft.com/office/drawing/2014/main" id="{3429444A-DDA5-8A4E-FDDE-15C3DCBB41F4}"/>
              </a:ext>
            </a:extLst>
          </p:cNvPr>
          <p:cNvGrpSpPr/>
          <p:nvPr/>
        </p:nvGrpSpPr>
        <p:grpSpPr>
          <a:xfrm>
            <a:off x="5538386" y="4068964"/>
            <a:ext cx="994764" cy="828970"/>
            <a:chOff x="4900713" y="4966554"/>
            <a:chExt cx="994764" cy="828970"/>
          </a:xfrm>
        </p:grpSpPr>
        <p:pic>
          <p:nvPicPr>
            <p:cNvPr id="37" name="Picture 36" descr="A diagram of a number&#10;&#10;AI-generated content may be incorrect.">
              <a:extLst>
                <a:ext uri="{FF2B5EF4-FFF2-40B4-BE49-F238E27FC236}">
                  <a16:creationId xmlns:a16="http://schemas.microsoft.com/office/drawing/2014/main" id="{88E7B2CD-E680-47A6-DA0A-F4177945E2AE}"/>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38" name="TextBox 37">
              <a:extLst>
                <a:ext uri="{FF2B5EF4-FFF2-40B4-BE49-F238E27FC236}">
                  <a16:creationId xmlns:a16="http://schemas.microsoft.com/office/drawing/2014/main" id="{39FAD5C7-3BD6-B429-38E5-A4C836BEB1EC}"/>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0" name="Group 39">
            <a:extLst>
              <a:ext uri="{FF2B5EF4-FFF2-40B4-BE49-F238E27FC236}">
                <a16:creationId xmlns:a16="http://schemas.microsoft.com/office/drawing/2014/main" id="{5AA9805E-58A1-6B91-E040-89C589F5680B}"/>
              </a:ext>
            </a:extLst>
          </p:cNvPr>
          <p:cNvGrpSpPr/>
          <p:nvPr/>
        </p:nvGrpSpPr>
        <p:grpSpPr>
          <a:xfrm>
            <a:off x="4469189" y="4068964"/>
            <a:ext cx="994764" cy="828970"/>
            <a:chOff x="4900713" y="4966554"/>
            <a:chExt cx="994764" cy="828970"/>
          </a:xfrm>
        </p:grpSpPr>
        <p:pic>
          <p:nvPicPr>
            <p:cNvPr id="41" name="Picture 40" descr="A diagram of a number&#10;&#10;AI-generated content may be incorrect.">
              <a:extLst>
                <a:ext uri="{FF2B5EF4-FFF2-40B4-BE49-F238E27FC236}">
                  <a16:creationId xmlns:a16="http://schemas.microsoft.com/office/drawing/2014/main" id="{14DF7F4C-2905-D621-DC73-DF9E7653872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2" name="TextBox 41">
              <a:extLst>
                <a:ext uri="{FF2B5EF4-FFF2-40B4-BE49-F238E27FC236}">
                  <a16:creationId xmlns:a16="http://schemas.microsoft.com/office/drawing/2014/main" id="{DA8FCC64-B1AB-F288-7BAD-B162DB64F932}"/>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3" name="Group 42">
            <a:extLst>
              <a:ext uri="{FF2B5EF4-FFF2-40B4-BE49-F238E27FC236}">
                <a16:creationId xmlns:a16="http://schemas.microsoft.com/office/drawing/2014/main" id="{65770187-80CC-7123-B2DC-DEE9117A53A9}"/>
              </a:ext>
            </a:extLst>
          </p:cNvPr>
          <p:cNvGrpSpPr/>
          <p:nvPr/>
        </p:nvGrpSpPr>
        <p:grpSpPr>
          <a:xfrm>
            <a:off x="3201863" y="4068964"/>
            <a:ext cx="994764" cy="828970"/>
            <a:chOff x="4900713" y="4966554"/>
            <a:chExt cx="994764" cy="828970"/>
          </a:xfrm>
        </p:grpSpPr>
        <p:pic>
          <p:nvPicPr>
            <p:cNvPr id="44" name="Picture 43" descr="A diagram of a number&#10;&#10;AI-generated content may be incorrect.">
              <a:extLst>
                <a:ext uri="{FF2B5EF4-FFF2-40B4-BE49-F238E27FC236}">
                  <a16:creationId xmlns:a16="http://schemas.microsoft.com/office/drawing/2014/main" id="{D047C64E-DF7C-8B19-FCE2-F8E45954EF08}"/>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5" name="TextBox 44">
              <a:extLst>
                <a:ext uri="{FF2B5EF4-FFF2-40B4-BE49-F238E27FC236}">
                  <a16:creationId xmlns:a16="http://schemas.microsoft.com/office/drawing/2014/main" id="{98DF61C2-99CA-88C5-AE4E-E0C089B2EDA6}"/>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6" name="Group 45">
            <a:extLst>
              <a:ext uri="{FF2B5EF4-FFF2-40B4-BE49-F238E27FC236}">
                <a16:creationId xmlns:a16="http://schemas.microsoft.com/office/drawing/2014/main" id="{8F8B85A0-3CDD-EC9B-18DA-AE16CE5C8920}"/>
              </a:ext>
            </a:extLst>
          </p:cNvPr>
          <p:cNvGrpSpPr/>
          <p:nvPr/>
        </p:nvGrpSpPr>
        <p:grpSpPr>
          <a:xfrm>
            <a:off x="2132666" y="4068964"/>
            <a:ext cx="994764" cy="828970"/>
            <a:chOff x="4900713" y="4966554"/>
            <a:chExt cx="994764" cy="828970"/>
          </a:xfrm>
        </p:grpSpPr>
        <p:pic>
          <p:nvPicPr>
            <p:cNvPr id="47" name="Picture 46" descr="A diagram of a number&#10;&#10;AI-generated content may be incorrect.">
              <a:extLst>
                <a:ext uri="{FF2B5EF4-FFF2-40B4-BE49-F238E27FC236}">
                  <a16:creationId xmlns:a16="http://schemas.microsoft.com/office/drawing/2014/main" id="{174640BD-74B1-13A5-0E9A-A53EF3FCF2C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8" name="TextBox 47">
              <a:extLst>
                <a:ext uri="{FF2B5EF4-FFF2-40B4-BE49-F238E27FC236}">
                  <a16:creationId xmlns:a16="http://schemas.microsoft.com/office/drawing/2014/main" id="{B07639B2-2EA7-737E-F29E-077D7E266B49}"/>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sp>
        <p:nvSpPr>
          <p:cNvPr id="53" name="Arrow: Right 52">
            <a:extLst>
              <a:ext uri="{FF2B5EF4-FFF2-40B4-BE49-F238E27FC236}">
                <a16:creationId xmlns:a16="http://schemas.microsoft.com/office/drawing/2014/main" id="{F86DC27D-FADE-9A80-CE31-7190C6932032}"/>
              </a:ext>
            </a:extLst>
          </p:cNvPr>
          <p:cNvSpPr/>
          <p:nvPr/>
        </p:nvSpPr>
        <p:spPr>
          <a:xfrm rot="16200000">
            <a:off x="2862348" y="3220540"/>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4" name="Arrow: Right 53">
            <a:extLst>
              <a:ext uri="{FF2B5EF4-FFF2-40B4-BE49-F238E27FC236}">
                <a16:creationId xmlns:a16="http://schemas.microsoft.com/office/drawing/2014/main" id="{1D32F2DC-EF10-0676-A01B-6D1174FF899D}"/>
              </a:ext>
            </a:extLst>
          </p:cNvPr>
          <p:cNvSpPr/>
          <p:nvPr/>
        </p:nvSpPr>
        <p:spPr>
          <a:xfrm rot="16200000">
            <a:off x="5348659" y="3220541"/>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5" name="Rectangle 54">
            <a:extLst>
              <a:ext uri="{FF2B5EF4-FFF2-40B4-BE49-F238E27FC236}">
                <a16:creationId xmlns:a16="http://schemas.microsoft.com/office/drawing/2014/main" id="{57EA994C-ABD6-9AC3-3DEA-2F25A4D39598}"/>
              </a:ext>
            </a:extLst>
          </p:cNvPr>
          <p:cNvSpPr/>
          <p:nvPr/>
        </p:nvSpPr>
        <p:spPr>
          <a:xfrm rot="16200000">
            <a:off x="4387658" y="4071943"/>
            <a:ext cx="235391" cy="40555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56" name="Rectangle 55">
            <a:extLst>
              <a:ext uri="{FF2B5EF4-FFF2-40B4-BE49-F238E27FC236}">
                <a16:creationId xmlns:a16="http://schemas.microsoft.com/office/drawing/2014/main" id="{FC8E7F29-002D-5383-50D9-8EAEF447CDF3}"/>
              </a:ext>
            </a:extLst>
          </p:cNvPr>
          <p:cNvSpPr/>
          <p:nvPr/>
        </p:nvSpPr>
        <p:spPr>
          <a:xfrm>
            <a:off x="3868153" y="5529238"/>
            <a:ext cx="2627780"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57" name="Arrow: Right 56">
            <a:extLst>
              <a:ext uri="{FF2B5EF4-FFF2-40B4-BE49-F238E27FC236}">
                <a16:creationId xmlns:a16="http://schemas.microsoft.com/office/drawing/2014/main" id="{C7CEEFEC-AFD7-12E8-C42E-88C13A2F728E}"/>
              </a:ext>
            </a:extLst>
          </p:cNvPr>
          <p:cNvSpPr/>
          <p:nvPr/>
        </p:nvSpPr>
        <p:spPr>
          <a:xfrm rot="16200000">
            <a:off x="2281772" y="4879004"/>
            <a:ext cx="1056859" cy="988109"/>
          </a:xfrm>
          <a:prstGeom prst="rightArrow">
            <a:avLst>
              <a:gd name="adj1" fmla="val 50000"/>
              <a:gd name="adj2" fmla="val 4147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8" name="Arrow: Right 57">
            <a:extLst>
              <a:ext uri="{FF2B5EF4-FFF2-40B4-BE49-F238E27FC236}">
                <a16:creationId xmlns:a16="http://schemas.microsoft.com/office/drawing/2014/main" id="{0F24D027-D25D-6BC2-E7A8-0109431621C7}"/>
              </a:ext>
            </a:extLst>
          </p:cNvPr>
          <p:cNvSpPr/>
          <p:nvPr/>
        </p:nvSpPr>
        <p:spPr>
          <a:xfrm rot="16200000">
            <a:off x="3549342" y="4666738"/>
            <a:ext cx="579023"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Sign Extended</a:t>
            </a:r>
          </a:p>
          <a:p>
            <a:pPr algn="ctr"/>
            <a:r>
              <a:rPr lang="en-US" sz="1000" dirty="0"/>
              <a:t>[15:8]</a:t>
            </a:r>
          </a:p>
        </p:txBody>
      </p:sp>
      <p:sp>
        <p:nvSpPr>
          <p:cNvPr id="60" name="Arrow: Right 59">
            <a:extLst>
              <a:ext uri="{FF2B5EF4-FFF2-40B4-BE49-F238E27FC236}">
                <a16:creationId xmlns:a16="http://schemas.microsoft.com/office/drawing/2014/main" id="{57D1715F-E634-9D94-7BAD-5D177D54504A}"/>
              </a:ext>
            </a:extLst>
          </p:cNvPr>
          <p:cNvSpPr/>
          <p:nvPr/>
        </p:nvSpPr>
        <p:spPr>
          <a:xfrm rot="16200000">
            <a:off x="5870503" y="4705000"/>
            <a:ext cx="418274"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[7:0]</a:t>
            </a:r>
          </a:p>
        </p:txBody>
      </p:sp>
      <p:sp>
        <p:nvSpPr>
          <p:cNvPr id="61" name="TextBox 60">
            <a:extLst>
              <a:ext uri="{FF2B5EF4-FFF2-40B4-BE49-F238E27FC236}">
                <a16:creationId xmlns:a16="http://schemas.microsoft.com/office/drawing/2014/main" id="{CEE8CF54-3C9B-2F9D-1DA7-2772788AAB9E}"/>
              </a:ext>
            </a:extLst>
          </p:cNvPr>
          <p:cNvSpPr txBox="1"/>
          <p:nvPr/>
        </p:nvSpPr>
        <p:spPr>
          <a:xfrm>
            <a:off x="9024145" y="3467670"/>
            <a:ext cx="3097323" cy="577081"/>
          </a:xfrm>
          <a:prstGeom prst="rect">
            <a:avLst/>
          </a:prstGeom>
          <a:noFill/>
        </p:spPr>
        <p:txBody>
          <a:bodyPr wrap="none" rtlCol="0">
            <a:spAutoFit/>
          </a:bodyPr>
          <a:lstStyle/>
          <a:p>
            <a:r>
              <a:rPr lang="en-US" sz="1050" dirty="0"/>
              <a:t>The only control in this circuit is the </a:t>
            </a:r>
            <a:r>
              <a:rPr lang="en-US" sz="1050" dirty="0" err="1"/>
              <a:t>TmpAR</a:t>
            </a:r>
            <a:r>
              <a:rPr lang="en-US" sz="1050" dirty="0"/>
              <a:t> OE which</a:t>
            </a:r>
          </a:p>
          <a:p>
            <a:r>
              <a:rPr lang="en-US" sz="1050" dirty="0"/>
              <a:t>Writes to the Address bus the sum of</a:t>
            </a:r>
          </a:p>
          <a:p>
            <a:r>
              <a:rPr lang="en-US" sz="1050" dirty="0"/>
              <a:t> </a:t>
            </a:r>
            <a:r>
              <a:rPr lang="en-US" sz="1050" dirty="0" err="1"/>
              <a:t>Address+Data</a:t>
            </a:r>
            <a:r>
              <a:rPr lang="en-US" sz="1050" dirty="0"/>
              <a:t> from last clock </a:t>
            </a:r>
          </a:p>
        </p:txBody>
      </p:sp>
    </p:spTree>
    <p:extLst>
      <p:ext uri="{BB962C8B-B14F-4D97-AF65-F5344CB8AC3E}">
        <p14:creationId xmlns:p14="http://schemas.microsoft.com/office/powerpoint/2010/main" val="39949986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6"/>
            <a:ext cx="563747"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4" y="3981843"/>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4" y="3823026"/>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1" y="4278626"/>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(v1.0)</a:t>
            </a: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9"/>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9" y="616917"/>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3"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5" y="3815263"/>
            <a:ext cx="3504723" cy="1325059"/>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2" cy="463690"/>
            </a:xfrm>
            <a:prstGeom prst="rect">
              <a:avLst/>
            </a:prstGeom>
            <a:noFill/>
            <a:ln>
              <a:solidFill>
                <a:schemeClr val="accent1">
                  <a:lumMod val="75000"/>
                </a:schemeClr>
              </a:solidFill>
            </a:ln>
          </p:spPr>
          <p:txBody>
            <a:bodyPr wrap="square" rtlCol="0">
              <a:spAutoFit/>
            </a:bodyPr>
            <a:lstStyle/>
            <a:p>
              <a:r>
                <a:rPr lang="en-US"/>
                <a:t>374 </a:t>
              </a:r>
              <a:r>
                <a:rPr lang="en-US" err="1"/>
                <a:t>Addr</a:t>
              </a:r>
              <a:endParaRPr lang="en-US"/>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6"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41"/>
            <a:ext cx="2560147"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9" y="4467006"/>
            <a:ext cx="1107311"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30"/>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Q[1:8] </a:t>
            </a:r>
            <a:r>
              <a:rPr lang="en-US" sz="1400">
                <a:sym typeface="Wingdings" panose="05000000000000000000" pitchFamily="2" charset="2"/>
              </a:rPr>
              <a:t> A[0:7]</a:t>
            </a:r>
            <a:endParaRPr lang="en-US" sz="1400"/>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5"/>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9"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9" y="1682022"/>
            <a:ext cx="489236" cy="261610"/>
          </a:xfrm>
          <a:prstGeom prst="rect">
            <a:avLst/>
          </a:prstGeom>
          <a:noFill/>
          <a:ln>
            <a:solidFill>
              <a:schemeClr val="accent1">
                <a:lumMod val="75000"/>
              </a:schemeClr>
            </a:solidFill>
          </a:ln>
        </p:spPr>
        <p:txBody>
          <a:bodyPr wrap="none" rtlCol="0">
            <a:spAutoFit/>
          </a:bodyPr>
          <a:lstStyle/>
          <a:p>
            <a:r>
              <a:rPr lang="en-US" sz="110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3" y="2062159"/>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2"/>
            <a:ext cx="563747"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4"/>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3" y="2758434"/>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5" y="2208230"/>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9"/>
            <a:ext cx="742003" cy="1773615"/>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9" y="2528667"/>
            <a:ext cx="659287" cy="459531"/>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8" y="1979589"/>
            <a:ext cx="659287" cy="459531"/>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6" y="1835351"/>
            <a:ext cx="2240722" cy="2285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3"/>
            <a:ext cx="563747"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2" y="4640086"/>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3" y="439959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9"/>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20" y="4363605"/>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1"/>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5"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90"/>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7"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3"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4"/>
            <a:ext cx="563747"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3" y="1681462"/>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5"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5" y="227275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5"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4" y="4537393"/>
            <a:ext cx="745717" cy="369332"/>
          </a:xfrm>
          <a:prstGeom prst="rect">
            <a:avLst/>
          </a:prstGeom>
          <a:noFill/>
        </p:spPr>
        <p:txBody>
          <a:bodyPr wrap="none" rtlCol="0">
            <a:spAutoFit/>
          </a:bodyPr>
          <a:lstStyle/>
          <a:p>
            <a:r>
              <a:rPr lang="en-US"/>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9" y="5677196"/>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5"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4" y="6217769"/>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9" y="4713051"/>
            <a:ext cx="570734" cy="276999"/>
          </a:xfrm>
          <a:prstGeom prst="rect">
            <a:avLst/>
          </a:prstGeom>
          <a:noFill/>
        </p:spPr>
        <p:txBody>
          <a:bodyPr wrap="none" rtlCol="0">
            <a:spAutoFit/>
          </a:bodyPr>
          <a:lstStyle/>
          <a:p>
            <a:r>
              <a:rPr lang="en-US" sz="120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29" y="5386821"/>
            <a:ext cx="1103331" cy="295983"/>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7"/>
            <a:ext cx="570734" cy="276999"/>
          </a:xfrm>
          <a:prstGeom prst="rect">
            <a:avLst/>
          </a:prstGeom>
          <a:noFill/>
        </p:spPr>
        <p:txBody>
          <a:bodyPr wrap="none" rtlCol="0">
            <a:spAutoFit/>
          </a:bodyPr>
          <a:lstStyle/>
          <a:p>
            <a:r>
              <a:rPr lang="en-US" sz="120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2" y="5885379"/>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9" y="5947483"/>
            <a:ext cx="580800" cy="18752"/>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6" y="5702651"/>
            <a:ext cx="598241" cy="276999"/>
          </a:xfrm>
          <a:prstGeom prst="rect">
            <a:avLst/>
          </a:prstGeom>
          <a:noFill/>
        </p:spPr>
        <p:txBody>
          <a:bodyPr wrap="none" rtlCol="0">
            <a:spAutoFit/>
          </a:bodyPr>
          <a:lstStyle/>
          <a:p>
            <a:r>
              <a:rPr lang="en-US" sz="120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9" y="6533599"/>
            <a:ext cx="790024" cy="276999"/>
          </a:xfrm>
          <a:prstGeom prst="rect">
            <a:avLst/>
          </a:prstGeom>
          <a:noFill/>
        </p:spPr>
        <p:txBody>
          <a:bodyPr wrap="none" rtlCol="0">
            <a:spAutoFit/>
          </a:bodyPr>
          <a:lstStyle/>
          <a:p>
            <a:r>
              <a:rPr lang="en-US" sz="120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8" y="5682803"/>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6" y="5812203"/>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50" y="5781567"/>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7" y="5386166"/>
            <a:ext cx="1502249" cy="65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5" y="6204351"/>
            <a:ext cx="1097269" cy="121379"/>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6"/>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50" y="5382103"/>
            <a:ext cx="968855" cy="276999"/>
          </a:xfrm>
          <a:prstGeom prst="rect">
            <a:avLst/>
          </a:prstGeom>
          <a:noFill/>
        </p:spPr>
        <p:txBody>
          <a:bodyPr wrap="none" rtlCol="0">
            <a:spAutoFit/>
          </a:bodyPr>
          <a:lstStyle/>
          <a:p>
            <a:r>
              <a:rPr lang="en-US" sz="120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110</a:t>
            </a:fld>
            <a:endParaRPr lang="en-US" b="1">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3"/>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5" y="4245493"/>
            <a:ext cx="1067229" cy="307777"/>
            <a:chOff x="1992327" y="3559447"/>
            <a:chExt cx="1067229" cy="307778"/>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7" y="5213143"/>
            <a:ext cx="1067229" cy="307777"/>
            <a:chOff x="1992327" y="3559447"/>
            <a:chExt cx="1067229" cy="307778"/>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5" y="3894039"/>
            <a:ext cx="778849" cy="604563"/>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a:t>Op Code </a:t>
            </a:r>
            <a:br>
              <a:rPr lang="en-US"/>
            </a:br>
            <a:r>
              <a:rPr lang="en-US"/>
              <a:t>&amp;</a:t>
            </a:r>
            <a:br>
              <a:rPr lang="en-US"/>
            </a:br>
            <a:r>
              <a:rPr lang="en-US"/>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1" y="65184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a:t>Assembler Syntax</a:t>
            </a: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a:t>An assembly file is composed of lines with the following form:</a:t>
            </a:r>
          </a:p>
          <a:p>
            <a:endParaRPr lang="en-US"/>
          </a:p>
          <a:p>
            <a:r>
              <a:rPr lang="en-US"/>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2" y="1837267"/>
          <a:ext cx="3185775" cy="183896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45720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64008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7"/>
          <a:ext cx="4347637" cy="4424680"/>
        </p:xfrm>
        <a:graphic>
          <a:graphicData uri="http://schemas.openxmlformats.org/drawingml/2006/table">
            <a:tbl>
              <a:tblPr firstRow="1" bandRow="1">
                <a:tableStyleId>{5C22544A-7EE6-4342-B048-85BDC9FD1C3A}</a:tableStyleId>
              </a:tblPr>
              <a:tblGrid>
                <a:gridCol w="1239479">
                  <a:extLst>
                    <a:ext uri="{9D8B030D-6E8A-4147-A177-3AD203B41FA5}">
                      <a16:colId xmlns:a16="http://schemas.microsoft.com/office/drawing/2014/main" val="625620309"/>
                    </a:ext>
                  </a:extLst>
                </a:gridCol>
                <a:gridCol w="1554079">
                  <a:extLst>
                    <a:ext uri="{9D8B030D-6E8A-4147-A177-3AD203B41FA5}">
                      <a16:colId xmlns:a16="http://schemas.microsoft.com/office/drawing/2014/main" val="960611325"/>
                    </a:ext>
                  </a:extLst>
                </a:gridCol>
                <a:gridCol w="1554079">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45720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45720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45720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457200">
                <a:tc>
                  <a:txBody>
                    <a:bodyPr/>
                    <a:lstStyle/>
                    <a:p>
                      <a:r>
                        <a:rPr lang="en-US" sz="1200"/>
                        <a:t>SUC</a:t>
                      </a:r>
                    </a:p>
                  </a:txBody>
                  <a:tcPr/>
                </a:tc>
                <a:tc>
                  <a:txBody>
                    <a:bodyPr/>
                    <a:lstStyle/>
                    <a:p>
                      <a:r>
                        <a:rPr lang="en-US" sz="1200"/>
                        <a:t>Subtract with borrow (using carry flag)</a:t>
                      </a:r>
                    </a:p>
                  </a:txBody>
                  <a:tcPr/>
                </a:tc>
                <a:tc>
                  <a:txBody>
                    <a:bodyPr/>
                    <a:lstStyle/>
                    <a:p>
                      <a:r>
                        <a:rPr lang="en-US" sz="1200"/>
                        <a:t>SUC Rd, Rs1, Rs2</a:t>
                      </a:r>
                    </a:p>
                    <a:p>
                      <a:r>
                        <a:rPr lang="en-US" sz="120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3"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45720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64008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82296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9" y="1837267"/>
          <a:ext cx="3956583" cy="376428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5">
                  <a:extLst>
                    <a:ext uri="{9D8B030D-6E8A-4147-A177-3AD203B41FA5}">
                      <a16:colId xmlns:a16="http://schemas.microsoft.com/office/drawing/2014/main" val="960611325"/>
                    </a:ext>
                  </a:extLst>
                </a:gridCol>
                <a:gridCol w="1286935">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82296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45720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45720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45720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457200">
                <a:tc>
                  <a:txBody>
                    <a:bodyPr/>
                    <a:lstStyle/>
                    <a:p>
                      <a:r>
                        <a:rPr lang="en-US" sz="1200"/>
                        <a:t>BNZ</a:t>
                      </a:r>
                    </a:p>
                  </a:txBody>
                  <a:tcPr/>
                </a:tc>
                <a:tc>
                  <a:txBody>
                    <a:bodyPr/>
                    <a:lstStyle/>
                    <a:p>
                      <a:r>
                        <a:rPr lang="en-US" sz="1200"/>
                        <a:t>Branch if not Zero</a:t>
                      </a:r>
                    </a:p>
                  </a:txBody>
                  <a:tcPr/>
                </a:tc>
                <a:tc>
                  <a:txBody>
                    <a:bodyPr/>
                    <a:lstStyle/>
                    <a:p>
                      <a:r>
                        <a:rPr lang="en-US" sz="120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114</a:t>
            </a:fld>
            <a:endParaRPr lang="en-US" b="1">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a:t>Instruction set families</a:t>
            </a: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4" y="1147504"/>
            <a:ext cx="8364790" cy="369332"/>
          </a:xfrm>
          <a:prstGeom prst="rect">
            <a:avLst/>
          </a:prstGeom>
          <a:noFill/>
        </p:spPr>
        <p:txBody>
          <a:bodyPr wrap="none" rtlCol="0">
            <a:spAutoFit/>
          </a:bodyPr>
          <a:lstStyle/>
          <a:p>
            <a:r>
              <a:rPr lang="en-US"/>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4"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3"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115</a:t>
            </a:fld>
            <a:endParaRPr lang="en-US" b="1">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5" y="790005"/>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457200">
                <a:tc>
                  <a:txBody>
                    <a:bodyPr/>
                    <a:lstStyle/>
                    <a:p>
                      <a:r>
                        <a:rPr lang="en-US" sz="1200"/>
                        <a:t>Op code</a:t>
                      </a:r>
                    </a:p>
                  </a:txBody>
                  <a:tcPr/>
                </a:tc>
                <a:tc>
                  <a:txBody>
                    <a:bodyPr/>
                    <a:lstStyle/>
                    <a:p>
                      <a:r>
                        <a:rPr lang="en-US" sz="120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74320">
                <a:tc>
                  <a:txBody>
                    <a:bodyPr/>
                    <a:lstStyle/>
                    <a:p>
                      <a:r>
                        <a:rPr lang="en-US" sz="120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74320">
                <a:tc>
                  <a:txBody>
                    <a:bodyPr/>
                    <a:lstStyle/>
                    <a:p>
                      <a:r>
                        <a:rPr lang="en-US" sz="120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74320">
                <a:tc>
                  <a:txBody>
                    <a:bodyPr/>
                    <a:lstStyle/>
                    <a:p>
                      <a:r>
                        <a:rPr lang="en-US" sz="120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74320">
                <a:tc>
                  <a:txBody>
                    <a:bodyPr/>
                    <a:lstStyle/>
                    <a:p>
                      <a:r>
                        <a:rPr lang="en-US" sz="120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Load Register   (immediate, </a:t>
                      </a:r>
                      <a:r>
                        <a:rPr lang="en-US" sz="1200" strike="sngStrike"/>
                        <a:t>other register</a:t>
                      </a:r>
                      <a:r>
                        <a:rPr lang="en-US" sz="120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74320">
                <a:tc>
                  <a:txBody>
                    <a:bodyPr/>
                    <a:lstStyle/>
                    <a:p>
                      <a:r>
                        <a:rPr lang="en-US" sz="120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74320">
                <a:tc>
                  <a:txBody>
                    <a:bodyPr/>
                    <a:lstStyle/>
                    <a:p>
                      <a:r>
                        <a:rPr lang="en-US" sz="120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Branch Absolute</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4320">
                <a:tc>
                  <a:txBody>
                    <a:bodyPr/>
                    <a:lstStyle/>
                    <a:p>
                      <a:r>
                        <a:rPr lang="en-US" sz="120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Immediate (Format: ALU Rd, Rd, </a:t>
                      </a:r>
                      <a:r>
                        <a:rPr lang="en-US" sz="1200" err="1"/>
                        <a:t>imm</a:t>
                      </a:r>
                      <a:r>
                        <a:rPr lang="en-US" sz="120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74320">
                <a:tc>
                  <a:txBody>
                    <a:bodyPr/>
                    <a:lstStyle/>
                    <a:p>
                      <a:r>
                        <a:rPr lang="en-US" sz="120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74320">
                <a:tc>
                  <a:txBody>
                    <a:bodyPr/>
                    <a:lstStyle/>
                    <a:p>
                      <a:r>
                        <a:rPr lang="en-US" sz="120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OUT reg</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Send a register as a character or integer to the display</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a:t>1001</a:t>
                      </a:r>
                    </a:p>
                  </a:txBody>
                  <a:tcPr>
                    <a:lnR w="12700" cap="flat" cmpd="sng" algn="ctr">
                      <a:solidFill>
                        <a:srgbClr val="002060"/>
                      </a:solidFill>
                      <a:prstDash val="solid"/>
                      <a:round/>
                      <a:headEnd type="none" w="med" len="med"/>
                      <a:tailEnd type="none" w="med" len="med"/>
                    </a:lnR>
                  </a:tcPr>
                </a:tc>
                <a:tc>
                  <a:txBody>
                    <a:bodyPr/>
                    <a:lstStyle/>
                    <a:p>
                      <a:r>
                        <a:rPr lang="en-US" sz="120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74320">
                <a:tc>
                  <a:txBody>
                    <a:bodyPr/>
                    <a:lstStyle/>
                    <a:p>
                      <a:r>
                        <a:rPr lang="en-US" sz="120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74320">
                <a:tc>
                  <a:txBody>
                    <a:bodyPr/>
                    <a:lstStyle/>
                    <a:p>
                      <a:r>
                        <a:rPr lang="en-US" sz="1200"/>
                        <a:t>1011</a:t>
                      </a:r>
                    </a:p>
                  </a:txBody>
                  <a:tcPr>
                    <a:lnR w="12700" cap="flat" cmpd="sng" algn="ctr">
                      <a:solidFill>
                        <a:srgbClr val="002060"/>
                      </a:solidFill>
                      <a:prstDash val="solid"/>
                      <a:round/>
                      <a:headEnd type="none" w="med" len="med"/>
                      <a:tailEnd type="none" w="med" len="med"/>
                    </a:lnR>
                  </a:tcPr>
                </a:tc>
                <a:tc>
                  <a:txBody>
                    <a:bodyPr/>
                    <a:lstStyle/>
                    <a:p>
                      <a:r>
                        <a:rPr lang="en-US" sz="120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74320">
                <a:tc>
                  <a:txBody>
                    <a:bodyPr/>
                    <a:lstStyle/>
                    <a:p>
                      <a:r>
                        <a:rPr lang="en-US" sz="120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74320">
                <a:tc>
                  <a:txBody>
                    <a:bodyPr/>
                    <a:lstStyle/>
                    <a:p>
                      <a:r>
                        <a:rPr lang="en-US" sz="1200"/>
                        <a:t>1101</a:t>
                      </a:r>
                    </a:p>
                  </a:txBody>
                  <a:tcPr/>
                </a:tc>
                <a:tc>
                  <a:txBody>
                    <a:bodyPr/>
                    <a:lstStyle/>
                    <a:p>
                      <a:r>
                        <a:rPr lang="en-US" sz="120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74320">
                <a:tc>
                  <a:txBody>
                    <a:bodyPr/>
                    <a:lstStyle/>
                    <a:p>
                      <a:r>
                        <a:rPr lang="en-US" sz="1200"/>
                        <a:t>1110</a:t>
                      </a:r>
                    </a:p>
                  </a:txBody>
                  <a:tcPr/>
                </a:tc>
                <a:tc>
                  <a:txBody>
                    <a:bodyPr/>
                    <a:lstStyle/>
                    <a:p>
                      <a:r>
                        <a:rPr lang="en-US" sz="1200"/>
                        <a:t>RTN</a:t>
                      </a:r>
                    </a:p>
                  </a:txBody>
                  <a:tcPr>
                    <a:solidFill>
                      <a:srgbClr val="9999FF"/>
                    </a:solidFill>
                  </a:tcPr>
                </a:tc>
                <a:tc>
                  <a:txBody>
                    <a:bodyPr/>
                    <a:lstStyle/>
                    <a:p>
                      <a:r>
                        <a:rPr lang="en-US" sz="1200"/>
                        <a:t>Load PC from stack</a:t>
                      </a:r>
                    </a:p>
                  </a:txBody>
                  <a:tcPr>
                    <a:solidFill>
                      <a:srgbClr val="9999FF"/>
                    </a:solidFill>
                  </a:tcPr>
                </a:tc>
                <a:extLst>
                  <a:ext uri="{0D108BD9-81ED-4DB2-BD59-A6C34878D82A}">
                    <a16:rowId xmlns:a16="http://schemas.microsoft.com/office/drawing/2014/main" val="3345109218"/>
                  </a:ext>
                </a:extLst>
              </a:tr>
              <a:tr h="274320">
                <a:tc>
                  <a:txBody>
                    <a:bodyPr/>
                    <a:lstStyle/>
                    <a:p>
                      <a:r>
                        <a:rPr lang="en-US" sz="1200"/>
                        <a:t>1111</a:t>
                      </a:r>
                    </a:p>
                  </a:txBody>
                  <a:tcPr/>
                </a:tc>
                <a:tc>
                  <a:txBody>
                    <a:bodyPr/>
                    <a:lstStyle/>
                    <a:p>
                      <a:r>
                        <a:rPr lang="en-US" sz="1200"/>
                        <a:t>OUT Immediate</a:t>
                      </a:r>
                    </a:p>
                  </a:txBody>
                  <a:tcPr>
                    <a:solidFill>
                      <a:srgbClr val="9999FF"/>
                    </a:solidFill>
                  </a:tcPr>
                </a:tc>
                <a:tc>
                  <a:txBody>
                    <a:bodyPr/>
                    <a:lstStyle/>
                    <a:p>
                      <a:r>
                        <a:rPr lang="en-US" sz="120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9" y="370804"/>
          <a:ext cx="2188310" cy="3144520"/>
        </p:xfrm>
        <a:graphic>
          <a:graphicData uri="http://schemas.openxmlformats.org/drawingml/2006/table">
            <a:tbl>
              <a:tblPr firstRow="1" bandRow="1">
                <a:tableStyleId>{5C22544A-7EE6-4342-B048-85BDC9FD1C3A}</a:tableStyleId>
              </a:tblPr>
              <a:tblGrid>
                <a:gridCol w="1094155">
                  <a:extLst>
                    <a:ext uri="{9D8B030D-6E8A-4147-A177-3AD203B41FA5}">
                      <a16:colId xmlns:a16="http://schemas.microsoft.com/office/drawing/2014/main" val="2963748656"/>
                    </a:ext>
                  </a:extLst>
                </a:gridCol>
                <a:gridCol w="1094155">
                  <a:extLst>
                    <a:ext uri="{9D8B030D-6E8A-4147-A177-3AD203B41FA5}">
                      <a16:colId xmlns:a16="http://schemas.microsoft.com/office/drawing/2014/main" val="1990798846"/>
                    </a:ext>
                  </a:extLst>
                </a:gridCol>
              </a:tblGrid>
              <a:tr h="370840">
                <a:tc>
                  <a:txBody>
                    <a:bodyPr/>
                    <a:lstStyle/>
                    <a:p>
                      <a:r>
                        <a:rPr lang="en-US" sz="1500" dirty="0">
                          <a:solidFill>
                            <a:schemeClr val="tx1"/>
                          </a:solidFill>
                        </a:rPr>
                        <a:t>Phase 0</a:t>
                      </a:r>
                    </a:p>
                  </a:txBody>
                  <a:tcPr>
                    <a:solidFill>
                      <a:schemeClr val="accent4">
                        <a:lumMod val="40000"/>
                        <a:lumOff val="60000"/>
                      </a:schemeClr>
                    </a:solidFill>
                  </a:tcPr>
                </a:tc>
                <a:tc>
                  <a:txBody>
                    <a:bodyPr/>
                    <a:lstStyle/>
                    <a:p>
                      <a:r>
                        <a:rPr lang="en-US" sz="150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500">
                          <a:solidFill>
                            <a:schemeClr val="tx1"/>
                          </a:solidFill>
                        </a:rPr>
                        <a:t>Phase 1</a:t>
                      </a:r>
                    </a:p>
                  </a:txBody>
                  <a:tcPr>
                    <a:solidFill>
                      <a:schemeClr val="accent5">
                        <a:lumMod val="40000"/>
                        <a:lumOff val="60000"/>
                      </a:schemeClr>
                    </a:solidFill>
                  </a:tcPr>
                </a:tc>
                <a:tc>
                  <a:txBody>
                    <a:bodyPr/>
                    <a:lstStyle/>
                    <a:p>
                      <a:r>
                        <a:rPr lang="en-US" sz="1500">
                          <a:solidFill>
                            <a:schemeClr val="tx1"/>
                          </a:solidFill>
                        </a:rPr>
                        <a:t>Fib, </a:t>
                      </a:r>
                      <a:r>
                        <a:rPr lang="en-US" sz="1500" err="1">
                          <a:solidFill>
                            <a:schemeClr val="tx1"/>
                          </a:solidFill>
                        </a:rPr>
                        <a:t>Mult</a:t>
                      </a:r>
                      <a:endParaRPr lang="en-US" sz="150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500"/>
                        <a:t>Phase 2</a:t>
                      </a:r>
                    </a:p>
                  </a:txBody>
                  <a:tcPr>
                    <a:solidFill>
                      <a:schemeClr val="accent6">
                        <a:lumMod val="60000"/>
                        <a:lumOff val="40000"/>
                      </a:schemeClr>
                    </a:solidFill>
                  </a:tcPr>
                </a:tc>
                <a:tc>
                  <a:txBody>
                    <a:bodyPr/>
                    <a:lstStyle/>
                    <a:p>
                      <a:r>
                        <a:rPr lang="en-US" sz="1500" dirty="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Phase 3</a:t>
                      </a:r>
                    </a:p>
                  </a:txBody>
                  <a:tcPr>
                    <a:solidFill>
                      <a:srgbClr val="9999FF"/>
                    </a:solidFill>
                  </a:tcPr>
                </a:tc>
                <a:tc>
                  <a:txBody>
                    <a:bodyPr/>
                    <a:lstStyle/>
                    <a:p>
                      <a:r>
                        <a:rPr lang="en-US" sz="1500"/>
                        <a:t>Display, </a:t>
                      </a:r>
                    </a:p>
                    <a:p>
                      <a:r>
                        <a:rPr lang="en-US" sz="150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276225573"/>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939574483"/>
                  </a:ext>
                </a:extLst>
              </a:tr>
              <a:tr h="370840">
                <a:tc>
                  <a:txBody>
                    <a:bodyPr/>
                    <a:lstStyle/>
                    <a:p>
                      <a:r>
                        <a:rPr lang="en-US" sz="1500"/>
                        <a:t>Completed</a:t>
                      </a:r>
                    </a:p>
                  </a:txBody>
                  <a:tcPr>
                    <a:solidFill>
                      <a:srgbClr val="FFFFCC"/>
                    </a:solidFill>
                  </a:tcPr>
                </a:tc>
                <a:tc>
                  <a:txBody>
                    <a:bodyPr/>
                    <a:lstStyle/>
                    <a:p>
                      <a:endParaRPr lang="en-US" sz="150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116</a:t>
            </a:fld>
            <a:endParaRPr lang="en-US" b="1">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endParaRPr lang="en-US" sz="1300"/>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117</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r>
                        <a:rPr lang="en-US" sz="1300"/>
                        <a:t>Do nothing</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118</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-&gt; A-&gt; </a:t>
                      </a:r>
                      <a:r>
                        <a:rPr lang="en-US" sz="1500" err="1"/>
                        <a:t>Cout</a:t>
                      </a:r>
                      <a:endParaRPr lang="en-US" sz="1500"/>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6459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762000">
                <a:tc>
                  <a:txBody>
                    <a:bodyPr/>
                    <a:lstStyle/>
                    <a:p>
                      <a:r>
                        <a:rPr lang="en-US" sz="1500" strike="noStrike" baseline="0"/>
                        <a:t>Move A, B Regs</a:t>
                      </a:r>
                    </a:p>
                    <a:p>
                      <a:r>
                        <a:rPr lang="en-US" sz="1500" strike="noStrike" baseline="0"/>
                        <a:t>(require replacement of 74LS251 with 74HC251)</a:t>
                      </a:r>
                    </a:p>
                  </a:txBody>
                  <a:tcPr/>
                </a:tc>
                <a:tc>
                  <a:txBody>
                    <a:bodyPr/>
                    <a:lstStyle/>
                    <a:p>
                      <a:r>
                        <a:rPr lang="en-US" sz="1500" strike="noStrike" baseline="0"/>
                        <a:t>4x 74LS161</a:t>
                      </a:r>
                    </a:p>
                    <a:p>
                      <a:r>
                        <a:rPr lang="en-US" sz="1500" strike="noStrike" baseline="0"/>
                        <a:t>1x 74LS00 NAND</a:t>
                      </a:r>
                    </a:p>
                  </a:txBody>
                  <a:tcPr/>
                </a:tc>
                <a:tc>
                  <a:txBody>
                    <a:bodyPr/>
                    <a:lstStyle/>
                    <a:p>
                      <a:r>
                        <a:rPr lang="en-US" sz="1500" strike="noStrike" baseline="0"/>
                        <a:t>Reduce interface to one data bus instead of A, B, C </a:t>
                      </a:r>
                    </a:p>
                    <a:p>
                      <a:r>
                        <a:rPr lang="en-US" sz="1500" strike="noStrike" baseline="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strike="noStrike" baseline="0"/>
                        <a:t>No change</a:t>
                      </a:r>
                    </a:p>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119</a:t>
            </a:fld>
            <a:endParaRPr lang="en-US" b="1">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1037175021"/>
              </p:ext>
            </p:extLst>
          </p:nvPr>
        </p:nvGraphicFramePr>
        <p:xfrm>
          <a:off x="7819005" y="2168507"/>
          <a:ext cx="1566660" cy="2194560"/>
        </p:xfrm>
        <a:graphic>
          <a:graphicData uri="http://schemas.openxmlformats.org/drawingml/2006/table">
            <a:tbl>
              <a:tblPr bandRow="1">
                <a:tableStyleId>{5C22544A-7EE6-4342-B048-85BDC9FD1C3A}</a:tableStyleId>
              </a:tblPr>
              <a:tblGrid>
                <a:gridCol w="962407">
                  <a:extLst>
                    <a:ext uri="{9D8B030D-6E8A-4147-A177-3AD203B41FA5}">
                      <a16:colId xmlns:a16="http://schemas.microsoft.com/office/drawing/2014/main" val="3863887044"/>
                    </a:ext>
                  </a:extLst>
                </a:gridCol>
                <a:gridCol w="604253">
                  <a:extLst>
                    <a:ext uri="{9D8B030D-6E8A-4147-A177-3AD203B41FA5}">
                      <a16:colId xmlns:a16="http://schemas.microsoft.com/office/drawing/2014/main" val="944774736"/>
                    </a:ext>
                  </a:extLst>
                </a:gridCol>
              </a:tblGrid>
              <a:tr h="274320">
                <a:tc>
                  <a:txBody>
                    <a:bodyPr/>
                    <a:lstStyle/>
                    <a:p>
                      <a:r>
                        <a:rPr lang="en-US" sz="1200"/>
                        <a:t>0000 – 1FFF</a:t>
                      </a:r>
                    </a:p>
                  </a:txBody>
                  <a:tcPr/>
                </a:tc>
                <a:tc>
                  <a:txBody>
                    <a:bodyPr/>
                    <a:lstStyle/>
                    <a:p>
                      <a:r>
                        <a:rPr lang="en-US" sz="1200"/>
                        <a:t>ROM</a:t>
                      </a:r>
                    </a:p>
                  </a:txBody>
                  <a:tcPr/>
                </a:tc>
                <a:extLst>
                  <a:ext uri="{0D108BD9-81ED-4DB2-BD59-A6C34878D82A}">
                    <a16:rowId xmlns:a16="http://schemas.microsoft.com/office/drawing/2014/main" val="1714091076"/>
                  </a:ext>
                </a:extLst>
              </a:tr>
              <a:tr h="274320">
                <a:tc>
                  <a:txBody>
                    <a:bodyPr/>
                    <a:lstStyle/>
                    <a:p>
                      <a:r>
                        <a:rPr lang="en-US" sz="1200"/>
                        <a:t>2000 – 3FFF</a:t>
                      </a:r>
                    </a:p>
                  </a:txBody>
                  <a:tcPr/>
                </a:tc>
                <a:tc rowSpan="6">
                  <a:txBody>
                    <a:bodyPr/>
                    <a:lstStyle/>
                    <a:p>
                      <a:r>
                        <a:rPr lang="en-US" sz="1200"/>
                        <a:t>RAM</a:t>
                      </a:r>
                    </a:p>
                  </a:txBody>
                  <a:tcPr anchor="ctr"/>
                </a:tc>
                <a:extLst>
                  <a:ext uri="{0D108BD9-81ED-4DB2-BD59-A6C34878D82A}">
                    <a16:rowId xmlns:a16="http://schemas.microsoft.com/office/drawing/2014/main" val="278892991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65151359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29171695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73518171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265423991"/>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997578407"/>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5"/>
            <a:ext cx="1066795"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8"/>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20" idx="1"/>
          </p:cNvCxnSpPr>
          <p:nvPr/>
        </p:nvCxnSpPr>
        <p:spPr>
          <a:xfrm rot="10800000" flipV="1">
            <a:off x="3793982" y="2610404"/>
            <a:ext cx="43319" cy="1814781"/>
          </a:xfrm>
          <a:prstGeom prst="bentConnector3">
            <a:avLst>
              <a:gd name="adj1" fmla="val 627725"/>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1" y="2561611"/>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901" y="2429433"/>
            <a:ext cx="659287" cy="459531"/>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5"/>
            <a:ext cx="1066795"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 AMAP</a:t>
              </a:r>
              <a:endParaRPr lang="en-US" sz="1100"/>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8" y="2659197"/>
            <a:ext cx="270417" cy="16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80" y="1981821"/>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7"/>
            <a:ext cx="815459" cy="4259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9"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9" cy="225223"/>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3"/>
            <a:ext cx="815459"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9" cy="82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8" y="1661552"/>
            <a:ext cx="804041" cy="341587"/>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7" y="1633807"/>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8" y="252038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8" y="25814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8" y="264244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8" y="270347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6" action="ppaction://hlinksldjump"/>
            <a:extLst>
              <a:ext uri="{FF2B5EF4-FFF2-40B4-BE49-F238E27FC236}">
                <a16:creationId xmlns:a16="http://schemas.microsoft.com/office/drawing/2014/main" id="{94E15FA7-913B-5BA9-CDB0-1D49F4B5397B}"/>
              </a:ext>
            </a:extLst>
          </p:cNvPr>
          <p:cNvSpPr/>
          <p:nvPr/>
        </p:nvSpPr>
        <p:spPr>
          <a:xfrm>
            <a:off x="6488604" y="2569384"/>
            <a:ext cx="1178395" cy="182880"/>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~SRAM Chip En</a:t>
            </a:r>
          </a:p>
        </p:txBody>
      </p:sp>
      <p:sp>
        <p:nvSpPr>
          <p:cNvPr id="47" name="TextBox 46">
            <a:extLst>
              <a:ext uri="{FF2B5EF4-FFF2-40B4-BE49-F238E27FC236}">
                <a16:creationId xmlns:a16="http://schemas.microsoft.com/office/drawing/2014/main" id="{ADA3133B-8678-22DF-DEAD-A2CD3C0BD233}"/>
              </a:ext>
            </a:extLst>
          </p:cNvPr>
          <p:cNvSpPr txBox="1"/>
          <p:nvPr/>
        </p:nvSpPr>
        <p:spPr>
          <a:xfrm>
            <a:off x="5558899" y="2215199"/>
            <a:ext cx="615874" cy="254044"/>
          </a:xfrm>
          <a:prstGeom prst="rect">
            <a:avLst/>
          </a:prstGeom>
          <a:noFill/>
        </p:spPr>
        <p:txBody>
          <a:bodyPr wrap="none" rtlCol="0">
            <a:spAutoFit/>
          </a:bodyPr>
          <a:lstStyle/>
          <a:p>
            <a:r>
              <a:rPr lang="en-US" sz="1051"/>
              <a:t>74HC21</a:t>
            </a:r>
          </a:p>
        </p:txBody>
      </p:sp>
      <p:grpSp>
        <p:nvGrpSpPr>
          <p:cNvPr id="19" name="Group 18">
            <a:extLst>
              <a:ext uri="{FF2B5EF4-FFF2-40B4-BE49-F238E27FC236}">
                <a16:creationId xmlns:a16="http://schemas.microsoft.com/office/drawing/2014/main" id="{0F20C333-5037-27BC-699F-9EEF42EFF653}"/>
              </a:ext>
            </a:extLst>
          </p:cNvPr>
          <p:cNvGrpSpPr/>
          <p:nvPr/>
        </p:nvGrpSpPr>
        <p:grpSpPr>
          <a:xfrm>
            <a:off x="437599" y="4730541"/>
            <a:ext cx="1463040" cy="1835649"/>
            <a:chOff x="8562111" y="4895351"/>
            <a:chExt cx="1463040" cy="1835649"/>
          </a:xfrm>
        </p:grpSpPr>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7"/>
            <a:stretch>
              <a:fillRect/>
            </a:stretch>
          </p:blipFill>
          <p:spPr>
            <a:xfrm rot="16200000">
              <a:off x="8375806" y="5081656"/>
              <a:ext cx="1835649" cy="1463040"/>
            </a:xfrm>
            <a:prstGeom prst="rect">
              <a:avLst/>
            </a:prstGeom>
          </p:spPr>
        </p:pic>
        <p:sp>
          <p:nvSpPr>
            <p:cNvPr id="48" name="TextBox 47">
              <a:extLst>
                <a:ext uri="{FF2B5EF4-FFF2-40B4-BE49-F238E27FC236}">
                  <a16:creationId xmlns:a16="http://schemas.microsoft.com/office/drawing/2014/main" id="{850257A3-7BAE-7C67-56AC-890A65414FFC}"/>
                </a:ext>
              </a:extLst>
            </p:cNvPr>
            <p:cNvSpPr txBox="1"/>
            <p:nvPr/>
          </p:nvSpPr>
          <p:spPr>
            <a:xfrm>
              <a:off x="8868518" y="5642022"/>
              <a:ext cx="676788" cy="276999"/>
            </a:xfrm>
            <a:prstGeom prst="rect">
              <a:avLst/>
            </a:prstGeom>
            <a:noFill/>
          </p:spPr>
          <p:txBody>
            <a:bodyPr wrap="none" rtlCol="0">
              <a:spAutoFit/>
            </a:bodyPr>
            <a:lstStyle/>
            <a:p>
              <a:r>
                <a:rPr lang="en-US" sz="1200"/>
                <a:t>74HC21</a:t>
              </a:r>
            </a:p>
          </p:txBody>
        </p:sp>
      </p:grpSp>
      <p:sp>
        <p:nvSpPr>
          <p:cNvPr id="61" name="Rectangle 60">
            <a:hlinkClick r:id="rId8"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50"/>
              <a:t>~EEPROM Chip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2" y="107787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5"/>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A15..A13</a:t>
            </a:r>
          </a:p>
        </p:txBody>
      </p:sp>
      <p:grpSp>
        <p:nvGrpSpPr>
          <p:cNvPr id="15" name="Group 14">
            <a:extLst>
              <a:ext uri="{FF2B5EF4-FFF2-40B4-BE49-F238E27FC236}">
                <a16:creationId xmlns:a16="http://schemas.microsoft.com/office/drawing/2014/main" id="{D802B054-3776-6EE3-5533-A06066000B63}"/>
              </a:ext>
            </a:extLst>
          </p:cNvPr>
          <p:cNvGrpSpPr/>
          <p:nvPr/>
        </p:nvGrpSpPr>
        <p:grpSpPr>
          <a:xfrm rot="10800000">
            <a:off x="3815405" y="3688965"/>
            <a:ext cx="1066795" cy="1348207"/>
            <a:chOff x="7412689" y="3305857"/>
            <a:chExt cx="1066794" cy="1348207"/>
          </a:xfrm>
        </p:grpSpPr>
        <p:pic>
          <p:nvPicPr>
            <p:cNvPr id="16" name="Picture 15">
              <a:extLst>
                <a:ext uri="{FF2B5EF4-FFF2-40B4-BE49-F238E27FC236}">
                  <a16:creationId xmlns:a16="http://schemas.microsoft.com/office/drawing/2014/main" id="{B0F256F5-0B74-D156-359A-7EAD277B568C}"/>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18" name="TextBox 17">
              <a:extLst>
                <a:ext uri="{FF2B5EF4-FFF2-40B4-BE49-F238E27FC236}">
                  <a16:creationId xmlns:a16="http://schemas.microsoft.com/office/drawing/2014/main" id="{2935D9E1-4D2B-D863-82E3-C00B6CEF91EF}"/>
                </a:ext>
              </a:extLst>
            </p:cNvPr>
            <p:cNvSpPr txBox="1"/>
            <p:nvPr/>
          </p:nvSpPr>
          <p:spPr>
            <a:xfrm rot="5400000">
              <a:off x="7403387" y="3779070"/>
              <a:ext cx="1021740" cy="43088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a:hlinkClick r:id="rId5" action="ppaction://hlinksldjump"/>
                </a:rPr>
                <a:t>138 </a:t>
              </a:r>
              <a:r>
                <a:rPr lang="en-US" sz="1100"/>
                <a:t> MMIO Device Enable</a:t>
              </a:r>
            </a:p>
          </p:txBody>
        </p:sp>
      </p:grpSp>
      <p:sp>
        <p:nvSpPr>
          <p:cNvPr id="20" name="Rectangle 19">
            <a:extLst>
              <a:ext uri="{FF2B5EF4-FFF2-40B4-BE49-F238E27FC236}">
                <a16:creationId xmlns:a16="http://schemas.microsoft.com/office/drawing/2014/main" id="{EA717DCD-4160-7F9A-090B-21E77D4C57BE}"/>
              </a:ext>
            </a:extLst>
          </p:cNvPr>
          <p:cNvSpPr/>
          <p:nvPr/>
        </p:nvSpPr>
        <p:spPr>
          <a:xfrm>
            <a:off x="3793983" y="4350685"/>
            <a:ext cx="113063" cy="149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924FF5-EEA3-F09F-931D-B1ABE0FD06C9}"/>
              </a:ext>
            </a:extLst>
          </p:cNvPr>
          <p:cNvGrpSpPr/>
          <p:nvPr/>
        </p:nvGrpSpPr>
        <p:grpSpPr>
          <a:xfrm>
            <a:off x="1597802" y="3797964"/>
            <a:ext cx="2206895" cy="461331"/>
            <a:chOff x="1597801" y="3797963"/>
            <a:chExt cx="2206894" cy="461331"/>
          </a:xfrm>
        </p:grpSpPr>
        <p:cxnSp>
          <p:nvCxnSpPr>
            <p:cNvPr id="27" name="Straight Arrow Connector 26">
              <a:extLst>
                <a:ext uri="{FF2B5EF4-FFF2-40B4-BE49-F238E27FC236}">
                  <a16:creationId xmlns:a16="http://schemas.microsoft.com/office/drawing/2014/main" id="{9D7C1B3E-BBBB-3E56-22D9-38E49181A9F6}"/>
                </a:ext>
              </a:extLst>
            </p:cNvPr>
            <p:cNvCxnSpPr>
              <a:cxnSpLocks/>
            </p:cNvCxnSpPr>
            <p:nvPr/>
          </p:nvCxnSpPr>
          <p:spPr>
            <a:xfrm>
              <a:off x="1597801" y="3797963"/>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351FC4-9727-E686-5C90-0B2A9F222051}"/>
                </a:ext>
              </a:extLst>
            </p:cNvPr>
            <p:cNvCxnSpPr>
              <a:cxnSpLocks/>
            </p:cNvCxnSpPr>
            <p:nvPr/>
          </p:nvCxnSpPr>
          <p:spPr>
            <a:xfrm>
              <a:off x="1597801" y="3951740"/>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4DEDC5-E6B0-0E2B-C8A2-FA8D12919FAC}"/>
                </a:ext>
              </a:extLst>
            </p:cNvPr>
            <p:cNvCxnSpPr>
              <a:cxnSpLocks/>
            </p:cNvCxnSpPr>
            <p:nvPr/>
          </p:nvCxnSpPr>
          <p:spPr>
            <a:xfrm>
              <a:off x="1597801" y="4105517"/>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EBAB19-7B24-68F9-8D46-CC2F6B309D12}"/>
                </a:ext>
              </a:extLst>
            </p:cNvPr>
            <p:cNvCxnSpPr>
              <a:cxnSpLocks/>
            </p:cNvCxnSpPr>
            <p:nvPr/>
          </p:nvCxnSpPr>
          <p:spPr>
            <a:xfrm>
              <a:off x="1597801" y="4259294"/>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6275D9E-BC03-EF07-879A-FA4031F80FD1}"/>
              </a:ext>
            </a:extLst>
          </p:cNvPr>
          <p:cNvSpPr txBox="1"/>
          <p:nvPr/>
        </p:nvSpPr>
        <p:spPr>
          <a:xfrm>
            <a:off x="1561145" y="4073993"/>
            <a:ext cx="389850" cy="246221"/>
          </a:xfrm>
          <a:prstGeom prst="rect">
            <a:avLst/>
          </a:prstGeom>
          <a:noFill/>
        </p:spPr>
        <p:txBody>
          <a:bodyPr wrap="none" rtlCol="0">
            <a:spAutoFit/>
          </a:bodyPr>
          <a:lstStyle/>
          <a:p>
            <a:r>
              <a:rPr lang="en-US" sz="1000"/>
              <a:t>A12</a:t>
            </a:r>
          </a:p>
        </p:txBody>
      </p:sp>
      <p:sp>
        <p:nvSpPr>
          <p:cNvPr id="40" name="TextBox 39">
            <a:extLst>
              <a:ext uri="{FF2B5EF4-FFF2-40B4-BE49-F238E27FC236}">
                <a16:creationId xmlns:a16="http://schemas.microsoft.com/office/drawing/2014/main" id="{4EAB284E-58F8-9308-28B4-A28C30C1FD2C}"/>
              </a:ext>
            </a:extLst>
          </p:cNvPr>
          <p:cNvSpPr txBox="1"/>
          <p:nvPr/>
        </p:nvSpPr>
        <p:spPr>
          <a:xfrm>
            <a:off x="1561145" y="3922319"/>
            <a:ext cx="389850" cy="246221"/>
          </a:xfrm>
          <a:prstGeom prst="rect">
            <a:avLst/>
          </a:prstGeom>
          <a:noFill/>
        </p:spPr>
        <p:txBody>
          <a:bodyPr wrap="none" rtlCol="0">
            <a:spAutoFit/>
          </a:bodyPr>
          <a:lstStyle/>
          <a:p>
            <a:r>
              <a:rPr lang="en-US" sz="1000"/>
              <a:t>A11</a:t>
            </a:r>
          </a:p>
        </p:txBody>
      </p:sp>
      <p:sp>
        <p:nvSpPr>
          <p:cNvPr id="43" name="TextBox 42">
            <a:extLst>
              <a:ext uri="{FF2B5EF4-FFF2-40B4-BE49-F238E27FC236}">
                <a16:creationId xmlns:a16="http://schemas.microsoft.com/office/drawing/2014/main" id="{181687ED-239D-2586-FA37-8C2DE2414574}"/>
              </a:ext>
            </a:extLst>
          </p:cNvPr>
          <p:cNvSpPr txBox="1"/>
          <p:nvPr/>
        </p:nvSpPr>
        <p:spPr>
          <a:xfrm>
            <a:off x="1561145" y="3770647"/>
            <a:ext cx="389850" cy="246221"/>
          </a:xfrm>
          <a:prstGeom prst="rect">
            <a:avLst/>
          </a:prstGeom>
          <a:noFill/>
        </p:spPr>
        <p:txBody>
          <a:bodyPr wrap="none" rtlCol="0">
            <a:spAutoFit/>
          </a:bodyPr>
          <a:lstStyle/>
          <a:p>
            <a:r>
              <a:rPr lang="en-US" sz="1000"/>
              <a:t>A10</a:t>
            </a:r>
          </a:p>
        </p:txBody>
      </p:sp>
      <p:sp>
        <p:nvSpPr>
          <p:cNvPr id="44" name="TextBox 43">
            <a:extLst>
              <a:ext uri="{FF2B5EF4-FFF2-40B4-BE49-F238E27FC236}">
                <a16:creationId xmlns:a16="http://schemas.microsoft.com/office/drawing/2014/main" id="{15137CDD-3AA9-F880-9DBD-B38377AC27D6}"/>
              </a:ext>
            </a:extLst>
          </p:cNvPr>
          <p:cNvSpPr txBox="1"/>
          <p:nvPr/>
        </p:nvSpPr>
        <p:spPr>
          <a:xfrm>
            <a:off x="1561145" y="3618975"/>
            <a:ext cx="324128" cy="246221"/>
          </a:xfrm>
          <a:prstGeom prst="rect">
            <a:avLst/>
          </a:prstGeom>
          <a:noFill/>
        </p:spPr>
        <p:txBody>
          <a:bodyPr wrap="none" rtlCol="0">
            <a:spAutoFit/>
          </a:bodyPr>
          <a:lstStyle/>
          <a:p>
            <a:r>
              <a:rPr lang="en-US" sz="1000"/>
              <a:t>A9</a:t>
            </a:r>
          </a:p>
        </p:txBody>
      </p:sp>
      <p:sp>
        <p:nvSpPr>
          <p:cNvPr id="65" name="Rectangle 64">
            <a:hlinkClick r:id="rId9" action="ppaction://hlinksldjump"/>
            <a:extLst>
              <a:ext uri="{FF2B5EF4-FFF2-40B4-BE49-F238E27FC236}">
                <a16:creationId xmlns:a16="http://schemas.microsoft.com/office/drawing/2014/main" id="{B1A95538-BA28-2AC1-63DF-584CFB1887D2}"/>
              </a:ext>
            </a:extLst>
          </p:cNvPr>
          <p:cNvSpPr/>
          <p:nvPr/>
        </p:nvSpPr>
        <p:spPr>
          <a:xfrm>
            <a:off x="5540995" y="3909532"/>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~SD Card Device En</a:t>
            </a:r>
          </a:p>
        </p:txBody>
      </p:sp>
      <p:cxnSp>
        <p:nvCxnSpPr>
          <p:cNvPr id="67" name="Straight Arrow Connector 66">
            <a:extLst>
              <a:ext uri="{FF2B5EF4-FFF2-40B4-BE49-F238E27FC236}">
                <a16:creationId xmlns:a16="http://schemas.microsoft.com/office/drawing/2014/main" id="{30B09378-F981-6D83-E806-F490A08713EC}"/>
              </a:ext>
            </a:extLst>
          </p:cNvPr>
          <p:cNvCxnSpPr>
            <a:cxnSpLocks/>
            <a:endCxn id="65" idx="1"/>
          </p:cNvCxnSpPr>
          <p:nvPr/>
        </p:nvCxnSpPr>
        <p:spPr>
          <a:xfrm>
            <a:off x="4882200" y="3951741"/>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CEBB32-1CEF-7B66-293D-C96270994380}"/>
              </a:ext>
            </a:extLst>
          </p:cNvPr>
          <p:cNvSpPr txBox="1"/>
          <p:nvPr/>
        </p:nvSpPr>
        <p:spPr>
          <a:xfrm rot="5400000">
            <a:off x="3381187" y="3170506"/>
            <a:ext cx="538930" cy="254044"/>
          </a:xfrm>
          <a:prstGeom prst="rect">
            <a:avLst/>
          </a:prstGeom>
          <a:noFill/>
        </p:spPr>
        <p:txBody>
          <a:bodyPr wrap="none" rtlCol="0">
            <a:spAutoFit/>
          </a:bodyPr>
          <a:lstStyle/>
          <a:p>
            <a:r>
              <a:rPr lang="en-US" sz="1051"/>
              <a:t>MMIO</a:t>
            </a:r>
          </a:p>
        </p:txBody>
      </p:sp>
      <p:graphicFrame>
        <p:nvGraphicFramePr>
          <p:cNvPr id="23" name="Table 22">
            <a:extLst>
              <a:ext uri="{FF2B5EF4-FFF2-40B4-BE49-F238E27FC236}">
                <a16:creationId xmlns:a16="http://schemas.microsoft.com/office/drawing/2014/main" id="{ABA828C1-4FF8-5F18-BD2E-CB9DCD74FCAF}"/>
              </a:ext>
            </a:extLst>
          </p:cNvPr>
          <p:cNvGraphicFramePr>
            <a:graphicFrameLocks noGrp="1"/>
          </p:cNvGraphicFramePr>
          <p:nvPr>
            <p:extLst>
              <p:ext uri="{D42A27DB-BD31-4B8C-83A1-F6EECF244321}">
                <p14:modId xmlns:p14="http://schemas.microsoft.com/office/powerpoint/2010/main" val="585309348"/>
              </p:ext>
            </p:extLst>
          </p:nvPr>
        </p:nvGraphicFramePr>
        <p:xfrm>
          <a:off x="10010915" y="3222931"/>
          <a:ext cx="1837096" cy="2167128"/>
        </p:xfrm>
        <a:graphic>
          <a:graphicData uri="http://schemas.openxmlformats.org/drawingml/2006/table">
            <a:tbl>
              <a:tblPr bandRow="1">
                <a:tableStyleId>{5C22544A-7EE6-4342-B048-85BDC9FD1C3A}</a:tableStyleId>
              </a:tblPr>
              <a:tblGrid>
                <a:gridCol w="890039">
                  <a:extLst>
                    <a:ext uri="{9D8B030D-6E8A-4147-A177-3AD203B41FA5}">
                      <a16:colId xmlns:a16="http://schemas.microsoft.com/office/drawing/2014/main" val="3863887044"/>
                    </a:ext>
                  </a:extLst>
                </a:gridCol>
                <a:gridCol w="947057">
                  <a:extLst>
                    <a:ext uri="{9D8B030D-6E8A-4147-A177-3AD203B41FA5}">
                      <a16:colId xmlns:a16="http://schemas.microsoft.com/office/drawing/2014/main" val="944774736"/>
                    </a:ext>
                  </a:extLst>
                </a:gridCol>
              </a:tblGrid>
              <a:tr h="204216">
                <a:tc>
                  <a:txBody>
                    <a:bodyPr/>
                    <a:lstStyle/>
                    <a:p>
                      <a:r>
                        <a:rPr lang="en-US" sz="1100"/>
                        <a:t>E000 – E1FF</a:t>
                      </a:r>
                    </a:p>
                  </a:txBody>
                  <a:tcPr marT="18288" marB="18288" anchor="ctr"/>
                </a:tc>
                <a:tc>
                  <a:txBody>
                    <a:bodyPr/>
                    <a:lstStyle/>
                    <a:p>
                      <a:r>
                        <a:rPr lang="en-US" sz="1100"/>
                        <a:t>SD Card</a:t>
                      </a:r>
                    </a:p>
                  </a:txBody>
                  <a:tcPr marT="18288" marB="18288" anchor="ctr"/>
                </a:tc>
                <a:extLst>
                  <a:ext uri="{0D108BD9-81ED-4DB2-BD59-A6C34878D82A}">
                    <a16:rowId xmlns:a16="http://schemas.microsoft.com/office/drawing/2014/main" val="1714091076"/>
                  </a:ext>
                </a:extLst>
              </a:tr>
              <a:tr h="204216">
                <a:tc>
                  <a:txBody>
                    <a:bodyPr/>
                    <a:lstStyle/>
                    <a:p>
                      <a:r>
                        <a:rPr lang="en-US" sz="1100"/>
                        <a:t>E200 – E3FF</a:t>
                      </a:r>
                    </a:p>
                  </a:txBody>
                  <a:tcPr marT="18288" marB="18288" anchor="ctr"/>
                </a:tc>
                <a:tc>
                  <a:txBody>
                    <a:bodyPr/>
                    <a:lstStyle/>
                    <a:p>
                      <a:r>
                        <a:rPr lang="en-US" sz="1100"/>
                        <a:t> Counter</a:t>
                      </a:r>
                    </a:p>
                  </a:txBody>
                  <a:tcPr marT="18288" marB="18288" anchor="ctr"/>
                </a:tc>
                <a:extLst>
                  <a:ext uri="{0D108BD9-81ED-4DB2-BD59-A6C34878D82A}">
                    <a16:rowId xmlns:a16="http://schemas.microsoft.com/office/drawing/2014/main" val="278892991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E400 – E5FF</a:t>
                      </a:r>
                    </a:p>
                  </a:txBody>
                  <a:tcPr marT="18288" marB="18288" anchor="ctr"/>
                </a:tc>
                <a:tc>
                  <a:txBody>
                    <a:bodyPr/>
                    <a:lstStyle/>
                    <a:p>
                      <a:endParaRPr lang="en-US" sz="1100" dirty="0"/>
                    </a:p>
                  </a:txBody>
                  <a:tcPr marT="18288" marB="18288" anchor="ctr"/>
                </a:tc>
                <a:extLst>
                  <a:ext uri="{0D108BD9-81ED-4DB2-BD59-A6C34878D82A}">
                    <a16:rowId xmlns:a16="http://schemas.microsoft.com/office/drawing/2014/main" val="365151359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E600 – E7FF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129171695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E800 – E9FF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a:t>
                      </a:r>
                    </a:p>
                  </a:txBody>
                  <a:tcPr marT="18288" marB="18288" anchor="ctr"/>
                </a:tc>
                <a:extLst>
                  <a:ext uri="{0D108BD9-81ED-4DB2-BD59-A6C34878D82A}">
                    <a16:rowId xmlns:a16="http://schemas.microsoft.com/office/drawing/2014/main" val="273518171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EA00 – EBFF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65423991"/>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EC00 – EDFF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997578407"/>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EE00 – EFFF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98302548"/>
                  </a:ext>
                </a:extLst>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F000 – FFFF </a:t>
                      </a:r>
                    </a:p>
                  </a:txBody>
                  <a:tcPr marT="182880" marB="18288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 HW</a:t>
                      </a:r>
                    </a:p>
                  </a:txBody>
                  <a:tcPr marT="182880" marB="182880" anchor="ctr">
                    <a:solidFill>
                      <a:schemeClr val="bg1">
                        <a:lumMod val="65000"/>
                      </a:schemeClr>
                    </a:solidFill>
                  </a:tcPr>
                </a:tc>
                <a:extLst>
                  <a:ext uri="{0D108BD9-81ED-4DB2-BD59-A6C34878D82A}">
                    <a16:rowId xmlns:a16="http://schemas.microsoft.com/office/drawing/2014/main" val="3278066591"/>
                  </a:ext>
                </a:extLst>
              </a:tr>
            </a:tbl>
          </a:graphicData>
        </a:graphic>
      </p:graphicFrame>
      <p:sp>
        <p:nvSpPr>
          <p:cNvPr id="24" name="TextBox 23">
            <a:extLst>
              <a:ext uri="{FF2B5EF4-FFF2-40B4-BE49-F238E27FC236}">
                <a16:creationId xmlns:a16="http://schemas.microsoft.com/office/drawing/2014/main" id="{2DAA8409-F598-67E1-14BA-EC104C662617}"/>
              </a:ext>
            </a:extLst>
          </p:cNvPr>
          <p:cNvSpPr txBox="1"/>
          <p:nvPr/>
        </p:nvSpPr>
        <p:spPr>
          <a:xfrm>
            <a:off x="8118022" y="1818120"/>
            <a:ext cx="904415" cy="254044"/>
          </a:xfrm>
          <a:prstGeom prst="rect">
            <a:avLst/>
          </a:prstGeom>
          <a:noFill/>
        </p:spPr>
        <p:txBody>
          <a:bodyPr wrap="none" rtlCol="0">
            <a:spAutoFit/>
          </a:bodyPr>
          <a:lstStyle/>
          <a:p>
            <a:r>
              <a:rPr lang="en-US" sz="1051"/>
              <a:t>Address Map</a:t>
            </a:r>
          </a:p>
        </p:txBody>
      </p:sp>
      <p:cxnSp>
        <p:nvCxnSpPr>
          <p:cNvPr id="26" name="Straight Connector 25">
            <a:extLst>
              <a:ext uri="{FF2B5EF4-FFF2-40B4-BE49-F238E27FC236}">
                <a16:creationId xmlns:a16="http://schemas.microsoft.com/office/drawing/2014/main" id="{0C67DB49-BED3-92F0-0635-BE215D9F36A6}"/>
              </a:ext>
            </a:extLst>
          </p:cNvPr>
          <p:cNvCxnSpPr>
            <a:cxnSpLocks/>
          </p:cNvCxnSpPr>
          <p:nvPr/>
        </p:nvCxnSpPr>
        <p:spPr>
          <a:xfrm flipV="1">
            <a:off x="9385665" y="3222931"/>
            <a:ext cx="625251" cy="851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986165-B7B6-B0FC-7597-B11D3A44015D}"/>
              </a:ext>
            </a:extLst>
          </p:cNvPr>
          <p:cNvCxnSpPr>
            <a:cxnSpLocks/>
          </p:cNvCxnSpPr>
          <p:nvPr/>
        </p:nvCxnSpPr>
        <p:spPr>
          <a:xfrm>
            <a:off x="9353385" y="4350685"/>
            <a:ext cx="657531" cy="9881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0" action="ppaction://hlinksldjump"/>
            <a:extLst>
              <a:ext uri="{FF2B5EF4-FFF2-40B4-BE49-F238E27FC236}">
                <a16:creationId xmlns:a16="http://schemas.microsoft.com/office/drawing/2014/main" id="{8D01224E-3888-9420-37A2-F952FAE82204}"/>
              </a:ext>
            </a:extLst>
          </p:cNvPr>
          <p:cNvSpPr/>
          <p:nvPr/>
        </p:nvSpPr>
        <p:spPr>
          <a:xfrm>
            <a:off x="5535998" y="4077100"/>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62" name="Straight Arrow Connector 61">
            <a:extLst>
              <a:ext uri="{FF2B5EF4-FFF2-40B4-BE49-F238E27FC236}">
                <a16:creationId xmlns:a16="http://schemas.microsoft.com/office/drawing/2014/main" id="{AA6C6BFB-275A-82C9-D275-3637CC25CF16}"/>
              </a:ext>
            </a:extLst>
          </p:cNvPr>
          <p:cNvCxnSpPr>
            <a:cxnSpLocks/>
          </p:cNvCxnSpPr>
          <p:nvPr/>
        </p:nvCxnSpPr>
        <p:spPr>
          <a:xfrm>
            <a:off x="4877203" y="4125226"/>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310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120</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121</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3" y="562499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122</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3" y="742463"/>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7"/>
          <a:ext cx="5087483"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123</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4" y="742463"/>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124</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3" y="742463"/>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7" y="2949767"/>
          <a:ext cx="4733393"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125</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4" y="742463"/>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126</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9" y="5619913"/>
          <a:ext cx="9263345" cy="10109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127</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128</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129</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0DE4-6D59-8B94-5035-3F3F960B28FE}"/>
              </a:ext>
            </a:extLst>
          </p:cNvPr>
          <p:cNvSpPr>
            <a:spLocks noGrp="1"/>
          </p:cNvSpPr>
          <p:nvPr>
            <p:ph type="ctrTitle"/>
          </p:nvPr>
        </p:nvSpPr>
        <p:spPr/>
        <p:txBody>
          <a:bodyPr/>
          <a:lstStyle/>
          <a:p>
            <a:r>
              <a:rPr lang="en-US"/>
              <a:t>Memory Access (v2.0)</a:t>
            </a:r>
          </a:p>
        </p:txBody>
      </p:sp>
      <p:graphicFrame>
        <p:nvGraphicFramePr>
          <p:cNvPr id="3" name="Table 2">
            <a:extLst>
              <a:ext uri="{FF2B5EF4-FFF2-40B4-BE49-F238E27FC236}">
                <a16:creationId xmlns:a16="http://schemas.microsoft.com/office/drawing/2014/main" id="{A9428495-7B2A-3AF5-724A-81B610A8880E}"/>
              </a:ext>
            </a:extLst>
          </p:cNvPr>
          <p:cNvGraphicFramePr>
            <a:graphicFrameLocks noGrp="1"/>
          </p:cNvGraphicFramePr>
          <p:nvPr>
            <p:extLst>
              <p:ext uri="{D42A27DB-BD31-4B8C-83A1-F6EECF244321}">
                <p14:modId xmlns:p14="http://schemas.microsoft.com/office/powerpoint/2010/main" val="3480175413"/>
              </p:ext>
            </p:extLst>
          </p:nvPr>
        </p:nvGraphicFramePr>
        <p:xfrm>
          <a:off x="1685833" y="2104329"/>
          <a:ext cx="8272555" cy="1889760"/>
        </p:xfrm>
        <a:graphic>
          <a:graphicData uri="http://schemas.openxmlformats.org/drawingml/2006/table">
            <a:tbl>
              <a:tblPr firstRow="1" bandRow="1">
                <a:tableStyleId>{5C22544A-7EE6-4342-B048-85BDC9FD1C3A}</a:tableStyleId>
              </a:tblPr>
              <a:tblGrid>
                <a:gridCol w="1404285">
                  <a:extLst>
                    <a:ext uri="{9D8B030D-6E8A-4147-A177-3AD203B41FA5}">
                      <a16:colId xmlns:a16="http://schemas.microsoft.com/office/drawing/2014/main" val="867544660"/>
                    </a:ext>
                  </a:extLst>
                </a:gridCol>
                <a:gridCol w="894912">
                  <a:extLst>
                    <a:ext uri="{9D8B030D-6E8A-4147-A177-3AD203B41FA5}">
                      <a16:colId xmlns:a16="http://schemas.microsoft.com/office/drawing/2014/main" val="275812589"/>
                    </a:ext>
                  </a:extLst>
                </a:gridCol>
                <a:gridCol w="2155962">
                  <a:extLst>
                    <a:ext uri="{9D8B030D-6E8A-4147-A177-3AD203B41FA5}">
                      <a16:colId xmlns:a16="http://schemas.microsoft.com/office/drawing/2014/main" val="3605157969"/>
                    </a:ext>
                  </a:extLst>
                </a:gridCol>
                <a:gridCol w="1908698">
                  <a:extLst>
                    <a:ext uri="{9D8B030D-6E8A-4147-A177-3AD203B41FA5}">
                      <a16:colId xmlns:a16="http://schemas.microsoft.com/office/drawing/2014/main" val="3478034152"/>
                    </a:ext>
                  </a:extLst>
                </a:gridCol>
                <a:gridCol w="1908698">
                  <a:extLst>
                    <a:ext uri="{9D8B030D-6E8A-4147-A177-3AD203B41FA5}">
                      <a16:colId xmlns:a16="http://schemas.microsoft.com/office/drawing/2014/main" val="2955703110"/>
                    </a:ext>
                  </a:extLst>
                </a:gridCol>
              </a:tblGrid>
              <a:tr h="370840">
                <a:tc>
                  <a:txBody>
                    <a:bodyPr/>
                    <a:lstStyle/>
                    <a:p>
                      <a:r>
                        <a:rPr lang="en-US" sz="1500"/>
                        <a:t>Cycle</a:t>
                      </a:r>
                    </a:p>
                  </a:txBody>
                  <a:tcPr/>
                </a:tc>
                <a:tc>
                  <a:txBody>
                    <a:bodyPr/>
                    <a:lstStyle/>
                    <a:p>
                      <a:r>
                        <a:rPr lang="en-US" sz="1500"/>
                        <a:t>Signal</a:t>
                      </a:r>
                    </a:p>
                  </a:txBody>
                  <a:tcPr/>
                </a:tc>
                <a:tc>
                  <a:txBody>
                    <a:bodyPr/>
                    <a:lstStyle/>
                    <a:p>
                      <a:r>
                        <a:rPr lang="en-US" sz="1500"/>
                        <a:t>SRAM</a:t>
                      </a:r>
                    </a:p>
                  </a:txBody>
                  <a:tcPr/>
                </a:tc>
                <a:tc>
                  <a:txBody>
                    <a:bodyPr/>
                    <a:lstStyle/>
                    <a:p>
                      <a:r>
                        <a:rPr lang="en-US" sz="1500"/>
                        <a:t>EEPROM</a:t>
                      </a:r>
                    </a:p>
                  </a:txBody>
                  <a:tcPr/>
                </a:tc>
                <a:tc>
                  <a:txBody>
                    <a:bodyPr/>
                    <a:lstStyle/>
                    <a:p>
                      <a:r>
                        <a:rPr lang="en-US" sz="1500"/>
                        <a:t>MMIO</a:t>
                      </a:r>
                    </a:p>
                  </a:txBody>
                  <a:tcPr/>
                </a:tc>
                <a:extLst>
                  <a:ext uri="{0D108BD9-81ED-4DB2-BD59-A6C34878D82A}">
                    <a16:rowId xmlns:a16="http://schemas.microsoft.com/office/drawing/2014/main" val="221361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Memory 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‘1’ (no writes)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 #WE</a:t>
                      </a:r>
                    </a:p>
                  </a:txBody>
                  <a:tcPr/>
                </a:tc>
                <a:extLst>
                  <a:ext uri="{0D108BD9-81ED-4DB2-BD59-A6C34878D82A}">
                    <a16:rowId xmlns:a16="http://schemas.microsoft.com/office/drawing/2014/main" val="2557594559"/>
                  </a:ext>
                </a:extLst>
              </a:tr>
              <a:tr h="370840">
                <a:tc>
                  <a:txBody>
                    <a:bodyPr/>
                    <a:lstStyle/>
                    <a:p>
                      <a:r>
                        <a:rPr lang="en-US" sz="1500"/>
                        <a:t>Memory Read</a:t>
                      </a:r>
                    </a:p>
                  </a:txBody>
                  <a:tcPr/>
                </a:tc>
                <a:tc>
                  <a:txBody>
                    <a:bodyPr/>
                    <a:lstStyle/>
                    <a:p>
                      <a:r>
                        <a:rPr lang="en-US" sz="1500"/>
                        <a:t>#OE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#OE</a:t>
                      </a:r>
                    </a:p>
                  </a:txBody>
                  <a:tcPr/>
                </a:tc>
                <a:tc hMerge="1">
                  <a:txBody>
                    <a:bodyPr/>
                    <a:lstStyle/>
                    <a:p>
                      <a:endParaRPr 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p>
                  </a:txBody>
                  <a:tcPr/>
                </a:tc>
                <a:extLst>
                  <a:ext uri="{0D108BD9-81ED-4DB2-BD59-A6C34878D82A}">
                    <a16:rowId xmlns:a16="http://schemas.microsoft.com/office/drawing/2014/main" val="1192613445"/>
                  </a:ext>
                </a:extLst>
              </a:tr>
              <a:tr h="370840">
                <a:tc>
                  <a:txBody>
                    <a:bodyPr/>
                    <a:lstStyle/>
                    <a:p>
                      <a:r>
                        <a:rPr lang="en-US" sz="1500" dirty="0"/>
                        <a:t>Memory Write or Memory Read</a:t>
                      </a:r>
                    </a:p>
                  </a:txBody>
                  <a:tcPr/>
                </a:tc>
                <a:tc>
                  <a:txBody>
                    <a:bodyPr/>
                    <a:lstStyle/>
                    <a:p>
                      <a:r>
                        <a:rPr lang="en-US" sz="1500" dirty="0"/>
                        <a:t>#CE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(~SRAM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(~EEPROM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MMIO</a:t>
                      </a:r>
                    </a:p>
                  </a:txBody>
                  <a:tcPr/>
                </a:tc>
                <a:extLst>
                  <a:ext uri="{0D108BD9-81ED-4DB2-BD59-A6C34878D82A}">
                    <a16:rowId xmlns:a16="http://schemas.microsoft.com/office/drawing/2014/main" val="442694000"/>
                  </a:ext>
                </a:extLst>
              </a:tr>
            </a:tbl>
          </a:graphicData>
        </a:graphic>
      </p:graphicFrame>
      <p:sp>
        <p:nvSpPr>
          <p:cNvPr id="4" name="Rectangle 3">
            <a:hlinkClick r:id="rId2" action="ppaction://hlinksldjump"/>
            <a:extLst>
              <a:ext uri="{FF2B5EF4-FFF2-40B4-BE49-F238E27FC236}">
                <a16:creationId xmlns:a16="http://schemas.microsoft.com/office/drawing/2014/main" id="{63A1CBA5-F0E0-7F57-4A5A-BDC8D340B64A}"/>
              </a:ext>
            </a:extLst>
          </p:cNvPr>
          <p:cNvSpPr/>
          <p:nvPr/>
        </p:nvSpPr>
        <p:spPr>
          <a:xfrm>
            <a:off x="962677" y="450963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5" name="TextBox 4">
            <a:hlinkClick r:id="rId3" action="ppaction://hlinksldjump"/>
            <a:extLst>
              <a:ext uri="{FF2B5EF4-FFF2-40B4-BE49-F238E27FC236}">
                <a16:creationId xmlns:a16="http://schemas.microsoft.com/office/drawing/2014/main" id="{9CE9938C-D5B0-D9CE-5038-967C8289C8DA}"/>
              </a:ext>
            </a:extLst>
          </p:cNvPr>
          <p:cNvSpPr txBox="1"/>
          <p:nvPr/>
        </p:nvSpPr>
        <p:spPr>
          <a:xfrm>
            <a:off x="1553041" y="481135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6" name="Connector: Elbow 5">
            <a:extLst>
              <a:ext uri="{FF2B5EF4-FFF2-40B4-BE49-F238E27FC236}">
                <a16:creationId xmlns:a16="http://schemas.microsoft.com/office/drawing/2014/main" id="{AF306872-9F92-3B5E-FBE2-CCF2F6F5D745}"/>
              </a:ext>
            </a:extLst>
          </p:cNvPr>
          <p:cNvCxnSpPr>
            <a:cxnSpLocks/>
            <a:stCxn id="4" idx="3"/>
          </p:cNvCxnSpPr>
          <p:nvPr/>
        </p:nvCxnSpPr>
        <p:spPr>
          <a:xfrm>
            <a:off x="2425717" y="4601072"/>
            <a:ext cx="671648" cy="1330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05CDBD8-A47B-E4FC-0251-5FB621C4536C}"/>
              </a:ext>
            </a:extLst>
          </p:cNvPr>
          <p:cNvCxnSpPr>
            <a:cxnSpLocks/>
          </p:cNvCxnSpPr>
          <p:nvPr/>
        </p:nvCxnSpPr>
        <p:spPr>
          <a:xfrm flipV="1">
            <a:off x="2376651" y="4883458"/>
            <a:ext cx="720715" cy="132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 name="Picture 2" descr="NOR logic - Wikipedia">
            <a:extLst>
              <a:ext uri="{FF2B5EF4-FFF2-40B4-BE49-F238E27FC236}">
                <a16:creationId xmlns:a16="http://schemas.microsoft.com/office/drawing/2014/main" id="{78EAA5D5-3C68-A772-8AED-6B715EC92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3725"/>
          <a:stretch/>
        </p:blipFill>
        <p:spPr bwMode="auto">
          <a:xfrm>
            <a:off x="2959035" y="4630547"/>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CF69501E-1FEA-44F4-0BD6-FA08D98C02F7}"/>
              </a:ext>
            </a:extLst>
          </p:cNvPr>
          <p:cNvSpPr txBox="1"/>
          <p:nvPr/>
        </p:nvSpPr>
        <p:spPr>
          <a:xfrm>
            <a:off x="3578453" y="4712030"/>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cxnSp>
        <p:nvCxnSpPr>
          <p:cNvPr id="10" name="Connector: Elbow 9">
            <a:extLst>
              <a:ext uri="{FF2B5EF4-FFF2-40B4-BE49-F238E27FC236}">
                <a16:creationId xmlns:a16="http://schemas.microsoft.com/office/drawing/2014/main" id="{F9571CA4-30FF-36FF-79B4-64FD181CA11D}"/>
              </a:ext>
            </a:extLst>
          </p:cNvPr>
          <p:cNvCxnSpPr>
            <a:cxnSpLocks/>
          </p:cNvCxnSpPr>
          <p:nvPr/>
        </p:nvCxnSpPr>
        <p:spPr>
          <a:xfrm flipV="1">
            <a:off x="1896569" y="5903552"/>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E86FAE-FD92-A78E-A2CF-6FCD2B00BDF7}"/>
              </a:ext>
            </a:extLst>
          </p:cNvPr>
          <p:cNvCxnSpPr>
            <a:cxnSpLocks/>
            <a:stCxn id="12" idx="3"/>
            <a:endCxn id="15" idx="1"/>
          </p:cNvCxnSpPr>
          <p:nvPr/>
        </p:nvCxnSpPr>
        <p:spPr>
          <a:xfrm flipV="1">
            <a:off x="4969604" y="5764329"/>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with low confidence">
            <a:extLst>
              <a:ext uri="{FF2B5EF4-FFF2-40B4-BE49-F238E27FC236}">
                <a16:creationId xmlns:a16="http://schemas.microsoft.com/office/drawing/2014/main" id="{551FA89A-A4E3-169D-0710-FEA7AAC876D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310318" y="5535688"/>
            <a:ext cx="659287" cy="459531"/>
          </a:xfrm>
          <a:prstGeom prst="rect">
            <a:avLst/>
          </a:prstGeom>
        </p:spPr>
      </p:pic>
      <p:cxnSp>
        <p:nvCxnSpPr>
          <p:cNvPr id="13" name="Connector: Elbow 12">
            <a:extLst>
              <a:ext uri="{FF2B5EF4-FFF2-40B4-BE49-F238E27FC236}">
                <a16:creationId xmlns:a16="http://schemas.microsoft.com/office/drawing/2014/main" id="{3F2E65A9-79AE-42E3-5ACE-9E6A4111AD78}"/>
              </a:ext>
            </a:extLst>
          </p:cNvPr>
          <p:cNvCxnSpPr>
            <a:cxnSpLocks/>
            <a:stCxn id="16" idx="3"/>
            <a:endCxn id="14" idx="1"/>
          </p:cNvCxnSpPr>
          <p:nvPr/>
        </p:nvCxnSpPr>
        <p:spPr>
          <a:xfrm>
            <a:off x="2425719" y="5563096"/>
            <a:ext cx="456766"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with low confidence">
            <a:extLst>
              <a:ext uri="{FF2B5EF4-FFF2-40B4-BE49-F238E27FC236}">
                <a16:creationId xmlns:a16="http://schemas.microsoft.com/office/drawing/2014/main" id="{8C0C7F74-C14E-8F2D-4274-F1F3A9EAC6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31050"/>
          <a:stretch/>
        </p:blipFill>
        <p:spPr>
          <a:xfrm>
            <a:off x="2882485" y="5424882"/>
            <a:ext cx="563747" cy="370491"/>
          </a:xfrm>
          <a:prstGeom prst="rect">
            <a:avLst/>
          </a:prstGeom>
          <a:solidFill>
            <a:schemeClr val="bg1"/>
          </a:solidFill>
        </p:spPr>
      </p:pic>
      <p:pic>
        <p:nvPicPr>
          <p:cNvPr id="15" name="Picture 14" descr="Diagram&#10;&#10;Description automatically generated with low confidence">
            <a:extLst>
              <a:ext uri="{FF2B5EF4-FFF2-40B4-BE49-F238E27FC236}">
                <a16:creationId xmlns:a16="http://schemas.microsoft.com/office/drawing/2014/main" id="{44E51F48-65DC-1BDA-A17D-FCA1061A5A7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28024"/>
          <a:stretch/>
        </p:blipFill>
        <p:spPr>
          <a:xfrm>
            <a:off x="6279644" y="5570953"/>
            <a:ext cx="563747" cy="386751"/>
          </a:xfrm>
          <a:prstGeom prst="rect">
            <a:avLst/>
          </a:prstGeom>
        </p:spPr>
      </p:pic>
      <p:sp>
        <p:nvSpPr>
          <p:cNvPr id="16" name="TextBox 15">
            <a:hlinkClick r:id="rId8" action="ppaction://hlinksldjump"/>
            <a:extLst>
              <a:ext uri="{FF2B5EF4-FFF2-40B4-BE49-F238E27FC236}">
                <a16:creationId xmlns:a16="http://schemas.microsoft.com/office/drawing/2014/main" id="{4C5F8198-5914-D64A-0EB6-5C75E3A9D07C}"/>
              </a:ext>
            </a:extLst>
          </p:cNvPr>
          <p:cNvSpPr txBox="1"/>
          <p:nvPr/>
        </p:nvSpPr>
        <p:spPr>
          <a:xfrm>
            <a:off x="1659162" y="5470763"/>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sp>
        <p:nvSpPr>
          <p:cNvPr id="17" name="Rectangle 16">
            <a:hlinkClick r:id="rId2" action="ppaction://hlinksldjump"/>
            <a:extLst>
              <a:ext uri="{FF2B5EF4-FFF2-40B4-BE49-F238E27FC236}">
                <a16:creationId xmlns:a16="http://schemas.microsoft.com/office/drawing/2014/main" id="{6ACF243C-6489-7285-70AA-D96D466F3AAA}"/>
              </a:ext>
            </a:extLst>
          </p:cNvPr>
          <p:cNvSpPr/>
          <p:nvPr/>
        </p:nvSpPr>
        <p:spPr>
          <a:xfrm>
            <a:off x="962677" y="58203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cxnSp>
        <p:nvCxnSpPr>
          <p:cNvPr id="18" name="Straight Connector 17">
            <a:extLst>
              <a:ext uri="{FF2B5EF4-FFF2-40B4-BE49-F238E27FC236}">
                <a16:creationId xmlns:a16="http://schemas.microsoft.com/office/drawing/2014/main" id="{1CDAD533-B428-1104-F7AC-C409311F9F56}"/>
              </a:ext>
            </a:extLst>
          </p:cNvPr>
          <p:cNvCxnSpPr>
            <a:stCxn id="14" idx="3"/>
          </p:cNvCxnSpPr>
          <p:nvPr/>
        </p:nvCxnSpPr>
        <p:spPr>
          <a:xfrm>
            <a:off x="3446231" y="5610127"/>
            <a:ext cx="864087" cy="81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C9C102-A9C5-A154-2828-D5F42F3082D9}"/>
              </a:ext>
            </a:extLst>
          </p:cNvPr>
          <p:cNvSpPr txBox="1"/>
          <p:nvPr/>
        </p:nvSpPr>
        <p:spPr>
          <a:xfrm>
            <a:off x="6854206" y="5618258"/>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19340695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130</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4" y="742463"/>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1">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131</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7"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3" y="742463"/>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132</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133</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134</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3" y="742462"/>
          <a:ext cx="6292440" cy="4279959"/>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a clock cycle</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787635">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0_0100_0101_0000_0000 = 0x04500</a:t>
                      </a:r>
                    </a:p>
                  </a:txBody>
                  <a:tcPr/>
                </a:tc>
                <a:tc>
                  <a:txBody>
                    <a:bodyPr/>
                    <a:lstStyle/>
                    <a:p>
                      <a:pPr algn="l"/>
                      <a:r>
                        <a:rPr lang="en-US" sz="1600"/>
                        <a:t>Load program address on the stack to the program counter</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54921">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54921">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54921">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54921">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135</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4" y="742463"/>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136</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4" y="742463"/>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137</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6"/>
            <a:ext cx="9144000" cy="879783"/>
          </a:xfrm>
          <a:prstGeom prst="rect">
            <a:avLst/>
          </a:prstGeom>
        </p:spPr>
        <p:txBody>
          <a:bodyPr/>
          <a:lstStyle/>
          <a:p>
            <a:r>
              <a:rPr lang="en-US" sz="400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sz="1300"/>
                        <a:t>Op Select</a:t>
                      </a:r>
                    </a:p>
                  </a:txBody>
                  <a:tcPr/>
                </a:tc>
                <a:tc>
                  <a:txBody>
                    <a:bodyPr/>
                    <a:lstStyle/>
                    <a:p>
                      <a:pPr algn="ctr"/>
                      <a:r>
                        <a:rPr lang="en-US" sz="1300"/>
                        <a:t>Special </a:t>
                      </a:r>
                      <a:r>
                        <a:rPr lang="en-US" sz="1300" err="1"/>
                        <a:t>Func</a:t>
                      </a:r>
                      <a:r>
                        <a:rPr lang="en-US" sz="130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Special </a:t>
                      </a:r>
                      <a:r>
                        <a:rPr lang="en-US" sz="1300" err="1"/>
                        <a:t>Func</a:t>
                      </a:r>
                      <a:r>
                        <a:rPr lang="en-US" sz="1300"/>
                        <a:t>. = 1</a:t>
                      </a:r>
                    </a:p>
                  </a:txBody>
                  <a:tcPr/>
                </a:tc>
                <a:tc>
                  <a:txBody>
                    <a:bodyPr/>
                    <a:lstStyle/>
                    <a:p>
                      <a:pPr algn="ctr"/>
                      <a:r>
                        <a:rPr lang="en-US" sz="1300"/>
                        <a:t>Flag in</a:t>
                      </a:r>
                    </a:p>
                  </a:txBody>
                  <a:tcPr/>
                </a:tc>
                <a:tc>
                  <a:txBody>
                    <a:bodyPr/>
                    <a:lstStyle/>
                    <a:p>
                      <a:pPr algn="ctr"/>
                      <a:r>
                        <a:rPr lang="en-US" sz="1300"/>
                        <a:t>Flags Out</a:t>
                      </a:r>
                    </a:p>
                  </a:txBody>
                  <a:tcPr/>
                </a:tc>
                <a:extLst>
                  <a:ext uri="{0D108BD9-81ED-4DB2-BD59-A6C34878D82A}">
                    <a16:rowId xmlns:a16="http://schemas.microsoft.com/office/drawing/2014/main" val="1172704005"/>
                  </a:ext>
                </a:extLst>
              </a:tr>
              <a:tr h="312657">
                <a:tc>
                  <a:txBody>
                    <a:bodyPr/>
                    <a:lstStyle/>
                    <a:p>
                      <a:pPr algn="ctr"/>
                      <a:r>
                        <a:rPr lang="en-US" sz="1300"/>
                        <a:t>0</a:t>
                      </a:r>
                    </a:p>
                  </a:txBody>
                  <a:tcPr/>
                </a:tc>
                <a:tc>
                  <a:txBody>
                    <a:bodyPr/>
                    <a:lstStyle/>
                    <a:p>
                      <a:pPr algn="ctr"/>
                      <a:r>
                        <a:rPr lang="en-US" sz="130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A OR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310631083"/>
                  </a:ext>
                </a:extLst>
              </a:tr>
              <a:tr h="312657">
                <a:tc>
                  <a:txBody>
                    <a:bodyPr/>
                    <a:lstStyle/>
                    <a:p>
                      <a:pPr algn="ctr"/>
                      <a:r>
                        <a:rPr lang="en-US" sz="1300"/>
                        <a:t>1</a:t>
                      </a:r>
                    </a:p>
                  </a:txBody>
                  <a:tcPr/>
                </a:tc>
                <a:tc>
                  <a:txBody>
                    <a:bodyPr/>
                    <a:lstStyle/>
                    <a:p>
                      <a:pPr algn="ctr"/>
                      <a:r>
                        <a:rPr lang="en-US" sz="1300"/>
                        <a:t>A AND B</a:t>
                      </a:r>
                    </a:p>
                  </a:txBody>
                  <a:tcPr/>
                </a:tc>
                <a:tc>
                  <a:txBody>
                    <a:bodyPr/>
                    <a:lstStyle/>
                    <a:p>
                      <a:pPr algn="ctr"/>
                      <a:r>
                        <a:rPr lang="en-US" sz="1300"/>
                        <a:t>A AND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738173850"/>
                  </a:ext>
                </a:extLst>
              </a:tr>
              <a:tr h="312657">
                <a:tc>
                  <a:txBody>
                    <a:bodyPr/>
                    <a:lstStyle/>
                    <a:p>
                      <a:pPr algn="ctr"/>
                      <a:r>
                        <a:rPr lang="en-US" sz="1300"/>
                        <a:t>2</a:t>
                      </a:r>
                    </a:p>
                  </a:txBody>
                  <a:tcPr/>
                </a:tc>
                <a:tc>
                  <a:txBody>
                    <a:bodyPr/>
                    <a:lstStyle/>
                    <a:p>
                      <a:pPr algn="ctr"/>
                      <a:r>
                        <a:rPr lang="en-US" sz="1300"/>
                        <a:t>B</a:t>
                      </a:r>
                    </a:p>
                  </a:txBody>
                  <a:tcPr/>
                </a:tc>
                <a:tc>
                  <a:txBody>
                    <a:bodyPr/>
                    <a:lstStyle/>
                    <a:p>
                      <a:pPr algn="ctr"/>
                      <a:r>
                        <a:rPr lang="en-US" sz="1300"/>
                        <a:t>~B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1360638868"/>
                  </a:ext>
                </a:extLst>
              </a:tr>
              <a:tr h="312657">
                <a:tc>
                  <a:txBody>
                    <a:bodyPr/>
                    <a:lstStyle/>
                    <a:p>
                      <a:pPr algn="ctr"/>
                      <a:r>
                        <a:rPr lang="en-US" sz="1300"/>
                        <a:t>3</a:t>
                      </a:r>
                    </a:p>
                  </a:txBody>
                  <a:tcPr/>
                </a:tc>
                <a:tc>
                  <a:txBody>
                    <a:bodyPr/>
                    <a:lstStyle/>
                    <a:p>
                      <a:pPr algn="ctr"/>
                      <a:r>
                        <a:rPr lang="en-US" sz="1300"/>
                        <a:t>A + B</a:t>
                      </a:r>
                    </a:p>
                  </a:txBody>
                  <a:tcPr/>
                </a:tc>
                <a:tc>
                  <a:txBody>
                    <a:bodyPr/>
                    <a:lstStyle/>
                    <a:p>
                      <a:pPr algn="ctr"/>
                      <a:r>
                        <a:rPr lang="en-US" sz="1300"/>
                        <a:t>A – B</a:t>
                      </a:r>
                    </a:p>
                  </a:txBody>
                  <a:tcPr/>
                </a:tc>
                <a:tc>
                  <a:txBody>
                    <a:bodyPr/>
                    <a:lstStyle/>
                    <a:p>
                      <a:pPr algn="ctr"/>
                      <a:r>
                        <a:rPr lang="en-US" sz="1300"/>
                        <a:t>- </a:t>
                      </a:r>
                    </a:p>
                  </a:txBody>
                  <a:tcPr/>
                </a:tc>
                <a:tc>
                  <a:txBody>
                    <a:bodyPr/>
                    <a:lstStyle/>
                    <a:p>
                      <a:pPr algn="ctr"/>
                      <a:r>
                        <a:rPr lang="en-US" sz="1300"/>
                        <a:t>Z, N, Co</a:t>
                      </a:r>
                    </a:p>
                  </a:txBody>
                  <a:tcPr/>
                </a:tc>
                <a:extLst>
                  <a:ext uri="{0D108BD9-81ED-4DB2-BD59-A6C34878D82A}">
                    <a16:rowId xmlns:a16="http://schemas.microsoft.com/office/drawing/2014/main" val="4155580310"/>
                  </a:ext>
                </a:extLst>
              </a:tr>
              <a:tr h="539655">
                <a:tc>
                  <a:txBody>
                    <a:bodyPr/>
                    <a:lstStyle/>
                    <a:p>
                      <a:pPr algn="ctr"/>
                      <a:r>
                        <a:rPr lang="en-US" sz="1300"/>
                        <a:t>4</a:t>
                      </a:r>
                    </a:p>
                  </a:txBody>
                  <a:tcPr/>
                </a:tc>
                <a:tc>
                  <a:txBody>
                    <a:bodyPr/>
                    <a:lstStyle/>
                    <a:p>
                      <a:pPr algn="ctr"/>
                      <a:r>
                        <a:rPr lang="en-US" sz="1300"/>
                        <a:t>Shift Left A </a:t>
                      </a:r>
                    </a:p>
                    <a:p>
                      <a:pPr algn="ctr"/>
                      <a:r>
                        <a:rPr lang="en-US" sz="1300"/>
                        <a:t>A[0]=0</a:t>
                      </a:r>
                    </a:p>
                  </a:txBody>
                  <a:tcPr/>
                </a:tc>
                <a:tc>
                  <a:txBody>
                    <a:bodyPr/>
                    <a:lstStyle/>
                    <a:p>
                      <a:pPr algn="ctr"/>
                      <a:r>
                        <a:rPr lang="en-US" sz="1300"/>
                        <a:t>Rotate left A</a:t>
                      </a:r>
                    </a:p>
                    <a:p>
                      <a:pPr algn="ctr"/>
                      <a:r>
                        <a:rPr lang="en-US" sz="1300"/>
                        <a:t>A[0]=</a:t>
                      </a:r>
                      <a:r>
                        <a:rPr lang="en-US" sz="1300" err="1"/>
                        <a:t>Cin</a:t>
                      </a:r>
                      <a:r>
                        <a:rPr lang="en-US" sz="1300"/>
                        <a:t> </a:t>
                      </a:r>
                    </a:p>
                  </a:txBody>
                  <a:tcPr/>
                </a:tc>
                <a:tc>
                  <a:txBody>
                    <a:bodyPr/>
                    <a:lstStyle/>
                    <a:p>
                      <a:pPr algn="ctr"/>
                      <a:r>
                        <a:rPr lang="en-US" sz="1300" err="1"/>
                        <a:t>Cin</a:t>
                      </a:r>
                      <a:r>
                        <a:rPr lang="en-US" sz="1300"/>
                        <a:t> (Rotate)</a:t>
                      </a:r>
                    </a:p>
                  </a:txBody>
                  <a:tcPr/>
                </a:tc>
                <a:tc>
                  <a:txBody>
                    <a:bodyPr/>
                    <a:lstStyle/>
                    <a:p>
                      <a:pPr algn="ctr"/>
                      <a:r>
                        <a:rPr lang="en-US" sz="1300"/>
                        <a:t>Z, N=A[6], Co=A[7]</a:t>
                      </a:r>
                    </a:p>
                  </a:txBody>
                  <a:tcPr/>
                </a:tc>
                <a:extLst>
                  <a:ext uri="{0D108BD9-81ED-4DB2-BD59-A6C34878D82A}">
                    <a16:rowId xmlns:a16="http://schemas.microsoft.com/office/drawing/2014/main" val="2712813175"/>
                  </a:ext>
                </a:extLst>
              </a:tr>
              <a:tr h="312657">
                <a:tc>
                  <a:txBody>
                    <a:bodyPr/>
                    <a:lstStyle/>
                    <a:p>
                      <a:pPr algn="ctr"/>
                      <a:r>
                        <a:rPr lang="en-US" sz="1300"/>
                        <a:t>5</a:t>
                      </a:r>
                    </a:p>
                  </a:txBody>
                  <a:tcPr/>
                </a:tc>
                <a:tc>
                  <a:txBody>
                    <a:bodyPr/>
                    <a:lstStyle/>
                    <a:p>
                      <a:pPr algn="ctr"/>
                      <a:r>
                        <a:rPr lang="en-US" sz="1300"/>
                        <a:t>Shift Right A</a:t>
                      </a:r>
                    </a:p>
                  </a:txBody>
                  <a:tcPr/>
                </a:tc>
                <a:tc>
                  <a:txBody>
                    <a:bodyPr/>
                    <a:lstStyle/>
                    <a:p>
                      <a:pPr algn="ctr"/>
                      <a:r>
                        <a:rPr lang="en-US" sz="1300"/>
                        <a:t>Arithmetic S.R. A</a:t>
                      </a:r>
                    </a:p>
                  </a:txBody>
                  <a:tcPr/>
                </a:tc>
                <a:tc>
                  <a:txBody>
                    <a:bodyPr/>
                    <a:lstStyle/>
                    <a:p>
                      <a:pPr algn="ctr"/>
                      <a:r>
                        <a:rPr lang="en-US" sz="13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Z, N, Co=A[0]</a:t>
                      </a:r>
                    </a:p>
                  </a:txBody>
                  <a:tcPr/>
                </a:tc>
                <a:extLst>
                  <a:ext uri="{0D108BD9-81ED-4DB2-BD59-A6C34878D82A}">
                    <a16:rowId xmlns:a16="http://schemas.microsoft.com/office/drawing/2014/main" val="442150718"/>
                  </a:ext>
                </a:extLst>
              </a:tr>
              <a:tr h="312657">
                <a:tc>
                  <a:txBody>
                    <a:bodyPr/>
                    <a:lstStyle/>
                    <a:p>
                      <a:pPr algn="ctr"/>
                      <a:r>
                        <a:rPr lang="en-US" sz="1300"/>
                        <a:t>6</a:t>
                      </a:r>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615310716"/>
                  </a:ext>
                </a:extLst>
              </a:tr>
              <a:tr h="312657">
                <a:tc>
                  <a:txBody>
                    <a:bodyPr/>
                    <a:lstStyle/>
                    <a:p>
                      <a:pPr algn="ctr"/>
                      <a:r>
                        <a:rPr lang="en-US" sz="1300"/>
                        <a:t>7</a:t>
                      </a:r>
                    </a:p>
                  </a:txBody>
                  <a:tcPr/>
                </a:tc>
                <a:tc>
                  <a:txBody>
                    <a:bodyPr/>
                    <a:lstStyle/>
                    <a:p>
                      <a:pPr algn="ctr"/>
                      <a:r>
                        <a:rPr lang="en-US" sz="1300">
                          <a:solidFill>
                            <a:srgbClr val="FF0000"/>
                          </a:solidFill>
                        </a:rPr>
                        <a:t> </a:t>
                      </a:r>
                    </a:p>
                  </a:txBody>
                  <a:tcPr/>
                </a:tc>
                <a:tc>
                  <a:txBody>
                    <a:bodyPr/>
                    <a:lstStyle/>
                    <a:p>
                      <a:pPr algn="ctr"/>
                      <a:r>
                        <a:rPr lang="en-US" sz="1300">
                          <a:solidFill>
                            <a:srgbClr val="FF0000"/>
                          </a:solidFill>
                        </a:rPr>
                        <a:t> </a:t>
                      </a:r>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6"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97180">
                <a:tc>
                  <a:txBody>
                    <a:bodyPr/>
                    <a:lstStyle/>
                    <a:p>
                      <a:r>
                        <a:rPr lang="en-US" sz="1300"/>
                        <a:t>Proposal</a:t>
                      </a:r>
                    </a:p>
                  </a:txBody>
                  <a:tcPr/>
                </a:tc>
                <a:tc>
                  <a:txBody>
                    <a:bodyPr/>
                    <a:lstStyle/>
                    <a:p>
                      <a:r>
                        <a:rPr lang="en-US" sz="1300"/>
                        <a:t># of IC slots </a:t>
                      </a:r>
                    </a:p>
                  </a:txBody>
                  <a:tcPr/>
                </a:tc>
                <a:tc>
                  <a:txBody>
                    <a:bodyPr/>
                    <a:lstStyle/>
                    <a:p>
                      <a:r>
                        <a:rPr lang="en-US" sz="1300"/>
                        <a:t>Description</a:t>
                      </a:r>
                    </a:p>
                  </a:txBody>
                  <a:tcPr/>
                </a:tc>
                <a:tc>
                  <a:txBody>
                    <a:bodyPr/>
                    <a:lstStyle/>
                    <a:p>
                      <a:r>
                        <a:rPr lang="en-US" sz="1300"/>
                        <a:t>Op Code </a:t>
                      </a:r>
                    </a:p>
                  </a:txBody>
                  <a:tcPr/>
                </a:tc>
                <a:extLst>
                  <a:ext uri="{0D108BD9-81ED-4DB2-BD59-A6C34878D82A}">
                    <a16:rowId xmlns:a16="http://schemas.microsoft.com/office/drawing/2014/main" val="381336539"/>
                  </a:ext>
                </a:extLst>
              </a:tr>
              <a:tr h="502920">
                <a:tc>
                  <a:txBody>
                    <a:bodyPr/>
                    <a:lstStyle/>
                    <a:p>
                      <a:r>
                        <a:rPr lang="en-US" sz="1300"/>
                        <a:t>Move A, B Regs</a:t>
                      </a:r>
                    </a:p>
                  </a:txBody>
                  <a:tcPr/>
                </a:tc>
                <a:tc>
                  <a:txBody>
                    <a:bodyPr/>
                    <a:lstStyle/>
                    <a:p>
                      <a:r>
                        <a:rPr lang="en-US" sz="1300"/>
                        <a:t>4x 74LS161</a:t>
                      </a:r>
                    </a:p>
                  </a:txBody>
                  <a:tcPr/>
                </a:tc>
                <a:tc>
                  <a:txBody>
                    <a:bodyPr/>
                    <a:lstStyle/>
                    <a:p>
                      <a:r>
                        <a:rPr lang="en-US" sz="130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No change</a:t>
                      </a:r>
                    </a:p>
                    <a:p>
                      <a:endParaRPr lang="en-US" sz="130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138</a:t>
            </a:fld>
            <a:endParaRPr lang="en-US" b="1">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a:t>And the Name</a:t>
            </a:r>
            <a:br>
              <a:rPr lang="en-US"/>
            </a:br>
            <a:r>
              <a:rPr lang="en-US"/>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8" y="4837755"/>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7" y="4531330"/>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6"/>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(v2.0)</a:t>
            </a: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7" y="869500"/>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41" y="5164146"/>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I/O[0:7]</a:t>
            </a:r>
          </a:p>
        </p:txBody>
      </p:sp>
      <p:cxnSp>
        <p:nvCxnSpPr>
          <p:cNvPr id="110" name="Connector: Elbow 109">
            <a:extLst>
              <a:ext uri="{FF2B5EF4-FFF2-40B4-BE49-F238E27FC236}">
                <a16:creationId xmlns:a16="http://schemas.microsoft.com/office/drawing/2014/main" id="{FB0F4F5E-9752-4378-B44B-2AF2DF94A47B}"/>
              </a:ext>
            </a:extLst>
          </p:cNvPr>
          <p:cNvCxnSpPr>
            <a:cxnSpLocks/>
            <a:stCxn id="9" idx="3"/>
            <a:endCxn id="106" idx="3"/>
          </p:cNvCxnSpPr>
          <p:nvPr/>
        </p:nvCxnSpPr>
        <p:spPr>
          <a:xfrm>
            <a:off x="2425716" y="2458810"/>
            <a:ext cx="4837939" cy="1404187"/>
          </a:xfrm>
          <a:prstGeom prst="bentConnector3">
            <a:avLst>
              <a:gd name="adj1" fmla="val 10472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66B736-BA21-A3E7-3B68-EA5C25E6CB68}"/>
              </a:ext>
            </a:extLst>
          </p:cNvPr>
          <p:cNvSpPr txBox="1"/>
          <p:nvPr/>
        </p:nvSpPr>
        <p:spPr>
          <a:xfrm rot="5400000">
            <a:off x="6201450" y="4537392"/>
            <a:ext cx="745717" cy="369332"/>
          </a:xfrm>
          <a:prstGeom prst="rect">
            <a:avLst/>
          </a:prstGeom>
          <a:noFill/>
        </p:spPr>
        <p:txBody>
          <a:bodyPr wrap="none" rtlCol="0">
            <a:spAutoFit/>
          </a:bodyPr>
          <a:lstStyle/>
          <a:p>
            <a:r>
              <a:rPr lang="en-US"/>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7"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A0..A15</a:t>
            </a:r>
          </a:p>
        </p:txBody>
      </p:sp>
      <p:pic>
        <p:nvPicPr>
          <p:cNvPr id="7" name="Picture 6">
            <a:hlinkClick r:id="rId4"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14</a:t>
            </a:fld>
            <a:endParaRPr lang="en-US" b="1">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90"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cxnSp>
        <p:nvCxnSpPr>
          <p:cNvPr id="22" name="Connector: Elbow 21">
            <a:extLst>
              <a:ext uri="{FF2B5EF4-FFF2-40B4-BE49-F238E27FC236}">
                <a16:creationId xmlns:a16="http://schemas.microsoft.com/office/drawing/2014/main" id="{01A6B392-CD60-3071-06E2-E94E47E03A90}"/>
              </a:ext>
            </a:extLst>
          </p:cNvPr>
          <p:cNvCxnSpPr>
            <a:cxnSpLocks/>
            <a:stCxn id="8" idx="3"/>
            <a:endCxn id="23" idx="3"/>
          </p:cNvCxnSpPr>
          <p:nvPr/>
        </p:nvCxnSpPr>
        <p:spPr>
          <a:xfrm>
            <a:off x="2446173" y="1861881"/>
            <a:ext cx="4817483" cy="2738519"/>
          </a:xfrm>
          <a:prstGeom prst="bentConnector3">
            <a:avLst>
              <a:gd name="adj1" fmla="val 11206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hlinkClick r:id="rId6"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~SRAM Chip En</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1"/>
            <a:ext cx="4847424" cy="3597263"/>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
        <p:nvSpPr>
          <p:cNvPr id="8" name="TextBox 7">
            <a:hlinkClick r:id="rId7" action="ppaction://hlinksldjump"/>
            <a:extLst>
              <a:ext uri="{FF2B5EF4-FFF2-40B4-BE49-F238E27FC236}">
                <a16:creationId xmlns:a16="http://schemas.microsoft.com/office/drawing/2014/main" id="{817BB199-CE53-CE81-5CDA-C8821186C829}"/>
              </a:ext>
            </a:extLst>
          </p:cNvPr>
          <p:cNvSpPr txBox="1"/>
          <p:nvPr/>
        </p:nvSpPr>
        <p:spPr>
          <a:xfrm>
            <a:off x="2006629" y="1769548"/>
            <a:ext cx="439544" cy="184666"/>
          </a:xfrm>
          <a:prstGeom prst="rect">
            <a:avLst/>
          </a:prstGeom>
          <a:solidFill>
            <a:schemeClr val="bg1"/>
          </a:solidFill>
          <a:ln>
            <a:solidFill>
              <a:schemeClr val="accent1"/>
            </a:solidFill>
          </a:ln>
        </p:spPr>
        <p:txBody>
          <a:bodyPr wrap="none" tIns="0" bIns="0" rtlCol="0">
            <a:spAutoFit/>
          </a:bodyPr>
          <a:lstStyle/>
          <a:p>
            <a:r>
              <a:rPr lang="en-US" sz="1200" dirty="0"/>
              <a:t>#OE</a:t>
            </a:r>
          </a:p>
        </p:txBody>
      </p:sp>
      <p:sp>
        <p:nvSpPr>
          <p:cNvPr id="9" name="TextBox 8">
            <a:hlinkClick r:id="rId7" action="ppaction://hlinksldjump"/>
            <a:extLst>
              <a:ext uri="{FF2B5EF4-FFF2-40B4-BE49-F238E27FC236}">
                <a16:creationId xmlns:a16="http://schemas.microsoft.com/office/drawing/2014/main" id="{CFFFFFB3-E644-0CA6-EC8E-82C1E6B8613E}"/>
              </a:ext>
            </a:extLst>
          </p:cNvPr>
          <p:cNvSpPr txBox="1"/>
          <p:nvPr/>
        </p:nvSpPr>
        <p:spPr>
          <a:xfrm>
            <a:off x="1987776" y="2377954"/>
            <a:ext cx="437940" cy="161711"/>
          </a:xfrm>
          <a:prstGeom prst="rect">
            <a:avLst/>
          </a:prstGeom>
          <a:noFill/>
          <a:ln>
            <a:solidFill>
              <a:schemeClr val="accent1"/>
            </a:solidFill>
          </a:ln>
        </p:spPr>
        <p:txBody>
          <a:bodyPr wrap="none" tIns="0" bIns="0" rtlCol="0">
            <a:spAutoFit/>
          </a:bodyPr>
          <a:lstStyle/>
          <a:p>
            <a:r>
              <a:rPr lang="en-US" sz="1051" dirty="0"/>
              <a:t>#WE</a:t>
            </a:r>
          </a:p>
        </p:txBody>
      </p: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3" y="642819"/>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6"/>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901" y="123569"/>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6" y="432321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EEPROM (v2.0)</a:t>
            </a:r>
          </a:p>
        </p:txBody>
      </p:sp>
      <p:sp>
        <p:nvSpPr>
          <p:cNvPr id="39" name="Rectangle 38">
            <a:extLst>
              <a:ext uri="{FF2B5EF4-FFF2-40B4-BE49-F238E27FC236}">
                <a16:creationId xmlns:a16="http://schemas.microsoft.com/office/drawing/2014/main" id="{21BFEEB5-A39E-B284-4B24-202C8C74E161}"/>
              </a:ext>
            </a:extLst>
          </p:cNvPr>
          <p:cNvSpPr/>
          <p:nvPr/>
        </p:nvSpPr>
        <p:spPr>
          <a:xfrm>
            <a:off x="2560515" y="5518714"/>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50" y="2881518"/>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8" y="3825225"/>
            <a:ext cx="1194751" cy="307777"/>
          </a:xfrm>
          <a:prstGeom prst="rect">
            <a:avLst/>
          </a:prstGeom>
          <a:noFill/>
        </p:spPr>
        <p:txBody>
          <a:bodyPr wrap="none" rtlCol="0">
            <a:spAutoFit/>
          </a:bodyPr>
          <a:lstStyle/>
          <a:p>
            <a:r>
              <a:rPr lang="en-US" sz="140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1"/>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err="1"/>
              <a:t>Addr</a:t>
            </a:r>
            <a:endParaRPr lang="en-US" sz="1200"/>
          </a:p>
          <a:p>
            <a:pPr algn="ctr"/>
            <a:r>
              <a:rPr lang="en-US" sz="1200"/>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80"/>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Prog </a:t>
            </a:r>
          </a:p>
          <a:p>
            <a:pPr algn="ctr"/>
            <a:r>
              <a:rPr lang="en-US" sz="110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15</a:t>
            </a:fld>
            <a:endParaRPr lang="en-US" b="1">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10"/>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0A56B7-B06C-0814-2A90-F992BA5C5DC8}"/>
              </a:ext>
            </a:extLst>
          </p:cNvPr>
          <p:cNvCxnSpPr>
            <a:cxnSpLocks/>
          </p:cNvCxnSpPr>
          <p:nvPr/>
        </p:nvCxnSpPr>
        <p:spPr>
          <a:xfrm rot="10800000">
            <a:off x="6317673" y="4586100"/>
            <a:ext cx="2005643"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sp>
        <p:nvSpPr>
          <p:cNvPr id="6" name="TextBox 5">
            <a:hlinkClick r:id="rId8" action="ppaction://hlinksldjump"/>
            <a:extLst>
              <a:ext uri="{FF2B5EF4-FFF2-40B4-BE49-F238E27FC236}">
                <a16:creationId xmlns:a16="http://schemas.microsoft.com/office/drawing/2014/main" id="{6ADE87BA-A6B6-588D-FB8D-BF0DF02648C9}"/>
              </a:ext>
            </a:extLst>
          </p:cNvPr>
          <p:cNvSpPr txBox="1"/>
          <p:nvPr/>
        </p:nvSpPr>
        <p:spPr>
          <a:xfrm>
            <a:off x="8263739" y="4616743"/>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529B80-120C-BCEB-9D96-052E0F2B87BC}"/>
              </a:ext>
            </a:extLst>
          </p:cNvPr>
          <p:cNvSpPr/>
          <p:nvPr/>
        </p:nvSpPr>
        <p:spPr>
          <a:xfrm>
            <a:off x="6950812" y="2687180"/>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6248-77E2-8250-E9C6-512CB7195362}"/>
              </a:ext>
            </a:extLst>
          </p:cNvPr>
          <p:cNvSpPr>
            <a:spLocks noGrp="1"/>
          </p:cNvSpPr>
          <p:nvPr>
            <p:ph type="ctrTitle"/>
          </p:nvPr>
        </p:nvSpPr>
        <p:spPr>
          <a:xfrm>
            <a:off x="914399" y="457200"/>
            <a:ext cx="6485022" cy="457200"/>
          </a:xfrm>
        </p:spPr>
        <p:txBody>
          <a:bodyPr/>
          <a:lstStyle/>
          <a:p>
            <a:r>
              <a:rPr lang="en-US" dirty="0"/>
              <a:t>Address Registers - Data Bus Load Enable v2.0</a:t>
            </a:r>
          </a:p>
        </p:txBody>
      </p:sp>
      <p:grpSp>
        <p:nvGrpSpPr>
          <p:cNvPr id="3" name="Group 2">
            <a:extLst>
              <a:ext uri="{FF2B5EF4-FFF2-40B4-BE49-F238E27FC236}">
                <a16:creationId xmlns:a16="http://schemas.microsoft.com/office/drawing/2014/main" id="{0A199914-35F5-764B-9EA8-540FA02F9DF0}"/>
              </a:ext>
            </a:extLst>
          </p:cNvPr>
          <p:cNvGrpSpPr/>
          <p:nvPr/>
        </p:nvGrpSpPr>
        <p:grpSpPr>
          <a:xfrm>
            <a:off x="5105790" y="1517440"/>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AD1FC7BD-9F9B-6201-C3E5-64F6EE615083}"/>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42986F20-2CED-E0DD-2F17-9F49CB64369A}"/>
                </a:ext>
              </a:extLst>
            </p:cNvPr>
            <p:cNvSpPr txBox="1"/>
            <p:nvPr/>
          </p:nvSpPr>
          <p:spPr>
            <a:xfrm rot="5400000">
              <a:off x="5762732" y="3673481"/>
              <a:ext cx="1186543" cy="253916"/>
            </a:xfrm>
            <a:prstGeom prst="rect">
              <a:avLst/>
            </a:prstGeom>
            <a:noFill/>
          </p:spPr>
          <p:txBody>
            <a:bodyPr wrap="none" rtlCol="0">
              <a:spAutoFit/>
            </a:bodyPr>
            <a:lstStyle/>
            <a:p>
              <a:r>
                <a:rPr lang="en-US" sz="1050" dirty="0"/>
                <a:t>AR DB LE 8x8 LUT</a:t>
              </a:r>
            </a:p>
          </p:txBody>
        </p:sp>
      </p:grpSp>
      <p:graphicFrame>
        <p:nvGraphicFramePr>
          <p:cNvPr id="6" name="Table 5">
            <a:extLst>
              <a:ext uri="{FF2B5EF4-FFF2-40B4-BE49-F238E27FC236}">
                <a16:creationId xmlns:a16="http://schemas.microsoft.com/office/drawing/2014/main" id="{0735B6E4-261C-0648-B4BA-F15434C7A326}"/>
              </a:ext>
            </a:extLst>
          </p:cNvPr>
          <p:cNvGraphicFramePr>
            <a:graphicFrameLocks noGrp="1"/>
          </p:cNvGraphicFramePr>
          <p:nvPr>
            <p:extLst>
              <p:ext uri="{D42A27DB-BD31-4B8C-83A1-F6EECF244321}">
                <p14:modId xmlns:p14="http://schemas.microsoft.com/office/powerpoint/2010/main" val="346486688"/>
              </p:ext>
            </p:extLst>
          </p:nvPr>
        </p:nvGraphicFramePr>
        <p:xfrm>
          <a:off x="1081838" y="4009431"/>
          <a:ext cx="4684896" cy="2483236"/>
        </p:xfrm>
        <a:graphic>
          <a:graphicData uri="http://schemas.openxmlformats.org/drawingml/2006/table">
            <a:tbl>
              <a:tblPr firstRow="1" bandRow="1">
                <a:tableStyleId>{5C22544A-7EE6-4342-B048-85BDC9FD1C3A}</a:tableStyleId>
              </a:tblPr>
              <a:tblGrid>
                <a:gridCol w="1911067">
                  <a:extLst>
                    <a:ext uri="{9D8B030D-6E8A-4147-A177-3AD203B41FA5}">
                      <a16:colId xmlns:a16="http://schemas.microsoft.com/office/drawing/2014/main" val="2482476324"/>
                    </a:ext>
                  </a:extLst>
                </a:gridCol>
                <a:gridCol w="2773829">
                  <a:extLst>
                    <a:ext uri="{9D8B030D-6E8A-4147-A177-3AD203B41FA5}">
                      <a16:colId xmlns:a16="http://schemas.microsoft.com/office/drawing/2014/main" val="777123861"/>
                    </a:ext>
                  </a:extLst>
                </a:gridCol>
              </a:tblGrid>
              <a:tr h="288676">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PC </a:t>
                      </a:r>
                      <a:r>
                        <a:rPr lang="en-US" sz="1200" dirty="0" err="1"/>
                        <a:t>Ld</a:t>
                      </a:r>
                      <a:r>
                        <a:rPr lang="en-US" sz="1200" dirty="0"/>
                        <a:t> Branch (Flags &amp; µC 8: PC Load)</a:t>
                      </a:r>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173205">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7" name="Table 6">
            <a:extLst>
              <a:ext uri="{FF2B5EF4-FFF2-40B4-BE49-F238E27FC236}">
                <a16:creationId xmlns:a16="http://schemas.microsoft.com/office/drawing/2014/main" id="{EC22D1D1-E290-13AF-6A14-1EF746861564}"/>
              </a:ext>
            </a:extLst>
          </p:cNvPr>
          <p:cNvGraphicFramePr>
            <a:graphicFrameLocks noGrp="1"/>
          </p:cNvGraphicFramePr>
          <p:nvPr>
            <p:extLst>
              <p:ext uri="{D42A27DB-BD31-4B8C-83A1-F6EECF244321}">
                <p14:modId xmlns:p14="http://schemas.microsoft.com/office/powerpoint/2010/main" val="728477801"/>
              </p:ext>
            </p:extLst>
          </p:nvPr>
        </p:nvGraphicFramePr>
        <p:xfrm>
          <a:off x="6015790" y="4009431"/>
          <a:ext cx="5094372" cy="2497592"/>
        </p:xfrm>
        <a:graphic>
          <a:graphicData uri="http://schemas.openxmlformats.org/drawingml/2006/table">
            <a:tbl>
              <a:tblPr firstRow="1" bandRow="1">
                <a:tableStyleId>{5C22544A-7EE6-4342-B048-85BDC9FD1C3A}</a:tableStyleId>
              </a:tblPr>
              <a:tblGrid>
                <a:gridCol w="1863893">
                  <a:extLst>
                    <a:ext uri="{9D8B030D-6E8A-4147-A177-3AD203B41FA5}">
                      <a16:colId xmlns:a16="http://schemas.microsoft.com/office/drawing/2014/main" val="2482476324"/>
                    </a:ext>
                  </a:extLst>
                </a:gridCol>
                <a:gridCol w="3230479">
                  <a:extLst>
                    <a:ext uri="{9D8B030D-6E8A-4147-A177-3AD203B41FA5}">
                      <a16:colId xmlns:a16="http://schemas.microsoft.com/office/drawing/2014/main" val="777123861"/>
                    </a:ext>
                  </a:extLst>
                </a:gridCol>
              </a:tblGrid>
              <a:tr h="28867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BP[H] Load Enable </a:t>
                      </a:r>
                      <a:r>
                        <a:rPr lang="en-US" sz="1200" i="0" dirty="0"/>
                        <a:t>(574 - </a:t>
                      </a:r>
                      <a:r>
                        <a:rPr lang="en-US" sz="1200" b="1" i="0" dirty="0"/>
                        <a:t>ACTIVE HIGH</a:t>
                      </a:r>
                      <a:r>
                        <a:rPr lang="en-US" sz="1200" i="0" dirty="0"/>
                        <a:t>)</a:t>
                      </a:r>
                      <a:endParaRPr lang="en-US" sz="1200" dirty="0"/>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0" dirty="0"/>
                        <a:t>BP[L] Load Enable (574 - </a:t>
                      </a:r>
                      <a:r>
                        <a:rPr lang="en-US" sz="1200" b="1" i="0" dirty="0"/>
                        <a:t>ACTIVE HIGH</a:t>
                      </a:r>
                      <a:r>
                        <a:rPr lang="en-US" sz="1200" i="0" dirty="0"/>
                        <a:t>)</a:t>
                      </a:r>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0" dirty="0"/>
                        <a:t>SP[H] Load Enable (191 – </a:t>
                      </a:r>
                      <a:r>
                        <a:rPr lang="en-US" sz="1200" b="1" i="0" dirty="0"/>
                        <a:t>ACTIVE High*</a:t>
                      </a:r>
                      <a:r>
                        <a:rPr lang="en-US" sz="1200" i="0" dirty="0"/>
                        <a:t>)</a:t>
                      </a:r>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0" dirty="0"/>
                        <a:t>SP[L] Load Enable (191 - </a:t>
                      </a:r>
                      <a:r>
                        <a:rPr lang="en-US" sz="1200" b="1" i="0" dirty="0"/>
                        <a:t>ACTIVE High*</a:t>
                      </a:r>
                      <a:r>
                        <a:rPr lang="en-US" sz="1200" i="0" dirty="0"/>
                        <a:t>)</a:t>
                      </a:r>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a:t>DP[H] Load Enable (574 - </a:t>
                      </a:r>
                      <a:r>
                        <a:rPr lang="en-US" sz="1200" b="1" i="0" dirty="0"/>
                        <a:t>ACTIVE HIGH</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DP[L] Load Enable </a:t>
                      </a:r>
                      <a:r>
                        <a:rPr lang="en-US" sz="1200" i="0" dirty="0"/>
                        <a:t>(574 - </a:t>
                      </a:r>
                      <a:r>
                        <a:rPr lang="en-US" sz="1200" b="1" i="0" dirty="0"/>
                        <a:t>ACTIVE HIGH</a:t>
                      </a:r>
                      <a:r>
                        <a:rPr lang="en-US" sz="1200" i="0" dirty="0"/>
                        <a:t>)</a:t>
                      </a:r>
                      <a:endParaRPr lang="en-US" sz="1200" dirty="0"/>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DHPC Load Enable </a:t>
                      </a:r>
                      <a:r>
                        <a:rPr lang="en-US" sz="1200" i="0" dirty="0"/>
                        <a:t>(574 - </a:t>
                      </a:r>
                      <a:r>
                        <a:rPr lang="en-US" sz="1200" b="1" i="0" dirty="0"/>
                        <a:t>ACTIVE HIGH</a:t>
                      </a:r>
                      <a:r>
                        <a:rPr lang="en-US" sz="1200" i="0" dirty="0"/>
                        <a:t>)</a:t>
                      </a:r>
                      <a:endParaRPr lang="en-US" sz="1200" dirty="0"/>
                    </a:p>
                  </a:txBody>
                  <a:tcPr/>
                </a:tc>
                <a:extLst>
                  <a:ext uri="{0D108BD9-81ED-4DB2-BD59-A6C34878D82A}">
                    <a16:rowId xmlns:a16="http://schemas.microsoft.com/office/drawing/2014/main" val="523843"/>
                  </a:ext>
                </a:extLst>
              </a:tr>
              <a:tr h="288676">
                <a:tc>
                  <a:txBody>
                    <a:bodyPr/>
                    <a:lstStyle/>
                    <a:p>
                      <a:r>
                        <a:rPr lang="en-US" sz="1200" dirty="0"/>
                        <a:t>0</a:t>
                      </a:r>
                    </a:p>
                  </a:txBody>
                  <a:tcPr/>
                </a:tc>
                <a:tc>
                  <a:txBody>
                    <a:bodyPr/>
                    <a:lstStyle/>
                    <a:p>
                      <a:r>
                        <a:rPr lang="en-US" sz="1200" dirty="0"/>
                        <a:t>PC[L] Load Enable </a:t>
                      </a:r>
                      <a:r>
                        <a:rPr lang="en-US" sz="1200" i="0" dirty="0"/>
                        <a:t>(161 - </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
        <p:nvSpPr>
          <p:cNvPr id="8" name="Rectangle 7">
            <a:hlinkClick r:id="rId3" action="ppaction://hlinksldjump"/>
            <a:extLst>
              <a:ext uri="{FF2B5EF4-FFF2-40B4-BE49-F238E27FC236}">
                <a16:creationId xmlns:a16="http://schemas.microsoft.com/office/drawing/2014/main" id="{1F486D80-860F-FCED-57DB-9BC18F026219}"/>
              </a:ext>
            </a:extLst>
          </p:cNvPr>
          <p:cNvSpPr/>
          <p:nvPr/>
        </p:nvSpPr>
        <p:spPr>
          <a:xfrm>
            <a:off x="2919780" y="1631660"/>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a:t>µC 8: PC Load</a:t>
            </a:r>
          </a:p>
        </p:txBody>
      </p:sp>
      <p:sp>
        <p:nvSpPr>
          <p:cNvPr id="10" name="TextBox 9">
            <a:hlinkClick r:id="rId4" action="ppaction://hlinksldjump"/>
            <a:extLst>
              <a:ext uri="{FF2B5EF4-FFF2-40B4-BE49-F238E27FC236}">
                <a16:creationId xmlns:a16="http://schemas.microsoft.com/office/drawing/2014/main" id="{E5105EF3-BAB6-3508-75FE-1B70604A4808}"/>
              </a:ext>
            </a:extLst>
          </p:cNvPr>
          <p:cNvSpPr txBox="1"/>
          <p:nvPr/>
        </p:nvSpPr>
        <p:spPr>
          <a:xfrm>
            <a:off x="3061085" y="1226026"/>
            <a:ext cx="896399" cy="146304"/>
          </a:xfrm>
          <a:prstGeom prst="rect">
            <a:avLst/>
          </a:prstGeom>
          <a:noFill/>
          <a:ln>
            <a:solidFill>
              <a:schemeClr val="accent1"/>
            </a:solidFill>
          </a:ln>
        </p:spPr>
        <p:txBody>
          <a:bodyPr wrap="none" tIns="0" bIns="0" rtlCol="0">
            <a:spAutoFit/>
          </a:bodyPr>
          <a:lstStyle/>
          <a:p>
            <a:r>
              <a:rPr lang="en-US" sz="1050" dirty="0"/>
              <a:t>PC </a:t>
            </a:r>
            <a:r>
              <a:rPr lang="en-US" sz="1050" dirty="0" err="1"/>
              <a:t>Ld</a:t>
            </a:r>
            <a:r>
              <a:rPr lang="en-US" sz="1050" dirty="0"/>
              <a:t> Branch</a:t>
            </a:r>
          </a:p>
        </p:txBody>
      </p:sp>
      <p:cxnSp>
        <p:nvCxnSpPr>
          <p:cNvPr id="13" name="Connector: Elbow 12">
            <a:extLst>
              <a:ext uri="{FF2B5EF4-FFF2-40B4-BE49-F238E27FC236}">
                <a16:creationId xmlns:a16="http://schemas.microsoft.com/office/drawing/2014/main" id="{D87546E7-187B-FFDB-5F0E-19CCC33AF46F}"/>
              </a:ext>
            </a:extLst>
          </p:cNvPr>
          <p:cNvCxnSpPr>
            <a:cxnSpLocks/>
            <a:stCxn id="8" idx="3"/>
          </p:cNvCxnSpPr>
          <p:nvPr/>
        </p:nvCxnSpPr>
        <p:spPr>
          <a:xfrm>
            <a:off x="3957484" y="1704812"/>
            <a:ext cx="1282269" cy="250320"/>
          </a:xfrm>
          <a:prstGeom prst="bentConnector3">
            <a:avLst>
              <a:gd name="adj1" fmla="val 617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8163E97-4BD7-3E64-D5D7-31E87E9B7C51}"/>
              </a:ext>
            </a:extLst>
          </p:cNvPr>
          <p:cNvGrpSpPr/>
          <p:nvPr/>
        </p:nvGrpSpPr>
        <p:grpSpPr>
          <a:xfrm>
            <a:off x="3307947" y="3161388"/>
            <a:ext cx="649537" cy="146304"/>
            <a:chOff x="10114348" y="3078736"/>
            <a:chExt cx="649538" cy="161584"/>
          </a:xfrm>
        </p:grpSpPr>
        <p:sp>
          <p:nvSpPr>
            <p:cNvPr id="18" name="TextBox 17">
              <a:hlinkClick r:id="rId5" action="ppaction://hlinksldjump"/>
              <a:extLst>
                <a:ext uri="{FF2B5EF4-FFF2-40B4-BE49-F238E27FC236}">
                  <a16:creationId xmlns:a16="http://schemas.microsoft.com/office/drawing/2014/main" id="{3E1B57FB-278B-18DF-D1CA-05C156EE137F}"/>
                </a:ext>
              </a:extLst>
            </p:cNvPr>
            <p:cNvSpPr txBox="1"/>
            <p:nvPr/>
          </p:nvSpPr>
          <p:spPr>
            <a:xfrm>
              <a:off x="10114348" y="3078736"/>
              <a:ext cx="649538" cy="161584"/>
            </a:xfrm>
            <a:prstGeom prst="rect">
              <a:avLst/>
            </a:prstGeom>
            <a:solidFill>
              <a:schemeClr val="bg1"/>
            </a:solidFill>
            <a:ln>
              <a:solidFill>
                <a:schemeClr val="accent1"/>
              </a:solidFill>
            </a:ln>
          </p:spPr>
          <p:txBody>
            <a:bodyPr wrap="none" tIns="0" bIns="0" rtlCol="0">
              <a:spAutoFit/>
            </a:bodyPr>
            <a:lstStyle/>
            <a:p>
              <a:r>
                <a:rPr lang="en-US" sz="1050" dirty="0"/>
                <a:t>PC </a:t>
              </a:r>
              <a:r>
                <a:rPr lang="en-US" sz="1050" dirty="0" err="1"/>
                <a:t>Ld</a:t>
              </a:r>
              <a:r>
                <a:rPr lang="en-US" sz="1050" dirty="0"/>
                <a:t> En</a:t>
              </a:r>
            </a:p>
          </p:txBody>
        </p:sp>
        <p:cxnSp>
          <p:nvCxnSpPr>
            <p:cNvPr id="19" name="Straight Connector 18">
              <a:extLst>
                <a:ext uri="{FF2B5EF4-FFF2-40B4-BE49-F238E27FC236}">
                  <a16:creationId xmlns:a16="http://schemas.microsoft.com/office/drawing/2014/main" id="{4AD2298E-0BA8-5ECC-8415-83333B566556}"/>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DF415799-CA5A-9155-B7A4-65FCF31AA622}"/>
              </a:ext>
            </a:extLst>
          </p:cNvPr>
          <p:cNvCxnSpPr>
            <a:cxnSpLocks/>
            <a:endCxn id="18" idx="3"/>
          </p:cNvCxnSpPr>
          <p:nvPr/>
        </p:nvCxnSpPr>
        <p:spPr>
          <a:xfrm rot="10800000" flipV="1">
            <a:off x="3957485" y="2645742"/>
            <a:ext cx="1204065" cy="588797"/>
          </a:xfrm>
          <a:prstGeom prst="bentConnector3">
            <a:avLst>
              <a:gd name="adj1" fmla="val 355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2A9385-923B-3535-BCE2-E6B6C21268FA}"/>
              </a:ext>
            </a:extLst>
          </p:cNvPr>
          <p:cNvCxnSpPr>
            <a:stCxn id="10" idx="3"/>
          </p:cNvCxnSpPr>
          <p:nvPr/>
        </p:nvCxnSpPr>
        <p:spPr>
          <a:xfrm>
            <a:off x="3957484" y="1299178"/>
            <a:ext cx="1282269" cy="399159"/>
          </a:xfrm>
          <a:prstGeom prst="bentConnector3">
            <a:avLst>
              <a:gd name="adj1" fmla="val 80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hlinkClick r:id="rId3" action="ppaction://hlinksldjump"/>
            <a:extLst>
              <a:ext uri="{FF2B5EF4-FFF2-40B4-BE49-F238E27FC236}">
                <a16:creationId xmlns:a16="http://schemas.microsoft.com/office/drawing/2014/main" id="{11C745FD-B589-8292-8749-61D31A9D627A}"/>
              </a:ext>
            </a:extLst>
          </p:cNvPr>
          <p:cNvSpPr/>
          <p:nvPr/>
        </p:nvSpPr>
        <p:spPr>
          <a:xfrm>
            <a:off x="2652169" y="1834477"/>
            <a:ext cx="1305315"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18: </a:t>
            </a:r>
            <a:r>
              <a:rPr lang="en-US" sz="1050" dirty="0" err="1"/>
              <a:t>LoadAR</a:t>
            </a:r>
            <a:r>
              <a:rPr lang="en-US" sz="1050" dirty="0"/>
              <a:t> H/L</a:t>
            </a:r>
          </a:p>
        </p:txBody>
      </p:sp>
      <p:sp>
        <p:nvSpPr>
          <p:cNvPr id="26" name="Rectangle 25">
            <a:hlinkClick r:id="rId3" action="ppaction://hlinksldjump"/>
            <a:extLst>
              <a:ext uri="{FF2B5EF4-FFF2-40B4-BE49-F238E27FC236}">
                <a16:creationId xmlns:a16="http://schemas.microsoft.com/office/drawing/2014/main" id="{CAEBCEA9-4B15-2734-46CD-FD3796325D5E}"/>
              </a:ext>
            </a:extLst>
          </p:cNvPr>
          <p:cNvSpPr/>
          <p:nvPr/>
        </p:nvSpPr>
        <p:spPr>
          <a:xfrm>
            <a:off x="2919780" y="1428843"/>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17: </a:t>
            </a:r>
            <a:r>
              <a:rPr lang="en-US" sz="1050" dirty="0" err="1"/>
              <a:t>LoadAR</a:t>
            </a:r>
            <a:endParaRPr lang="en-US" sz="1050" strike="sngStrike" dirty="0"/>
          </a:p>
        </p:txBody>
      </p:sp>
      <p:cxnSp>
        <p:nvCxnSpPr>
          <p:cNvPr id="29" name="Connector: Elbow 28">
            <a:extLst>
              <a:ext uri="{FF2B5EF4-FFF2-40B4-BE49-F238E27FC236}">
                <a16:creationId xmlns:a16="http://schemas.microsoft.com/office/drawing/2014/main" id="{01E55A0E-DD4E-4804-BC6D-5708497282F9}"/>
              </a:ext>
            </a:extLst>
          </p:cNvPr>
          <p:cNvCxnSpPr>
            <a:stCxn id="26" idx="3"/>
          </p:cNvCxnSpPr>
          <p:nvPr/>
        </p:nvCxnSpPr>
        <p:spPr>
          <a:xfrm>
            <a:off x="3957484" y="1501995"/>
            <a:ext cx="1282269" cy="317528"/>
          </a:xfrm>
          <a:prstGeom prst="bentConnector3">
            <a:avLst>
              <a:gd name="adj1" fmla="val 71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DFD1A42-348E-AB02-AAE0-71781F049E8E}"/>
              </a:ext>
            </a:extLst>
          </p:cNvPr>
          <p:cNvCxnSpPr>
            <a:stCxn id="25" idx="3"/>
          </p:cNvCxnSpPr>
          <p:nvPr/>
        </p:nvCxnSpPr>
        <p:spPr>
          <a:xfrm>
            <a:off x="3957484" y="1907629"/>
            <a:ext cx="1282269" cy="149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hlinkClick r:id="rId6" action="ppaction://hlinksldjump"/>
            <a:extLst>
              <a:ext uri="{FF2B5EF4-FFF2-40B4-BE49-F238E27FC236}">
                <a16:creationId xmlns:a16="http://schemas.microsoft.com/office/drawing/2014/main" id="{C27EBC28-DD73-8BBA-535F-1311F2852E62}"/>
              </a:ext>
            </a:extLst>
          </p:cNvPr>
          <p:cNvSpPr txBox="1"/>
          <p:nvPr/>
        </p:nvSpPr>
        <p:spPr>
          <a:xfrm>
            <a:off x="3006583" y="2037294"/>
            <a:ext cx="950901" cy="146304"/>
          </a:xfrm>
          <a:prstGeom prst="rect">
            <a:avLst/>
          </a:prstGeom>
          <a:noFill/>
          <a:ln>
            <a:solidFill>
              <a:schemeClr val="accent1"/>
            </a:solidFill>
          </a:ln>
        </p:spPr>
        <p:txBody>
          <a:bodyPr wrap="none" tIns="0" bIns="0" rtlCol="0">
            <a:spAutoFit/>
          </a:bodyPr>
          <a:lstStyle/>
          <a:p>
            <a:r>
              <a:rPr lang="en-US" sz="1050" dirty="0" err="1"/>
              <a:t>Opcode_MAA</a:t>
            </a:r>
            <a:endParaRPr lang="en-US" sz="1050" dirty="0"/>
          </a:p>
        </p:txBody>
      </p:sp>
      <p:cxnSp>
        <p:nvCxnSpPr>
          <p:cNvPr id="37" name="Connector: Elbow 36">
            <a:extLst>
              <a:ext uri="{FF2B5EF4-FFF2-40B4-BE49-F238E27FC236}">
                <a16:creationId xmlns:a16="http://schemas.microsoft.com/office/drawing/2014/main" id="{013E522B-10FE-2508-F196-059961274C67}"/>
              </a:ext>
            </a:extLst>
          </p:cNvPr>
          <p:cNvCxnSpPr>
            <a:stCxn id="35" idx="3"/>
          </p:cNvCxnSpPr>
          <p:nvPr/>
        </p:nvCxnSpPr>
        <p:spPr>
          <a:xfrm>
            <a:off x="3957484" y="2110446"/>
            <a:ext cx="1282269" cy="40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7" action="ppaction://hlinksldjump"/>
            <a:extLst>
              <a:ext uri="{FF2B5EF4-FFF2-40B4-BE49-F238E27FC236}">
                <a16:creationId xmlns:a16="http://schemas.microsoft.com/office/drawing/2014/main" id="{0B48037C-645A-251E-E68C-1CD12CC698E8}"/>
              </a:ext>
            </a:extLst>
          </p:cNvPr>
          <p:cNvSpPr txBox="1"/>
          <p:nvPr/>
        </p:nvSpPr>
        <p:spPr>
          <a:xfrm>
            <a:off x="3210164" y="2240111"/>
            <a:ext cx="747320" cy="146304"/>
          </a:xfrm>
          <a:prstGeom prst="rect">
            <a:avLst/>
          </a:prstGeom>
          <a:noFill/>
          <a:ln>
            <a:solidFill>
              <a:schemeClr val="accent1"/>
            </a:solidFill>
          </a:ln>
        </p:spPr>
        <p:txBody>
          <a:bodyPr wrap="none" tIns="0" bIns="0" rtlCol="0">
            <a:spAutoFit/>
          </a:bodyPr>
          <a:lstStyle/>
          <a:p>
            <a:r>
              <a:rPr lang="en-US" sz="1050" dirty="0"/>
              <a:t>Opcode_5</a:t>
            </a:r>
          </a:p>
        </p:txBody>
      </p:sp>
      <p:sp>
        <p:nvSpPr>
          <p:cNvPr id="39" name="TextBox 38">
            <a:hlinkClick r:id="rId7" action="ppaction://hlinksldjump"/>
            <a:extLst>
              <a:ext uri="{FF2B5EF4-FFF2-40B4-BE49-F238E27FC236}">
                <a16:creationId xmlns:a16="http://schemas.microsoft.com/office/drawing/2014/main" id="{F400C003-9C75-89E4-0E7F-ED255EED630F}"/>
              </a:ext>
            </a:extLst>
          </p:cNvPr>
          <p:cNvSpPr txBox="1"/>
          <p:nvPr/>
        </p:nvSpPr>
        <p:spPr>
          <a:xfrm>
            <a:off x="3210164" y="2442928"/>
            <a:ext cx="747320" cy="161583"/>
          </a:xfrm>
          <a:prstGeom prst="rect">
            <a:avLst/>
          </a:prstGeom>
          <a:noFill/>
          <a:ln>
            <a:solidFill>
              <a:schemeClr val="accent1"/>
            </a:solidFill>
          </a:ln>
        </p:spPr>
        <p:txBody>
          <a:bodyPr wrap="none" tIns="0" bIns="0" rtlCol="0">
            <a:spAutoFit/>
          </a:bodyPr>
          <a:lstStyle/>
          <a:p>
            <a:r>
              <a:rPr lang="en-US" sz="1050" dirty="0"/>
              <a:t>Opcode_7</a:t>
            </a:r>
          </a:p>
        </p:txBody>
      </p:sp>
      <p:sp>
        <p:nvSpPr>
          <p:cNvPr id="40" name="TextBox 39">
            <a:hlinkClick r:id="rId7" action="ppaction://hlinksldjump"/>
            <a:extLst>
              <a:ext uri="{FF2B5EF4-FFF2-40B4-BE49-F238E27FC236}">
                <a16:creationId xmlns:a16="http://schemas.microsoft.com/office/drawing/2014/main" id="{436651E1-969F-B23B-438B-251895226AB1}"/>
              </a:ext>
            </a:extLst>
          </p:cNvPr>
          <p:cNvSpPr txBox="1"/>
          <p:nvPr/>
        </p:nvSpPr>
        <p:spPr>
          <a:xfrm>
            <a:off x="3210164" y="2645745"/>
            <a:ext cx="747320" cy="161583"/>
          </a:xfrm>
          <a:prstGeom prst="rect">
            <a:avLst/>
          </a:prstGeom>
          <a:noFill/>
          <a:ln>
            <a:solidFill>
              <a:schemeClr val="accent1"/>
            </a:solidFill>
          </a:ln>
        </p:spPr>
        <p:txBody>
          <a:bodyPr wrap="none" tIns="0" bIns="0" rtlCol="0">
            <a:spAutoFit/>
          </a:bodyPr>
          <a:lstStyle/>
          <a:p>
            <a:r>
              <a:rPr lang="en-US" sz="1050" dirty="0"/>
              <a:t>Opcode_6</a:t>
            </a:r>
          </a:p>
        </p:txBody>
      </p:sp>
      <p:cxnSp>
        <p:nvCxnSpPr>
          <p:cNvPr id="42" name="Connector: Elbow 41">
            <a:extLst>
              <a:ext uri="{FF2B5EF4-FFF2-40B4-BE49-F238E27FC236}">
                <a16:creationId xmlns:a16="http://schemas.microsoft.com/office/drawing/2014/main" id="{B6F56C8F-8B87-8E75-3D1C-12AADC9C8AB5}"/>
              </a:ext>
            </a:extLst>
          </p:cNvPr>
          <p:cNvCxnSpPr>
            <a:stCxn id="38" idx="3"/>
          </p:cNvCxnSpPr>
          <p:nvPr/>
        </p:nvCxnSpPr>
        <p:spPr>
          <a:xfrm flipV="1">
            <a:off x="3957484" y="2304047"/>
            <a:ext cx="1282269" cy="9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97AF34A-C399-6E2D-FBE4-1BB576843D84}"/>
              </a:ext>
            </a:extLst>
          </p:cNvPr>
          <p:cNvCxnSpPr>
            <a:cxnSpLocks/>
            <a:stCxn id="39" idx="3"/>
          </p:cNvCxnSpPr>
          <p:nvPr/>
        </p:nvCxnSpPr>
        <p:spPr>
          <a:xfrm flipV="1">
            <a:off x="3957484" y="2442928"/>
            <a:ext cx="1282269" cy="80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903880-FE73-D715-E47E-B0158B644AAE}"/>
              </a:ext>
            </a:extLst>
          </p:cNvPr>
          <p:cNvCxnSpPr>
            <a:cxnSpLocks/>
            <a:stCxn id="40" idx="3"/>
          </p:cNvCxnSpPr>
          <p:nvPr/>
        </p:nvCxnSpPr>
        <p:spPr>
          <a:xfrm flipV="1">
            <a:off x="3957484" y="2523720"/>
            <a:ext cx="1282269" cy="202817"/>
          </a:xfrm>
          <a:prstGeom prst="bentConnector3">
            <a:avLst>
              <a:gd name="adj1" fmla="val 54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hlinkClick r:id="rId8" action="ppaction://hlinksldjump"/>
            <a:extLst>
              <a:ext uri="{FF2B5EF4-FFF2-40B4-BE49-F238E27FC236}">
                <a16:creationId xmlns:a16="http://schemas.microsoft.com/office/drawing/2014/main" id="{1E401FED-59F9-9DE0-3DA2-8B5FA59C35BC}"/>
              </a:ext>
            </a:extLst>
          </p:cNvPr>
          <p:cNvSpPr txBox="1"/>
          <p:nvPr/>
        </p:nvSpPr>
        <p:spPr>
          <a:xfrm>
            <a:off x="3141235" y="3367370"/>
            <a:ext cx="816249" cy="161583"/>
          </a:xfrm>
          <a:prstGeom prst="rect">
            <a:avLst/>
          </a:prstGeom>
          <a:noFill/>
          <a:ln>
            <a:solidFill>
              <a:schemeClr val="accent1"/>
            </a:solidFill>
          </a:ln>
        </p:spPr>
        <p:txBody>
          <a:bodyPr wrap="none" tIns="0" bIns="0" rtlCol="0">
            <a:spAutoFit/>
          </a:bodyPr>
          <a:lstStyle/>
          <a:p>
            <a:r>
              <a:rPr lang="en-US" sz="1050" dirty="0"/>
              <a:t>DHPC </a:t>
            </a:r>
            <a:r>
              <a:rPr lang="en-US" sz="1050" dirty="0" err="1"/>
              <a:t>Ld</a:t>
            </a:r>
            <a:r>
              <a:rPr lang="en-US" sz="1050" dirty="0"/>
              <a:t> En</a:t>
            </a:r>
          </a:p>
        </p:txBody>
      </p:sp>
      <p:sp>
        <p:nvSpPr>
          <p:cNvPr id="62" name="TextBox 61">
            <a:hlinkClick r:id="rId9" action="ppaction://hlinksldjump"/>
            <a:extLst>
              <a:ext uri="{FF2B5EF4-FFF2-40B4-BE49-F238E27FC236}">
                <a16:creationId xmlns:a16="http://schemas.microsoft.com/office/drawing/2014/main" id="{2998890D-2F8C-39C9-F19B-44B02966A0B3}"/>
              </a:ext>
            </a:extLst>
          </p:cNvPr>
          <p:cNvSpPr txBox="1"/>
          <p:nvPr/>
        </p:nvSpPr>
        <p:spPr>
          <a:xfrm>
            <a:off x="3157265" y="3591765"/>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cxnSp>
        <p:nvCxnSpPr>
          <p:cNvPr id="64" name="Connector: Elbow 63">
            <a:extLst>
              <a:ext uri="{FF2B5EF4-FFF2-40B4-BE49-F238E27FC236}">
                <a16:creationId xmlns:a16="http://schemas.microsoft.com/office/drawing/2014/main" id="{9A2B8FFD-0875-AB91-8593-0D2CF66401B5}"/>
              </a:ext>
            </a:extLst>
          </p:cNvPr>
          <p:cNvCxnSpPr>
            <a:cxnSpLocks/>
            <a:endCxn id="61" idx="3"/>
          </p:cNvCxnSpPr>
          <p:nvPr/>
        </p:nvCxnSpPr>
        <p:spPr>
          <a:xfrm rot="10800000" flipV="1">
            <a:off x="3957484" y="2771502"/>
            <a:ext cx="1204066" cy="676660"/>
          </a:xfrm>
          <a:prstGeom prst="bentConnector3">
            <a:avLst>
              <a:gd name="adj1" fmla="val 24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20E8FB-C935-8766-6264-CF3484BEE008}"/>
              </a:ext>
            </a:extLst>
          </p:cNvPr>
          <p:cNvCxnSpPr>
            <a:cxnSpLocks/>
            <a:endCxn id="62" idx="3"/>
          </p:cNvCxnSpPr>
          <p:nvPr/>
        </p:nvCxnSpPr>
        <p:spPr>
          <a:xfrm rot="10800000" flipV="1">
            <a:off x="3957484" y="2899611"/>
            <a:ext cx="1204066" cy="772946"/>
          </a:xfrm>
          <a:prstGeom prst="bentConnector3">
            <a:avLst>
              <a:gd name="adj1" fmla="val 1302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hlinkClick r:id="rId9" action="ppaction://hlinksldjump"/>
            <a:extLst>
              <a:ext uri="{FF2B5EF4-FFF2-40B4-BE49-F238E27FC236}">
                <a16:creationId xmlns:a16="http://schemas.microsoft.com/office/drawing/2014/main" id="{44C7E367-EBD9-9F0B-5317-1B787C94C96B}"/>
              </a:ext>
            </a:extLst>
          </p:cNvPr>
          <p:cNvSpPr txBox="1"/>
          <p:nvPr/>
        </p:nvSpPr>
        <p:spPr>
          <a:xfrm>
            <a:off x="7268051" y="3104408"/>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cxnSp>
        <p:nvCxnSpPr>
          <p:cNvPr id="74" name="Connector: Elbow 73">
            <a:extLst>
              <a:ext uri="{FF2B5EF4-FFF2-40B4-BE49-F238E27FC236}">
                <a16:creationId xmlns:a16="http://schemas.microsoft.com/office/drawing/2014/main" id="{CB129D48-2E36-723F-038E-FB8355D2404F}"/>
              </a:ext>
            </a:extLst>
          </p:cNvPr>
          <p:cNvCxnSpPr>
            <a:endCxn id="72" idx="1"/>
          </p:cNvCxnSpPr>
          <p:nvPr/>
        </p:nvCxnSpPr>
        <p:spPr>
          <a:xfrm>
            <a:off x="6290512" y="3011540"/>
            <a:ext cx="977539" cy="173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3FA378F1-5899-1320-BE2C-E72D0982A25B}"/>
              </a:ext>
            </a:extLst>
          </p:cNvPr>
          <p:cNvSpPr txBox="1"/>
          <p:nvPr/>
        </p:nvSpPr>
        <p:spPr>
          <a:xfrm>
            <a:off x="7268051" y="2868856"/>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76" name="TextBox 75">
            <a:hlinkClick r:id="rId10" action="ppaction://hlinksldjump"/>
            <a:extLst>
              <a:ext uri="{FF2B5EF4-FFF2-40B4-BE49-F238E27FC236}">
                <a16:creationId xmlns:a16="http://schemas.microsoft.com/office/drawing/2014/main" id="{C5676E2E-DBD4-0099-0BD6-3BECDFC9FED4}"/>
              </a:ext>
            </a:extLst>
          </p:cNvPr>
          <p:cNvSpPr txBox="1"/>
          <p:nvPr/>
        </p:nvSpPr>
        <p:spPr>
          <a:xfrm>
            <a:off x="7268051" y="2633303"/>
            <a:ext cx="827471" cy="161583"/>
          </a:xfrm>
          <a:prstGeom prst="rect">
            <a:avLst/>
          </a:prstGeom>
          <a:noFill/>
          <a:ln>
            <a:solidFill>
              <a:schemeClr val="accent1"/>
            </a:solidFill>
          </a:ln>
        </p:spPr>
        <p:txBody>
          <a:bodyPr wrap="none" tIns="0" bIns="0" rtlCol="0">
            <a:spAutoFit/>
          </a:bodyPr>
          <a:lstStyle/>
          <a:p>
            <a:r>
              <a:rPr lang="en-US" sz="1050" dirty="0"/>
              <a:t>SP[H] </a:t>
            </a:r>
            <a:r>
              <a:rPr lang="en-US" sz="1050" dirty="0" err="1"/>
              <a:t>Ld</a:t>
            </a:r>
            <a:r>
              <a:rPr lang="en-US" sz="1050" dirty="0"/>
              <a:t> En</a:t>
            </a:r>
          </a:p>
        </p:txBody>
      </p:sp>
      <p:sp>
        <p:nvSpPr>
          <p:cNvPr id="77" name="TextBox 76">
            <a:hlinkClick r:id="rId7" action="ppaction://hlinksldjump"/>
            <a:extLst>
              <a:ext uri="{FF2B5EF4-FFF2-40B4-BE49-F238E27FC236}">
                <a16:creationId xmlns:a16="http://schemas.microsoft.com/office/drawing/2014/main" id="{264E4CDC-8667-6FEE-BCEB-26AF96053966}"/>
              </a:ext>
            </a:extLst>
          </p:cNvPr>
          <p:cNvSpPr txBox="1"/>
          <p:nvPr/>
        </p:nvSpPr>
        <p:spPr>
          <a:xfrm>
            <a:off x="7268051" y="2397750"/>
            <a:ext cx="790601" cy="161583"/>
          </a:xfrm>
          <a:prstGeom prst="rect">
            <a:avLst/>
          </a:prstGeom>
          <a:noFill/>
          <a:ln>
            <a:solidFill>
              <a:schemeClr val="accent1"/>
            </a:solidFill>
          </a:ln>
        </p:spPr>
        <p:txBody>
          <a:bodyPr wrap="none" tIns="0" bIns="0" rtlCol="0">
            <a:spAutoFit/>
          </a:bodyPr>
          <a:lstStyle/>
          <a:p>
            <a:r>
              <a:rPr lang="en-US" sz="1050" dirty="0"/>
              <a:t>BP[L] </a:t>
            </a:r>
            <a:r>
              <a:rPr lang="en-US" sz="1050" dirty="0" err="1"/>
              <a:t>Ld</a:t>
            </a:r>
            <a:r>
              <a:rPr lang="en-US" sz="1050" dirty="0"/>
              <a:t> En</a:t>
            </a:r>
          </a:p>
        </p:txBody>
      </p:sp>
      <p:sp>
        <p:nvSpPr>
          <p:cNvPr id="78" name="TextBox 77">
            <a:hlinkClick r:id="rId7" action="ppaction://hlinksldjump"/>
            <a:extLst>
              <a:ext uri="{FF2B5EF4-FFF2-40B4-BE49-F238E27FC236}">
                <a16:creationId xmlns:a16="http://schemas.microsoft.com/office/drawing/2014/main" id="{6737AC94-E243-4062-4BD3-B00F3E5B3346}"/>
              </a:ext>
            </a:extLst>
          </p:cNvPr>
          <p:cNvSpPr txBox="1"/>
          <p:nvPr/>
        </p:nvSpPr>
        <p:spPr>
          <a:xfrm>
            <a:off x="7268051" y="2162197"/>
            <a:ext cx="827471" cy="161583"/>
          </a:xfrm>
          <a:prstGeom prst="rect">
            <a:avLst/>
          </a:prstGeom>
          <a:noFill/>
          <a:ln>
            <a:solidFill>
              <a:schemeClr val="accent1"/>
            </a:solidFill>
          </a:ln>
        </p:spPr>
        <p:txBody>
          <a:bodyPr wrap="none" tIns="0" bIns="0" rtlCol="0">
            <a:spAutoFit/>
          </a:bodyPr>
          <a:lstStyle/>
          <a:p>
            <a:r>
              <a:rPr lang="en-US" sz="1050" dirty="0"/>
              <a:t>BP[H] </a:t>
            </a:r>
            <a:r>
              <a:rPr lang="en-US" sz="1050" dirty="0" err="1"/>
              <a:t>Ld</a:t>
            </a:r>
            <a:r>
              <a:rPr lang="en-US" sz="1050" dirty="0"/>
              <a:t> En</a:t>
            </a:r>
          </a:p>
        </p:txBody>
      </p:sp>
      <p:cxnSp>
        <p:nvCxnSpPr>
          <p:cNvPr id="79" name="Connector: Elbow 78">
            <a:extLst>
              <a:ext uri="{FF2B5EF4-FFF2-40B4-BE49-F238E27FC236}">
                <a16:creationId xmlns:a16="http://schemas.microsoft.com/office/drawing/2014/main" id="{D3CC50D9-4B8F-E4CC-8632-F2ABF4FB8573}"/>
              </a:ext>
            </a:extLst>
          </p:cNvPr>
          <p:cNvCxnSpPr>
            <a:cxnSpLocks/>
            <a:endCxn id="75" idx="1"/>
          </p:cNvCxnSpPr>
          <p:nvPr/>
        </p:nvCxnSpPr>
        <p:spPr>
          <a:xfrm>
            <a:off x="6290512" y="2899611"/>
            <a:ext cx="977539" cy="50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5D29D5-5D09-DEAF-0E17-43172F263363}"/>
              </a:ext>
            </a:extLst>
          </p:cNvPr>
          <p:cNvCxnSpPr>
            <a:cxnSpLocks/>
            <a:endCxn id="76" idx="1"/>
          </p:cNvCxnSpPr>
          <p:nvPr/>
        </p:nvCxnSpPr>
        <p:spPr>
          <a:xfrm flipV="1">
            <a:off x="6281258" y="2714095"/>
            <a:ext cx="986793" cy="57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C4E38E4-FF75-ACB6-2965-A8E2E6229E9B}"/>
              </a:ext>
            </a:extLst>
          </p:cNvPr>
          <p:cNvCxnSpPr>
            <a:cxnSpLocks/>
            <a:endCxn id="77" idx="1"/>
          </p:cNvCxnSpPr>
          <p:nvPr/>
        </p:nvCxnSpPr>
        <p:spPr>
          <a:xfrm flipV="1">
            <a:off x="6276631" y="2478542"/>
            <a:ext cx="991420" cy="18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53316CC-B4AA-4D0B-C71D-1C4882CA5911}"/>
              </a:ext>
            </a:extLst>
          </p:cNvPr>
          <p:cNvCxnSpPr>
            <a:cxnSpLocks/>
            <a:endCxn id="78" idx="1"/>
          </p:cNvCxnSpPr>
          <p:nvPr/>
        </p:nvCxnSpPr>
        <p:spPr>
          <a:xfrm flipV="1">
            <a:off x="6276631" y="2242989"/>
            <a:ext cx="991420" cy="300788"/>
          </a:xfrm>
          <a:prstGeom prst="bentConnector3">
            <a:avLst>
              <a:gd name="adj1" fmla="val 3968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B2B2857-2926-CC6E-F7FE-BBD65A1CCC34}"/>
              </a:ext>
            </a:extLst>
          </p:cNvPr>
          <p:cNvSpPr/>
          <p:nvPr/>
        </p:nvSpPr>
        <p:spPr>
          <a:xfrm>
            <a:off x="4360937" y="3410075"/>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D639D08-1A00-6E10-3A3A-5A95D8F0C1E2}"/>
              </a:ext>
            </a:extLst>
          </p:cNvPr>
          <p:cNvCxnSpPr>
            <a:cxnSpLocks/>
            <a:stCxn id="22" idx="3"/>
            <a:endCxn id="20" idx="1"/>
          </p:cNvCxnSpPr>
          <p:nvPr/>
        </p:nvCxnSpPr>
        <p:spPr>
          <a:xfrm>
            <a:off x="2397923" y="3540442"/>
            <a:ext cx="472877" cy="340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0" name="Picture 19" descr="Diagram&#10;&#10;Description automatically generated with low confidence">
            <a:extLst>
              <a:ext uri="{FF2B5EF4-FFF2-40B4-BE49-F238E27FC236}">
                <a16:creationId xmlns:a16="http://schemas.microsoft.com/office/drawing/2014/main" id="{FBDE4927-0C63-3D43-5DAC-4BB9E922074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r="58979" b="28024"/>
          <a:stretch/>
        </p:blipFill>
        <p:spPr>
          <a:xfrm>
            <a:off x="2870800" y="3788626"/>
            <a:ext cx="270435" cy="185528"/>
          </a:xfrm>
          <a:prstGeom prst="rect">
            <a:avLst/>
          </a:prstGeom>
          <a:solidFill>
            <a:schemeClr val="bg1"/>
          </a:solidFill>
        </p:spPr>
      </p:pic>
      <p:sp>
        <p:nvSpPr>
          <p:cNvPr id="22" name="TextBox 21">
            <a:hlinkClick r:id="rId13" action="ppaction://hlinksldjump"/>
            <a:extLst>
              <a:ext uri="{FF2B5EF4-FFF2-40B4-BE49-F238E27FC236}">
                <a16:creationId xmlns:a16="http://schemas.microsoft.com/office/drawing/2014/main" id="{2AB670A1-9F3E-A2CC-A3E9-2AA3A3AFCF91}"/>
              </a:ext>
            </a:extLst>
          </p:cNvPr>
          <p:cNvSpPr txBox="1"/>
          <p:nvPr/>
        </p:nvSpPr>
        <p:spPr>
          <a:xfrm>
            <a:off x="1727547" y="3463498"/>
            <a:ext cx="670376" cy="153888"/>
          </a:xfrm>
          <a:prstGeom prst="rect">
            <a:avLst/>
          </a:prstGeom>
          <a:solidFill>
            <a:schemeClr val="bg1"/>
          </a:solidFill>
          <a:ln>
            <a:solidFill>
              <a:schemeClr val="accent1"/>
            </a:solidFill>
          </a:ln>
        </p:spPr>
        <p:txBody>
          <a:bodyPr wrap="none" tIns="0" bIns="0" rtlCol="0">
            <a:spAutoFit/>
          </a:bodyPr>
          <a:lstStyle/>
          <a:p>
            <a:r>
              <a:rPr lang="en-US" sz="1000" dirty="0"/>
              <a:t>Main CLK</a:t>
            </a:r>
          </a:p>
        </p:txBody>
      </p:sp>
      <p:cxnSp>
        <p:nvCxnSpPr>
          <p:cNvPr id="27" name="Connector: Elbow 26">
            <a:extLst>
              <a:ext uri="{FF2B5EF4-FFF2-40B4-BE49-F238E27FC236}">
                <a16:creationId xmlns:a16="http://schemas.microsoft.com/office/drawing/2014/main" id="{F4ACB04A-9221-6841-2D35-F1FDB5650DBF}"/>
              </a:ext>
            </a:extLst>
          </p:cNvPr>
          <p:cNvCxnSpPr>
            <a:cxnSpLocks/>
            <a:stCxn id="20" idx="3"/>
            <a:endCxn id="12" idx="2"/>
          </p:cNvCxnSpPr>
          <p:nvPr/>
        </p:nvCxnSpPr>
        <p:spPr>
          <a:xfrm flipV="1">
            <a:off x="3141235" y="3501428"/>
            <a:ext cx="1286676" cy="379962"/>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0" name="Picture 29" descr="Diagram&#10;&#10;Description automatically generated with low confidence">
            <a:extLst>
              <a:ext uri="{FF2B5EF4-FFF2-40B4-BE49-F238E27FC236}">
                <a16:creationId xmlns:a16="http://schemas.microsoft.com/office/drawing/2014/main" id="{7450099E-0791-8081-C6DE-15AB3CF9F2F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90141" y="3595527"/>
            <a:ext cx="231824" cy="161584"/>
          </a:xfrm>
          <a:prstGeom prst="rect">
            <a:avLst/>
          </a:prstGeom>
        </p:spPr>
      </p:pic>
      <p:pic>
        <p:nvPicPr>
          <p:cNvPr id="31" name="Picture 30" descr="Diagram&#10;&#10;Description automatically generated with low confidence">
            <a:extLst>
              <a:ext uri="{FF2B5EF4-FFF2-40B4-BE49-F238E27FC236}">
                <a16:creationId xmlns:a16="http://schemas.microsoft.com/office/drawing/2014/main" id="{50359120-9A1D-2C00-5978-50CD9380AEB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86680" y="3374223"/>
            <a:ext cx="231824" cy="161584"/>
          </a:xfrm>
          <a:prstGeom prst="rect">
            <a:avLst/>
          </a:prstGeom>
        </p:spPr>
      </p:pic>
      <p:cxnSp>
        <p:nvCxnSpPr>
          <p:cNvPr id="54" name="Connector: Elbow 53">
            <a:extLst>
              <a:ext uri="{FF2B5EF4-FFF2-40B4-BE49-F238E27FC236}">
                <a16:creationId xmlns:a16="http://schemas.microsoft.com/office/drawing/2014/main" id="{80F48B80-73BE-0059-E924-C1B27AD4CD0E}"/>
              </a:ext>
            </a:extLst>
          </p:cNvPr>
          <p:cNvCxnSpPr>
            <a:cxnSpLocks/>
            <a:stCxn id="20" idx="3"/>
            <a:endCxn id="11" idx="2"/>
          </p:cNvCxnSpPr>
          <p:nvPr/>
        </p:nvCxnSpPr>
        <p:spPr>
          <a:xfrm flipV="1">
            <a:off x="3141235" y="2331061"/>
            <a:ext cx="3876551" cy="1550329"/>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with low confidence">
            <a:extLst>
              <a:ext uri="{FF2B5EF4-FFF2-40B4-BE49-F238E27FC236}">
                <a16:creationId xmlns:a16="http://schemas.microsoft.com/office/drawing/2014/main" id="{861975FF-E00E-A230-3B5A-7B25233DBD9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3110402"/>
            <a:ext cx="231824" cy="161584"/>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98BE66F4-9A53-63FD-DAA7-2FD23D557073}"/>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169477"/>
            <a:ext cx="231824" cy="161584"/>
          </a:xfrm>
          <a:prstGeom prst="rect">
            <a:avLst/>
          </a:prstGeom>
        </p:spPr>
      </p:pic>
      <p:pic>
        <p:nvPicPr>
          <p:cNvPr id="14" name="Picture 13" descr="Diagram&#10;&#10;Description automatically generated with low confidence">
            <a:extLst>
              <a:ext uri="{FF2B5EF4-FFF2-40B4-BE49-F238E27FC236}">
                <a16:creationId xmlns:a16="http://schemas.microsoft.com/office/drawing/2014/main" id="{F404AC7F-E567-09B4-DF8A-E5F2F2416F02}"/>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406350"/>
            <a:ext cx="231824" cy="161584"/>
          </a:xfrm>
          <a:prstGeom prst="rect">
            <a:avLst/>
          </a:prstGeom>
        </p:spPr>
      </p:pic>
      <p:pic>
        <p:nvPicPr>
          <p:cNvPr id="15" name="Picture 14" descr="Diagram&#10;&#10;Description automatically generated with low confidence">
            <a:extLst>
              <a:ext uri="{FF2B5EF4-FFF2-40B4-BE49-F238E27FC236}">
                <a16:creationId xmlns:a16="http://schemas.microsoft.com/office/drawing/2014/main" id="{0CDCB733-5CA8-2DB5-E3D9-C6CF8D674E6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635842"/>
            <a:ext cx="231824" cy="161584"/>
          </a:xfrm>
          <a:prstGeom prst="rect">
            <a:avLst/>
          </a:prstGeom>
        </p:spPr>
      </p:pic>
      <p:pic>
        <p:nvPicPr>
          <p:cNvPr id="9" name="Picture 8" descr="Diagram&#10;&#10;Description automatically generated with low confidence">
            <a:extLst>
              <a:ext uri="{FF2B5EF4-FFF2-40B4-BE49-F238E27FC236}">
                <a16:creationId xmlns:a16="http://schemas.microsoft.com/office/drawing/2014/main" id="{2FC0EA8F-6DB3-4F2F-D0D8-26F34CDC274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5000" y="2878719"/>
            <a:ext cx="231824" cy="161584"/>
          </a:xfrm>
          <a:prstGeom prst="rect">
            <a:avLst/>
          </a:prstGeom>
        </p:spPr>
      </p:pic>
      <p:sp>
        <p:nvSpPr>
          <p:cNvPr id="23" name="TextBox 22">
            <a:extLst>
              <a:ext uri="{FF2B5EF4-FFF2-40B4-BE49-F238E27FC236}">
                <a16:creationId xmlns:a16="http://schemas.microsoft.com/office/drawing/2014/main" id="{4307654F-C729-49D0-32CA-F2CE966F3238}"/>
              </a:ext>
            </a:extLst>
          </p:cNvPr>
          <p:cNvSpPr txBox="1"/>
          <p:nvPr/>
        </p:nvSpPr>
        <p:spPr>
          <a:xfrm>
            <a:off x="6096000" y="6519648"/>
            <a:ext cx="4583306" cy="230832"/>
          </a:xfrm>
          <a:prstGeom prst="rect">
            <a:avLst/>
          </a:prstGeom>
          <a:noFill/>
        </p:spPr>
        <p:txBody>
          <a:bodyPr wrap="none" rtlCol="0">
            <a:spAutoFit/>
          </a:bodyPr>
          <a:lstStyle/>
          <a:p>
            <a:r>
              <a:rPr lang="en-US" sz="900" dirty="0"/>
              <a:t>* 191 is active low, but to use the AND for clock gating they are Active High that later inverted</a:t>
            </a:r>
          </a:p>
        </p:txBody>
      </p:sp>
    </p:spTree>
    <p:extLst>
      <p:ext uri="{BB962C8B-B14F-4D97-AF65-F5344CB8AC3E}">
        <p14:creationId xmlns:p14="http://schemas.microsoft.com/office/powerpoint/2010/main" val="1768926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0E1B0B-3CB6-29F8-29E4-71AF7EF70BB3}"/>
              </a:ext>
            </a:extLst>
          </p:cNvPr>
          <p:cNvSpPr/>
          <p:nvPr/>
        </p:nvSpPr>
        <p:spPr>
          <a:xfrm>
            <a:off x="8230107" y="2836750"/>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7540295" y="3828293"/>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6546674" y="3774385"/>
            <a:ext cx="1508861" cy="2350579"/>
            <a:chOff x="6520847" y="4291893"/>
            <a:chExt cx="1508861"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1060" r="12831" b="11087"/>
            <a:stretch/>
          </p:blipFill>
          <p:spPr bwMode="auto">
            <a:xfrm rot="16200000">
              <a:off x="6099989" y="4712751"/>
              <a:ext cx="2350578" cy="15088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7"/>
              <a:ext cx="849913" cy="307777"/>
            </a:xfrm>
            <a:prstGeom prst="rect">
              <a:avLst/>
            </a:prstGeom>
            <a:noFill/>
          </p:spPr>
          <p:txBody>
            <a:bodyPr wrap="none" rtlCol="0">
              <a:spAutoFit/>
            </a:bodyPr>
            <a:lstStyle/>
            <a:p>
              <a:r>
                <a:rPr lang="en-US" sz="1400">
                  <a:hlinkClick r:id="rId4" action="ppaction://hlinksldjump"/>
                </a:rPr>
                <a:t>74HC245</a:t>
              </a:r>
              <a:endParaRPr lang="en-US" sz="1400"/>
            </a:p>
          </p:txBody>
        </p:sp>
      </p:grpSp>
      <p:sp>
        <p:nvSpPr>
          <p:cNvPr id="49" name="Rectangle 48">
            <a:extLst>
              <a:ext uri="{FF2B5EF4-FFF2-40B4-BE49-F238E27FC236}">
                <a16:creationId xmlns:a16="http://schemas.microsoft.com/office/drawing/2014/main" id="{CE2D8C3E-0C94-C958-BA77-4AB1C4D467D6}"/>
              </a:ext>
            </a:extLst>
          </p:cNvPr>
          <p:cNvSpPr/>
          <p:nvPr/>
        </p:nvSpPr>
        <p:spPr>
          <a:xfrm>
            <a:off x="7550721"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648458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405523" y="28765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6D1A523-1FE6-E194-D08C-D44E8333E6F8}"/>
              </a:ext>
            </a:extLst>
          </p:cNvPr>
          <p:cNvSpPr/>
          <p:nvPr/>
        </p:nvSpPr>
        <p:spPr>
          <a:xfrm>
            <a:off x="9270416" y="2920577"/>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624471" y="2929271"/>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FEEDC0-B82D-1797-053C-7FC3E7144346}"/>
              </a:ext>
            </a:extLst>
          </p:cNvPr>
          <p:cNvSpPr/>
          <p:nvPr/>
        </p:nvSpPr>
        <p:spPr>
          <a:xfrm>
            <a:off x="3561283"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638483"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38756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604717" y="2110061"/>
            <a:ext cx="3222366" cy="1143913"/>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1" y="2167011"/>
              <a:ext cx="1980708" cy="468817"/>
            </a:xfrm>
            <a:prstGeom prst="rect">
              <a:avLst/>
            </a:prstGeom>
            <a:noFill/>
          </p:spPr>
          <p:txBody>
            <a:bodyPr wrap="none" rtlCol="0">
              <a:spAutoFit/>
            </a:bodyPr>
            <a:lstStyle/>
            <a:p>
              <a:r>
                <a:rPr lang="en-US" sz="1100">
                  <a:hlinkClick r:id="rId6" action="ppaction://hlinksldjump"/>
                </a:rPr>
                <a:t>74HC161</a:t>
              </a:r>
              <a:r>
                <a:rPr lang="en-US" sz="1100"/>
                <a:t> PC[14:12]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870967" cy="468817"/>
            </a:xfrm>
            <a:prstGeom prst="rect">
              <a:avLst/>
            </a:prstGeom>
            <a:noFill/>
          </p:spPr>
          <p:txBody>
            <a:bodyPr wrap="none" rtlCol="0">
              <a:spAutoFit/>
            </a:bodyPr>
            <a:lstStyle/>
            <a:p>
              <a:r>
                <a:rPr lang="en-US" sz="1100">
                  <a:hlinkClick r:id="rId6" action="ppaction://hlinksldjump"/>
                </a:rPr>
                <a:t>74HC161</a:t>
              </a:r>
              <a:r>
                <a:rPr lang="en-US" sz="1100"/>
                <a:t> PC[11:8]</a:t>
              </a:r>
            </a:p>
          </p:txBody>
        </p:sp>
      </p:grpSp>
      <p:grpSp>
        <p:nvGrpSpPr>
          <p:cNvPr id="24" name="Group 23">
            <a:extLst>
              <a:ext uri="{FF2B5EF4-FFF2-40B4-BE49-F238E27FC236}">
                <a16:creationId xmlns:a16="http://schemas.microsoft.com/office/drawing/2014/main" id="{FE7A7B17-26A4-531C-5250-8AB35C0CD5DF}"/>
              </a:ext>
            </a:extLst>
          </p:cNvPr>
          <p:cNvGrpSpPr/>
          <p:nvPr/>
        </p:nvGrpSpPr>
        <p:grpSpPr>
          <a:xfrm>
            <a:off x="6446734" y="2116157"/>
            <a:ext cx="3222366" cy="114391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1" y="2167011"/>
              <a:ext cx="1761225" cy="468817"/>
            </a:xfrm>
            <a:prstGeom prst="rect">
              <a:avLst/>
            </a:prstGeom>
            <a:noFill/>
          </p:spPr>
          <p:txBody>
            <a:bodyPr wrap="none" rtlCol="0">
              <a:spAutoFit/>
            </a:bodyPr>
            <a:lstStyle/>
            <a:p>
              <a:r>
                <a:rPr lang="en-US" sz="1100">
                  <a:hlinkClick r:id="rId6" action="ppaction://hlinksldjump"/>
                </a:rPr>
                <a:t>74HC161</a:t>
              </a:r>
              <a:r>
                <a:rPr lang="en-US" sz="1100"/>
                <a:t> PC[7:4]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761225" cy="468817"/>
            </a:xfrm>
            <a:prstGeom prst="rect">
              <a:avLst/>
            </a:prstGeom>
            <a:noFill/>
          </p:spPr>
          <p:txBody>
            <a:bodyPr wrap="none" rtlCol="0">
              <a:spAutoFit/>
            </a:bodyPr>
            <a:lstStyle/>
            <a:p>
              <a:r>
                <a:rPr lang="en-US" sz="1100">
                  <a:hlinkClick r:id="rId6" action="ppaction://hlinksldjump"/>
                </a:rPr>
                <a:t>74HC161</a:t>
              </a:r>
              <a:r>
                <a:rPr lang="en-US" sz="1100"/>
                <a:t> PC[3:0]</a:t>
              </a:r>
            </a:p>
          </p:txBody>
        </p:sp>
      </p:grpSp>
      <p:sp>
        <p:nvSpPr>
          <p:cNvPr id="25" name="Callout: Down Arrow 24">
            <a:extLst>
              <a:ext uri="{FF2B5EF4-FFF2-40B4-BE49-F238E27FC236}">
                <a16:creationId xmlns:a16="http://schemas.microsoft.com/office/drawing/2014/main" id="{BB50E15C-1CBC-3DD2-E502-32E1E332EE1C}"/>
              </a:ext>
            </a:extLst>
          </p:cNvPr>
          <p:cNvSpPr/>
          <p:nvPr/>
        </p:nvSpPr>
        <p:spPr>
          <a:xfrm>
            <a:off x="4958160" y="3431273"/>
            <a:ext cx="4324653" cy="474713"/>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900"/>
              <a:t>                                               PC Low[7:0]</a:t>
            </a:r>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 (v2.0)</a:t>
            </a:r>
          </a:p>
        </p:txBody>
      </p:sp>
      <p:sp>
        <p:nvSpPr>
          <p:cNvPr id="52" name="TextBox 51">
            <a:hlinkClick r:id="rId7" action="ppaction://hlinksldjump"/>
            <a:extLst>
              <a:ext uri="{FF2B5EF4-FFF2-40B4-BE49-F238E27FC236}">
                <a16:creationId xmlns:a16="http://schemas.microsoft.com/office/drawing/2014/main" id="{84D4E892-BC18-14C3-F5BB-E9B7EC20FB94}"/>
              </a:ext>
            </a:extLst>
          </p:cNvPr>
          <p:cNvSpPr txBox="1"/>
          <p:nvPr/>
        </p:nvSpPr>
        <p:spPr>
          <a:xfrm>
            <a:off x="10147005" y="1959452"/>
            <a:ext cx="963405" cy="184666"/>
          </a:xfrm>
          <a:prstGeom prst="rect">
            <a:avLst/>
          </a:prstGeom>
          <a:solidFill>
            <a:schemeClr val="bg1"/>
          </a:solidFill>
          <a:ln>
            <a:solidFill>
              <a:schemeClr val="accent1"/>
            </a:solidFill>
          </a:ln>
        </p:spPr>
        <p:txBody>
          <a:bodyPr wrap="none" tIns="0" bIns="0" rtlCol="0">
            <a:spAutoFit/>
          </a:bodyPr>
          <a:lstStyle/>
          <a:p>
            <a:r>
              <a:rPr lang="en-US" sz="1200"/>
              <a:t>~Main Reset</a:t>
            </a:r>
          </a:p>
        </p:txBody>
      </p:sp>
      <p:sp>
        <p:nvSpPr>
          <p:cNvPr id="54" name="TextBox 53">
            <a:hlinkClick r:id="rId7" action="ppaction://hlinksldjump"/>
            <a:extLst>
              <a:ext uri="{FF2B5EF4-FFF2-40B4-BE49-F238E27FC236}">
                <a16:creationId xmlns:a16="http://schemas.microsoft.com/office/drawing/2014/main" id="{A503E156-98C3-E670-3BCE-8B758F75C67C}"/>
              </a:ext>
            </a:extLst>
          </p:cNvPr>
          <p:cNvSpPr txBox="1"/>
          <p:nvPr/>
        </p:nvSpPr>
        <p:spPr>
          <a:xfrm>
            <a:off x="10147005" y="1634738"/>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603" y="2051785"/>
            <a:ext cx="567403" cy="117782"/>
          </a:xfrm>
          <a:prstGeom prst="bentConnector3">
            <a:avLst>
              <a:gd name="adj1" fmla="val 10026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70625" y="1727071"/>
            <a:ext cx="776381" cy="442500"/>
          </a:xfrm>
          <a:prstGeom prst="bentConnector3">
            <a:avLst>
              <a:gd name="adj1" fmla="val 98624"/>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309844" y="2933469"/>
            <a:ext cx="1804503" cy="412058"/>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AA871DC1-A528-0C23-34F0-61B8E9E03A7D}"/>
              </a:ext>
            </a:extLst>
          </p:cNvPr>
          <p:cNvSpPr txBox="1"/>
          <p:nvPr/>
        </p:nvSpPr>
        <p:spPr>
          <a:xfrm>
            <a:off x="10114136" y="3550001"/>
            <a:ext cx="1302443" cy="184666"/>
          </a:xfrm>
          <a:prstGeom prst="rect">
            <a:avLst/>
          </a:prstGeom>
          <a:noFill/>
          <a:ln w="12700">
            <a:solidFill>
              <a:schemeClr val="accent6">
                <a:lumMod val="75000"/>
              </a:schemeClr>
            </a:solidFill>
          </a:ln>
        </p:spPr>
        <p:txBody>
          <a:bodyPr wrap="square" tIns="0" bIns="0" rtlCol="0">
            <a:spAutoFit/>
          </a:bodyPr>
          <a:lstStyle/>
          <a:p>
            <a:r>
              <a:rPr lang="en-US" sz="12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485260" y="2973266"/>
            <a:ext cx="1628877" cy="66906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2684764" y="3771297"/>
            <a:ext cx="1456163" cy="2381375"/>
            <a:chOff x="6475597" y="4224916"/>
            <a:chExt cx="1456162" cy="2381375"/>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14" b="13169"/>
            <a:stretch/>
          </p:blipFill>
          <p:spPr bwMode="auto">
            <a:xfrm rot="16200000">
              <a:off x="6012990" y="4687523"/>
              <a:ext cx="2381375" cy="145616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2" cy="307777"/>
            </a:xfrm>
            <a:prstGeom prst="rect">
              <a:avLst/>
            </a:prstGeom>
            <a:noFill/>
          </p:spPr>
          <p:txBody>
            <a:bodyPr wrap="none" rtlCol="0">
              <a:spAutoFit/>
            </a:bodyPr>
            <a:lstStyle/>
            <a:p>
              <a:r>
                <a:rPr lang="en-US" sz="1400">
                  <a:hlinkClick r:id="rId4" action="ppaction://hlinksldjump"/>
                </a:rPr>
                <a:t>74HC245</a:t>
              </a:r>
              <a:endParaRPr lang="en-US" sz="1400"/>
            </a:p>
          </p:txBody>
        </p:sp>
      </p:grpSp>
      <p:pic>
        <p:nvPicPr>
          <p:cNvPr id="10" name="Picture 9">
            <a:hlinkClick r:id="rId9"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0"/>
          <a:stretch>
            <a:fillRect/>
          </a:stretch>
        </p:blipFill>
        <p:spPr>
          <a:xfrm>
            <a:off x="11038384" y="6440603"/>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5" y="6379072"/>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17</a:t>
            </a:fld>
            <a:endParaRPr lang="en-US" b="1">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4479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7466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[7:4]</a:t>
            </a:r>
          </a:p>
        </p:txBody>
      </p:sp>
      <p:sp>
        <p:nvSpPr>
          <p:cNvPr id="30" name="Rectangle 29">
            <a:extLst>
              <a:ext uri="{FF2B5EF4-FFF2-40B4-BE49-F238E27FC236}">
                <a16:creationId xmlns:a16="http://schemas.microsoft.com/office/drawing/2014/main" id="{155E19D7-4E85-AB30-83F3-B552F54F56C7}"/>
              </a:ext>
            </a:extLst>
          </p:cNvPr>
          <p:cNvSpPr/>
          <p:nvPr/>
        </p:nvSpPr>
        <p:spPr>
          <a:xfrm rot="16200000">
            <a:off x="5816863" y="2746667"/>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6904741"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Low</a:t>
            </a:r>
          </a:p>
          <a:p>
            <a:pPr algn="ctr"/>
            <a:r>
              <a:rPr lang="en-US" sz="1100"/>
              <a:t>[8:1]</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026873"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Hi</a:t>
            </a:r>
          </a:p>
          <a:p>
            <a:pPr algn="ctr"/>
            <a:r>
              <a:rPr lang="en-US" sz="1100"/>
              <a:t>[15:9, 0]</a:t>
            </a:r>
          </a:p>
        </p:txBody>
      </p:sp>
      <p:sp>
        <p:nvSpPr>
          <p:cNvPr id="72" name="TextBox 71">
            <a:hlinkClick r:id="rId11" action="ppaction://hlinksldjump"/>
            <a:extLst>
              <a:ext uri="{FF2B5EF4-FFF2-40B4-BE49-F238E27FC236}">
                <a16:creationId xmlns:a16="http://schemas.microsoft.com/office/drawing/2014/main" id="{86D2308A-67BD-A67D-64F3-83D6326E9734}"/>
              </a:ext>
            </a:extLst>
          </p:cNvPr>
          <p:cNvSpPr txBox="1"/>
          <p:nvPr/>
        </p:nvSpPr>
        <p:spPr>
          <a:xfrm>
            <a:off x="10114348" y="5354896"/>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02" name="Connector: Elbow 101">
            <a:extLst>
              <a:ext uri="{FF2B5EF4-FFF2-40B4-BE49-F238E27FC236}">
                <a16:creationId xmlns:a16="http://schemas.microsoft.com/office/drawing/2014/main" id="{AB6C421A-93CE-DA1E-CB34-E13617BC2ABF}"/>
              </a:ext>
            </a:extLst>
          </p:cNvPr>
          <p:cNvCxnSpPr>
            <a:cxnSpLocks/>
            <a:endCxn id="68" idx="2"/>
          </p:cNvCxnSpPr>
          <p:nvPr/>
        </p:nvCxnSpPr>
        <p:spPr>
          <a:xfrm rot="10800000">
            <a:off x="3467305" y="2950533"/>
            <a:ext cx="5669063"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8049315" y="1601952"/>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a:stCxn id="49" idx="2"/>
            <a:endCxn id="47" idx="2"/>
          </p:cNvCxnSpPr>
          <p:nvPr/>
        </p:nvCxnSpPr>
        <p:spPr>
          <a:xfrm rot="5400000">
            <a:off x="5635739" y="1128246"/>
            <a:ext cx="12700" cy="3989439"/>
          </a:xfrm>
          <a:prstGeom prst="bentConnector3">
            <a:avLst>
              <a:gd name="adj1" fmla="val 977142"/>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6677130" y="4777080"/>
            <a:ext cx="947375" cy="138499"/>
          </a:xfrm>
          <a:prstGeom prst="rect">
            <a:avLst/>
          </a:prstGeom>
          <a:solidFill>
            <a:srgbClr val="92D050"/>
          </a:solidFill>
        </p:spPr>
        <p:txBody>
          <a:bodyPr wrap="none" lIns="0" tIns="0" rIns="0" bIns="0" rtlCol="0" anchor="ctr">
            <a:spAutoFit/>
          </a:bodyPr>
          <a:lstStyle/>
          <a:p>
            <a:r>
              <a:rPr lang="en-US" sz="900"/>
              <a:t>PC[7:0 ]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[8:1]</a:t>
            </a:r>
            <a:endParaRPr lang="en-US" sz="900"/>
          </a:p>
        </p:txBody>
      </p:sp>
      <p:sp>
        <p:nvSpPr>
          <p:cNvPr id="9" name="TextBox 8">
            <a:extLst>
              <a:ext uri="{FF2B5EF4-FFF2-40B4-BE49-F238E27FC236}">
                <a16:creationId xmlns:a16="http://schemas.microsoft.com/office/drawing/2014/main" id="{E4AE628D-1FFC-FDB1-6570-208743574AEF}"/>
              </a:ext>
            </a:extLst>
          </p:cNvPr>
          <p:cNvSpPr txBox="1"/>
          <p:nvPr/>
        </p:nvSpPr>
        <p:spPr>
          <a:xfrm>
            <a:off x="2736928" y="4739914"/>
            <a:ext cx="1062791" cy="276999"/>
          </a:xfrm>
          <a:prstGeom prst="rect">
            <a:avLst/>
          </a:prstGeom>
          <a:solidFill>
            <a:srgbClr val="92D050"/>
          </a:solidFill>
        </p:spPr>
        <p:txBody>
          <a:bodyPr wrap="none" lIns="0" tIns="0" rIns="0" bIns="0" rtlCol="0" anchor="ctr">
            <a:spAutoFit/>
          </a:bodyPr>
          <a:lstStyle/>
          <a:p>
            <a:r>
              <a:rPr lang="en-US" sz="900"/>
              <a:t>PC[14:8]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[15:9]</a:t>
            </a:r>
          </a:p>
          <a:p>
            <a:r>
              <a:rPr lang="en-US" sz="900"/>
              <a:t>INC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[0]</a:t>
            </a:r>
            <a:endParaRPr lang="en-US" sz="900"/>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3767854" y="3642334"/>
            <a:ext cx="6346282" cy="328768"/>
          </a:xfrm>
          <a:prstGeom prst="bentConnector3">
            <a:avLst>
              <a:gd name="adj1" fmla="val 81401"/>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8444221" y="360111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8551003" y="71082"/>
            <a:ext cx="3516455" cy="938719"/>
          </a:xfrm>
          <a:prstGeom prst="rect">
            <a:avLst/>
          </a:prstGeom>
          <a:solidFill>
            <a:srgbClr val="FFFFCC"/>
          </a:solidFill>
          <a:ln>
            <a:solidFill>
              <a:schemeClr val="tx1"/>
            </a:solidFill>
          </a:ln>
        </p:spPr>
        <p:txBody>
          <a:bodyPr wrap="square" rtlCol="0">
            <a:spAutoFit/>
          </a:bodyPr>
          <a:lstStyle/>
          <a:p>
            <a:pPr marL="171446" indent="-171446">
              <a:buFont typeface="Arial" panose="020B0604020202020204" pitchFamily="34" charset="0"/>
              <a:buChar char="•"/>
            </a:pPr>
            <a:r>
              <a:rPr lang="en-US" sz="1100"/>
              <a:t>Prog Counter 14:0 are mapped to Address Bus 15:1. </a:t>
            </a:r>
          </a:p>
          <a:p>
            <a:pPr marL="171446" indent="-171446">
              <a:buFont typeface="Arial" panose="020B0604020202020204" pitchFamily="34" charset="0"/>
              <a:buChar char="•"/>
            </a:pPr>
            <a:r>
              <a:rPr lang="en-US" sz="1100"/>
              <a:t>“INC Prog Counter” is mapped to Address Bus bit 0  </a:t>
            </a:r>
          </a:p>
          <a:p>
            <a:pPr marL="171446" indent="-171446">
              <a:buFont typeface="Arial" panose="020B0604020202020204" pitchFamily="34" charset="0"/>
              <a:buChar char="•"/>
            </a:pPr>
            <a:r>
              <a:rPr lang="en-US" sz="1100"/>
              <a:t>Relative Branch only update PC 7:0, or Address bus 8:1</a:t>
            </a:r>
          </a:p>
          <a:p>
            <a:pPr marL="171446" indent="-171446">
              <a:buFont typeface="Arial" panose="020B0604020202020204" pitchFamily="34" charset="0"/>
              <a:buChar char="•"/>
            </a:pPr>
            <a:r>
              <a:rPr lang="en-US" sz="1100"/>
              <a:t>Absolute Branch, JSR, RTS use the PC Dummy Reg </a:t>
            </a:r>
          </a:p>
          <a:p>
            <a:pPr marL="171446" indent="-171446">
              <a:buFont typeface="Arial" panose="020B0604020202020204" pitchFamily="34" charset="0"/>
              <a:buChar char="•"/>
            </a:pPr>
            <a:r>
              <a:rPr lang="en-US" sz="1100"/>
              <a:t>PC bit 15 is not used</a:t>
            </a:r>
          </a:p>
        </p:txBody>
      </p:sp>
      <p:sp>
        <p:nvSpPr>
          <p:cNvPr id="36" name="Oval 35">
            <a:extLst>
              <a:ext uri="{FF2B5EF4-FFF2-40B4-BE49-F238E27FC236}">
                <a16:creationId xmlns:a16="http://schemas.microsoft.com/office/drawing/2014/main" id="{BF7852B2-F692-3F3B-DC0A-D4688D97F62A}"/>
              </a:ext>
            </a:extLst>
          </p:cNvPr>
          <p:cNvSpPr/>
          <p:nvPr/>
        </p:nvSpPr>
        <p:spPr>
          <a:xfrm>
            <a:off x="8262743" y="329896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5878AF-1B31-E295-3CC7-0F8833D0705E}"/>
              </a:ext>
            </a:extLst>
          </p:cNvPr>
          <p:cNvSpPr/>
          <p:nvPr/>
        </p:nvSpPr>
        <p:spPr>
          <a:xfrm>
            <a:off x="3429237" y="33026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4BC39D-5071-7EF9-E3E0-264CB6F247F5}"/>
              </a:ext>
            </a:extLst>
          </p:cNvPr>
          <p:cNvGrpSpPr/>
          <p:nvPr/>
        </p:nvGrpSpPr>
        <p:grpSpPr>
          <a:xfrm rot="5400000">
            <a:off x="2565860" y="954593"/>
            <a:ext cx="945355" cy="1374439"/>
            <a:chOff x="6864202" y="1033443"/>
            <a:chExt cx="1143490" cy="1604540"/>
          </a:xfrm>
        </p:grpSpPr>
        <p:pic>
          <p:nvPicPr>
            <p:cNvPr id="14" name="Picture 13">
              <a:extLst>
                <a:ext uri="{FF2B5EF4-FFF2-40B4-BE49-F238E27FC236}">
                  <a16:creationId xmlns:a16="http://schemas.microsoft.com/office/drawing/2014/main" id="{5193F188-8CBD-CD28-6FD9-D3D124468565}"/>
                </a:ext>
              </a:extLst>
            </p:cNvPr>
            <p:cNvPicPr>
              <a:picLocks noChangeAspect="1"/>
            </p:cNvPicPr>
            <p:nvPr/>
          </p:nvPicPr>
          <p:blipFill rotWithShape="1">
            <a:blip r:embed="rId12"/>
            <a:srcRect l="35121" t="8997" r="30643" b="9104"/>
            <a:stretch/>
          </p:blipFill>
          <p:spPr>
            <a:xfrm>
              <a:off x="6864202" y="1033443"/>
              <a:ext cx="1143490" cy="1604540"/>
            </a:xfrm>
            <a:prstGeom prst="rect">
              <a:avLst/>
            </a:prstGeom>
          </p:spPr>
        </p:pic>
        <p:sp>
          <p:nvSpPr>
            <p:cNvPr id="29" name="TextBox 28">
              <a:extLst>
                <a:ext uri="{FF2B5EF4-FFF2-40B4-BE49-F238E27FC236}">
                  <a16:creationId xmlns:a16="http://schemas.microsoft.com/office/drawing/2014/main" id="{1F74F0B6-7771-FB5F-8B6D-796E3A94033F}"/>
                </a:ext>
              </a:extLst>
            </p:cNvPr>
            <p:cNvSpPr txBox="1"/>
            <p:nvPr/>
          </p:nvSpPr>
          <p:spPr>
            <a:xfrm rot="16200000">
              <a:off x="6922943" y="1551782"/>
              <a:ext cx="1093254" cy="521196"/>
            </a:xfrm>
            <a:prstGeom prst="rect">
              <a:avLst/>
            </a:prstGeom>
            <a:noFill/>
          </p:spPr>
          <p:txBody>
            <a:bodyPr wrap="none" rtlCol="0">
              <a:spAutoFit/>
            </a:bodyPr>
            <a:lstStyle/>
            <a:p>
              <a:pPr algn="ctr"/>
              <a:r>
                <a:rPr lang="en-US" sz="1100" dirty="0">
                  <a:hlinkClick r:id="rId13" action="ppaction://hlinksldjump"/>
                </a:rPr>
                <a:t>574</a:t>
              </a:r>
              <a:r>
                <a:rPr lang="en-US" sz="1100" dirty="0"/>
                <a:t>: Prog Ctr</a:t>
              </a:r>
            </a:p>
            <a:p>
              <a:pPr algn="ctr"/>
              <a:r>
                <a:rPr lang="en-US" sz="1100" dirty="0"/>
                <a:t>Dummy</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639387" y="983888"/>
            <a:ext cx="6631029"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a:t>Data  Bus </a:t>
            </a:r>
          </a:p>
        </p:txBody>
      </p:sp>
      <p:cxnSp>
        <p:nvCxnSpPr>
          <p:cNvPr id="55" name="Connector: Elbow 54">
            <a:extLst>
              <a:ext uri="{FF2B5EF4-FFF2-40B4-BE49-F238E27FC236}">
                <a16:creationId xmlns:a16="http://schemas.microsoft.com/office/drawing/2014/main" id="{2B64C728-40AF-C834-04D2-589B286A6481}"/>
              </a:ext>
            </a:extLst>
          </p:cNvPr>
          <p:cNvCxnSpPr>
            <a:cxnSpLocks/>
          </p:cNvCxnSpPr>
          <p:nvPr/>
        </p:nvCxnSpPr>
        <p:spPr>
          <a:xfrm rot="16200000" flipH="1" flipV="1">
            <a:off x="3218258" y="1584537"/>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sp>
        <p:nvSpPr>
          <p:cNvPr id="65" name="Rectangle 64">
            <a:hlinkClick r:id="rId14" action="ppaction://hlinksldjump"/>
            <a:extLst>
              <a:ext uri="{FF2B5EF4-FFF2-40B4-BE49-F238E27FC236}">
                <a16:creationId xmlns:a16="http://schemas.microsoft.com/office/drawing/2014/main" id="{0B9FEA3E-6FC5-DB8C-1678-52608052F4EA}"/>
              </a:ext>
            </a:extLst>
          </p:cNvPr>
          <p:cNvSpPr/>
          <p:nvPr/>
        </p:nvSpPr>
        <p:spPr>
          <a:xfrm>
            <a:off x="1249991" y="980437"/>
            <a:ext cx="919261"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DHPC </a:t>
            </a:r>
            <a:r>
              <a:rPr lang="en-US" sz="1100" dirty="0" err="1"/>
              <a:t>Ld</a:t>
            </a:r>
            <a:r>
              <a:rPr lang="en-US" sz="1100" dirty="0"/>
              <a:t> En</a:t>
            </a:r>
          </a:p>
        </p:txBody>
      </p:sp>
      <p:sp>
        <p:nvSpPr>
          <p:cNvPr id="77" name="Oval 76">
            <a:extLst>
              <a:ext uri="{FF2B5EF4-FFF2-40B4-BE49-F238E27FC236}">
                <a16:creationId xmlns:a16="http://schemas.microsoft.com/office/drawing/2014/main" id="{E20D5B59-2E3C-0F17-B4A2-1C43EF93E125}"/>
              </a:ext>
            </a:extLst>
          </p:cNvPr>
          <p:cNvSpPr/>
          <p:nvPr/>
        </p:nvSpPr>
        <p:spPr>
          <a:xfrm>
            <a:off x="7964095" y="542503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AB3E5EA-4EB6-0552-42C6-74B7941D4D23}"/>
              </a:ext>
            </a:extLst>
          </p:cNvPr>
          <p:cNvSpPr/>
          <p:nvPr/>
        </p:nvSpPr>
        <p:spPr>
          <a:xfrm>
            <a:off x="3882676" y="4656697"/>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5CD7C62-8DB7-A206-F8BA-B19E919E3A10}"/>
              </a:ext>
            </a:extLst>
          </p:cNvPr>
          <p:cNvSpPr/>
          <p:nvPr/>
        </p:nvSpPr>
        <p:spPr>
          <a:xfrm>
            <a:off x="7769828" y="4698381"/>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127872" y="5425044"/>
            <a:ext cx="5986476" cy="37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94C964A-3F59-79D9-8490-F29A89AD8C31}"/>
              </a:ext>
            </a:extLst>
          </p:cNvPr>
          <p:cNvCxnSpPr>
            <a:cxnSpLocks/>
            <a:stCxn id="65" idx="3"/>
          </p:cNvCxnSpPr>
          <p:nvPr/>
        </p:nvCxnSpPr>
        <p:spPr>
          <a:xfrm>
            <a:off x="2169252" y="1071877"/>
            <a:ext cx="288070" cy="340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610B26A-C55D-A365-2A83-F9843DFD3265}"/>
              </a:ext>
            </a:extLst>
          </p:cNvPr>
          <p:cNvGrpSpPr/>
          <p:nvPr/>
        </p:nvGrpSpPr>
        <p:grpSpPr>
          <a:xfrm>
            <a:off x="10114346" y="3253194"/>
            <a:ext cx="716863" cy="184666"/>
            <a:chOff x="10114348" y="3078736"/>
            <a:chExt cx="716864" cy="184667"/>
          </a:xfrm>
        </p:grpSpPr>
        <p:sp>
          <p:nvSpPr>
            <p:cNvPr id="59" name="TextBox 58">
              <a:hlinkClick r:id="rId14" action="ppaction://hlinksldjump"/>
              <a:extLst>
                <a:ext uri="{FF2B5EF4-FFF2-40B4-BE49-F238E27FC236}">
                  <a16:creationId xmlns:a16="http://schemas.microsoft.com/office/drawing/2014/main" id="{0C87DE54-9A70-8BDE-413E-553CF377CD5F}"/>
                </a:ext>
              </a:extLst>
            </p:cNvPr>
            <p:cNvSpPr txBox="1"/>
            <p:nvPr/>
          </p:nvSpPr>
          <p:spPr>
            <a:xfrm>
              <a:off x="10114348" y="3078736"/>
              <a:ext cx="716864" cy="184667"/>
            </a:xfrm>
            <a:prstGeom prst="rect">
              <a:avLst/>
            </a:prstGeom>
            <a:solidFill>
              <a:schemeClr val="bg1"/>
            </a:solidFill>
            <a:ln>
              <a:solidFill>
                <a:schemeClr val="accent1"/>
              </a:solidFill>
            </a:ln>
          </p:spPr>
          <p:txBody>
            <a:bodyPr wrap="none" tIns="0" bIns="0" rtlCol="0">
              <a:spAutoFit/>
            </a:bodyPr>
            <a:lstStyle/>
            <a:p>
              <a:r>
                <a:rPr lang="en-US" sz="1200" dirty="0"/>
                <a:t>PC </a:t>
              </a:r>
              <a:r>
                <a:rPr lang="en-US" sz="1200" dirty="0" err="1"/>
                <a:t>Ld</a:t>
              </a:r>
              <a:r>
                <a:rPr lang="en-US" sz="1200" dirty="0"/>
                <a:t> En</a:t>
              </a:r>
            </a:p>
          </p:txBody>
        </p:sp>
        <p:cxnSp>
          <p:nvCxnSpPr>
            <p:cNvPr id="99" name="Straight Connector 98">
              <a:extLst>
                <a:ext uri="{FF2B5EF4-FFF2-40B4-BE49-F238E27FC236}">
                  <a16:creationId xmlns:a16="http://schemas.microsoft.com/office/drawing/2014/main" id="{F8CF70B5-E838-93E5-2BE6-E74433F33F87}"/>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Arrow: Right 92">
            <a:extLst>
              <a:ext uri="{FF2B5EF4-FFF2-40B4-BE49-F238E27FC236}">
                <a16:creationId xmlns:a16="http://schemas.microsoft.com/office/drawing/2014/main" id="{347BBA4F-3F3F-01AB-810F-E86F8460BD3D}"/>
              </a:ext>
            </a:extLst>
          </p:cNvPr>
          <p:cNvSpPr/>
          <p:nvPr/>
        </p:nvSpPr>
        <p:spPr>
          <a:xfrm rot="5400000">
            <a:off x="2968216" y="1843724"/>
            <a:ext cx="493847" cy="988109"/>
          </a:xfrm>
          <a:prstGeom prst="right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900">
                <a:solidFill>
                  <a:schemeClr val="dk1"/>
                </a:solidFill>
              </a:rPr>
              <a:t>PC High</a:t>
            </a:r>
          </a:p>
          <a:p>
            <a:pPr algn="ctr"/>
            <a:r>
              <a:rPr lang="en-US" sz="900">
                <a:solidFill>
                  <a:schemeClr val="dk1"/>
                </a:solidFill>
              </a:rPr>
              <a:t>[14:8]</a:t>
            </a:r>
          </a:p>
        </p:txBody>
      </p:sp>
      <p:sp>
        <p:nvSpPr>
          <p:cNvPr id="94" name="Cross 93">
            <a:extLst>
              <a:ext uri="{FF2B5EF4-FFF2-40B4-BE49-F238E27FC236}">
                <a16:creationId xmlns:a16="http://schemas.microsoft.com/office/drawing/2014/main" id="{C00262D8-1FE1-DB63-6ED3-A1C6F028B2EE}"/>
              </a:ext>
            </a:extLst>
          </p:cNvPr>
          <p:cNvSpPr/>
          <p:nvPr/>
        </p:nvSpPr>
        <p:spPr>
          <a:xfrm rot="3137304">
            <a:off x="2018947" y="3164769"/>
            <a:ext cx="115323" cy="100921"/>
          </a:xfrm>
          <a:prstGeom prst="plus">
            <a:avLst>
              <a:gd name="adj" fmla="val 45292"/>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1645B4F-E515-335A-806F-3F4606BEF625}"/>
              </a:ext>
            </a:extLst>
          </p:cNvPr>
          <p:cNvSpPr txBox="1"/>
          <p:nvPr/>
        </p:nvSpPr>
        <p:spPr>
          <a:xfrm>
            <a:off x="3709194" y="3614105"/>
            <a:ext cx="431733" cy="254044"/>
          </a:xfrm>
          <a:prstGeom prst="rect">
            <a:avLst/>
          </a:prstGeom>
          <a:noFill/>
        </p:spPr>
        <p:txBody>
          <a:bodyPr wrap="square" rtlCol="0">
            <a:spAutoFit/>
          </a:bodyPr>
          <a:lstStyle/>
          <a:p>
            <a:r>
              <a:rPr lang="en-US" sz="1051"/>
              <a:t>[0]</a:t>
            </a:r>
          </a:p>
        </p:txBody>
      </p:sp>
      <p:sp>
        <p:nvSpPr>
          <p:cNvPr id="13" name="Arrow: Right 12">
            <a:extLst>
              <a:ext uri="{FF2B5EF4-FFF2-40B4-BE49-F238E27FC236}">
                <a16:creationId xmlns:a16="http://schemas.microsoft.com/office/drawing/2014/main" id="{43F8A112-5012-62D4-D45A-1040755D545A}"/>
              </a:ext>
            </a:extLst>
          </p:cNvPr>
          <p:cNvSpPr/>
          <p:nvPr/>
        </p:nvSpPr>
        <p:spPr>
          <a:xfrm rot="5400000">
            <a:off x="7004906"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[7:4]</a:t>
            </a:r>
          </a:p>
        </p:txBody>
      </p:sp>
      <p:sp>
        <p:nvSpPr>
          <p:cNvPr id="31" name="Arrow: Right 30">
            <a:extLst>
              <a:ext uri="{FF2B5EF4-FFF2-40B4-BE49-F238E27FC236}">
                <a16:creationId xmlns:a16="http://schemas.microsoft.com/office/drawing/2014/main" id="{3BABB253-AB3C-3B21-703F-B455C7962E20}"/>
              </a:ext>
            </a:extLst>
          </p:cNvPr>
          <p:cNvSpPr/>
          <p:nvPr/>
        </p:nvSpPr>
        <p:spPr>
          <a:xfrm rot="5400000">
            <a:off x="8633317"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[3:0]</a:t>
            </a:r>
          </a:p>
        </p:txBody>
      </p:sp>
      <p:cxnSp>
        <p:nvCxnSpPr>
          <p:cNvPr id="111" name="Connector: Elbow 110">
            <a:extLst>
              <a:ext uri="{FF2B5EF4-FFF2-40B4-BE49-F238E27FC236}">
                <a16:creationId xmlns:a16="http://schemas.microsoft.com/office/drawing/2014/main" id="{458015BF-F9BC-0A49-3164-40F5037984BC}"/>
              </a:ext>
            </a:extLst>
          </p:cNvPr>
          <p:cNvCxnSpPr>
            <a:cxnSpLocks/>
            <a:endCxn id="69" idx="2"/>
          </p:cNvCxnSpPr>
          <p:nvPr/>
        </p:nvCxnSpPr>
        <p:spPr>
          <a:xfrm rot="10800000">
            <a:off x="1718221" y="2950533"/>
            <a:ext cx="7418147"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564324" y="2950535"/>
            <a:ext cx="3550022" cy="394993"/>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Callout: Down Arrow 22">
            <a:extLst>
              <a:ext uri="{FF2B5EF4-FFF2-40B4-BE49-F238E27FC236}">
                <a16:creationId xmlns:a16="http://schemas.microsoft.com/office/drawing/2014/main" id="{E4770040-9536-E906-39C0-AFBC86464A84}"/>
              </a:ext>
            </a:extLst>
          </p:cNvPr>
          <p:cNvSpPr/>
          <p:nvPr/>
        </p:nvSpPr>
        <p:spPr>
          <a:xfrm>
            <a:off x="2202929" y="3427170"/>
            <a:ext cx="2212322" cy="560291"/>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PC High[14:8]</a:t>
            </a:r>
          </a:p>
        </p:txBody>
      </p:sp>
      <p:sp>
        <p:nvSpPr>
          <p:cNvPr id="35" name="TextBox 34">
            <a:extLst>
              <a:ext uri="{FF2B5EF4-FFF2-40B4-BE49-F238E27FC236}">
                <a16:creationId xmlns:a16="http://schemas.microsoft.com/office/drawing/2014/main" id="{C2826FF4-5867-7B45-778E-8BAD08E6F0ED}"/>
              </a:ext>
            </a:extLst>
          </p:cNvPr>
          <p:cNvSpPr txBox="1"/>
          <p:nvPr/>
        </p:nvSpPr>
        <p:spPr>
          <a:xfrm>
            <a:off x="227729" y="3427170"/>
            <a:ext cx="1994548" cy="3308598"/>
          </a:xfrm>
          <a:prstGeom prst="rect">
            <a:avLst/>
          </a:prstGeom>
          <a:solidFill>
            <a:srgbClr val="FFC000"/>
          </a:solidFill>
        </p:spPr>
        <p:txBody>
          <a:bodyPr wrap="square" rtlCol="0">
            <a:spAutoFit/>
          </a:bodyPr>
          <a:lstStyle/>
          <a:p>
            <a:r>
              <a:rPr lang="en-US" sz="1100" b="1" dirty="0"/>
              <a:t>Note: </a:t>
            </a:r>
            <a:r>
              <a:rPr lang="en-US" sz="1100" dirty="0"/>
              <a:t>The PC Loading and output logic is </a:t>
            </a:r>
            <a:r>
              <a:rPr lang="en-US" sz="1100" b="1" dirty="0">
                <a:solidFill>
                  <a:srgbClr val="C00000"/>
                </a:solidFill>
              </a:rPr>
              <a:t>Deprecated</a:t>
            </a:r>
            <a:r>
              <a:rPr lang="en-US" sz="1100" dirty="0"/>
              <a:t>. </a:t>
            </a:r>
          </a:p>
          <a:p>
            <a:pPr marL="342900" indent="-342900">
              <a:buAutoNum type="arabicPeriod"/>
            </a:pPr>
            <a:r>
              <a:rPr lang="en-US" sz="1100" strike="sngStrike" dirty="0"/>
              <a:t>The PC may not write directly to the Data Bus (remove Read PC Low).</a:t>
            </a:r>
          </a:p>
          <a:p>
            <a:pPr marL="342900" indent="-342900">
              <a:buAutoNum type="arabicPeriod"/>
            </a:pPr>
            <a:r>
              <a:rPr lang="en-US" sz="1100" strike="sngStrike" dirty="0"/>
              <a:t>PC </a:t>
            </a:r>
            <a:r>
              <a:rPr lang="en-US" sz="1100" strike="sngStrike" dirty="0" err="1"/>
              <a:t>Ld</a:t>
            </a:r>
            <a:r>
              <a:rPr lang="en-US" sz="1100" strike="sngStrike" dirty="0"/>
              <a:t> Lo and Hi are deprecated, replaced by AR Data Bus Load Enable’s PC[L] + PC[H] = DHPC Load Enable (which goes to both PC[H] and PC[L]).</a:t>
            </a:r>
          </a:p>
          <a:p>
            <a:pPr marL="342900" indent="-342900">
              <a:buAutoNum type="arabicPeriod"/>
            </a:pPr>
            <a:r>
              <a:rPr lang="en-US" sz="1100" dirty="0" err="1"/>
              <a:t>Ld</a:t>
            </a:r>
            <a:r>
              <a:rPr lang="en-US" sz="1100" dirty="0"/>
              <a:t> Prog Ctr Dummy is deprecated, replaced by AR Data Bus Load Enable’s DHPC Load Enable (which must be </a:t>
            </a:r>
            <a:r>
              <a:rPr lang="en-US" sz="1100" dirty="0" err="1"/>
              <a:t>NOR’d</a:t>
            </a:r>
            <a:r>
              <a:rPr lang="en-US" sz="1100" dirty="0"/>
              <a:t> with the CLK signal).</a:t>
            </a:r>
          </a:p>
        </p:txBody>
      </p:sp>
      <p:sp>
        <p:nvSpPr>
          <p:cNvPr id="38" name="Oval 37">
            <a:extLst>
              <a:ext uri="{FF2B5EF4-FFF2-40B4-BE49-F238E27FC236}">
                <a16:creationId xmlns:a16="http://schemas.microsoft.com/office/drawing/2014/main" id="{A481B274-5DF4-926F-386C-880CF97D8DC6}"/>
              </a:ext>
            </a:extLst>
          </p:cNvPr>
          <p:cNvSpPr/>
          <p:nvPr/>
        </p:nvSpPr>
        <p:spPr>
          <a:xfrm>
            <a:off x="6520167" y="33009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63C2A2D-055A-464A-865B-600933103B3B}"/>
              </a:ext>
            </a:extLst>
          </p:cNvPr>
          <p:cNvSpPr/>
          <p:nvPr/>
        </p:nvSpPr>
        <p:spPr>
          <a:xfrm>
            <a:off x="6612853" y="4330551"/>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Data Pointer (v2.0)</a:t>
            </a:r>
          </a:p>
        </p:txBody>
      </p:sp>
      <p:cxnSp>
        <p:nvCxnSpPr>
          <p:cNvPr id="89" name="Connector: Elbow 88">
            <a:extLst>
              <a:ext uri="{FF2B5EF4-FFF2-40B4-BE49-F238E27FC236}">
                <a16:creationId xmlns:a16="http://schemas.microsoft.com/office/drawing/2014/main" id="{07095E3F-5859-4F3C-A8B5-66E088445F5E}"/>
              </a:ext>
            </a:extLst>
          </p:cNvPr>
          <p:cNvCxnSpPr>
            <a:cxnSpLocks/>
            <a:stCxn id="6" idx="3"/>
            <a:endCxn id="90" idx="1"/>
          </p:cNvCxnSpPr>
          <p:nvPr/>
        </p:nvCxnSpPr>
        <p:spPr>
          <a:xfrm>
            <a:off x="5530409" y="4424035"/>
            <a:ext cx="1082444" cy="28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93A2400-6B06-4EAC-BB38-70DC1F1924B8}"/>
              </a:ext>
            </a:extLst>
          </p:cNvPr>
          <p:cNvSpPr/>
          <p:nvPr/>
        </p:nvSpPr>
        <p:spPr>
          <a:xfrm>
            <a:off x="1139745" y="6403192"/>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3"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6"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4"/>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6"/>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5"/>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pic>
        <p:nvPicPr>
          <p:cNvPr id="7" name="Picture 6">
            <a:hlinkClick r:id="rId3"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18</a:t>
            </a:fld>
            <a:endParaRPr lang="en-US" b="1">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3" y="2979222"/>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5" y="3535967"/>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grpSp>
        <p:nvGrpSpPr>
          <p:cNvPr id="23" name="Group 22">
            <a:extLst>
              <a:ext uri="{FF2B5EF4-FFF2-40B4-BE49-F238E27FC236}">
                <a16:creationId xmlns:a16="http://schemas.microsoft.com/office/drawing/2014/main" id="{C993480E-6A53-B5CA-ECEA-D36A32D1D69C}"/>
              </a:ext>
            </a:extLst>
          </p:cNvPr>
          <p:cNvGrpSpPr/>
          <p:nvPr/>
        </p:nvGrpSpPr>
        <p:grpSpPr>
          <a:xfrm>
            <a:off x="6509661" y="1033444"/>
            <a:ext cx="1649961" cy="1759002"/>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0"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Hi</a:t>
              </a:r>
            </a:p>
          </p:txBody>
        </p:sp>
      </p:grpSp>
      <p:sp>
        <p:nvSpPr>
          <p:cNvPr id="85" name="TextBox 84">
            <a:hlinkClick r:id="rId7" action="ppaction://hlinksldjump"/>
            <a:extLst>
              <a:ext uri="{FF2B5EF4-FFF2-40B4-BE49-F238E27FC236}">
                <a16:creationId xmlns:a16="http://schemas.microsoft.com/office/drawing/2014/main" id="{509B1A5B-02BA-4B08-F0CD-6575EB9CF6BC}"/>
              </a:ext>
            </a:extLst>
          </p:cNvPr>
          <p:cNvSpPr txBox="1"/>
          <p:nvPr/>
        </p:nvSpPr>
        <p:spPr>
          <a:xfrm>
            <a:off x="727367" y="4580408"/>
            <a:ext cx="1175515" cy="184666"/>
          </a:xfrm>
          <a:prstGeom prst="rect">
            <a:avLst/>
          </a:prstGeom>
          <a:solidFill>
            <a:schemeClr val="bg1"/>
          </a:solidFill>
          <a:ln>
            <a:solidFill>
              <a:schemeClr val="accent1"/>
            </a:solidFill>
          </a:ln>
        </p:spPr>
        <p:txBody>
          <a:bodyPr wrap="none" tIns="0" bIns="0" rtlCol="0">
            <a:spAutoFit/>
          </a:bodyPr>
          <a:lstStyle/>
          <a:p>
            <a:r>
              <a:rPr lang="en-US" sz="120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a:off x="1902882" y="4672741"/>
            <a:ext cx="4606777" cy="11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1902882" y="2717074"/>
            <a:ext cx="4573389" cy="1955667"/>
          </a:xfrm>
          <a:prstGeom prst="bentConnector3">
            <a:avLst>
              <a:gd name="adj1" fmla="val 11591"/>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8"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7" y="3552171"/>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4" y="1570746"/>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8"/>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5" y="1545699"/>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a:solidFill>
                  <a:schemeClr val="tx1"/>
                </a:solidFill>
              </a:rPr>
              <a:t>A15..A8</a:t>
            </a:r>
          </a:p>
        </p:txBody>
      </p:sp>
      <p:cxnSp>
        <p:nvCxnSpPr>
          <p:cNvPr id="58" name="Connector: Elbow 57">
            <a:extLst>
              <a:ext uri="{FF2B5EF4-FFF2-40B4-BE49-F238E27FC236}">
                <a16:creationId xmlns:a16="http://schemas.microsoft.com/office/drawing/2014/main" id="{00ABEEC7-C22B-9220-4C52-D9924CD99B25}"/>
              </a:ext>
            </a:extLst>
          </p:cNvPr>
          <p:cNvCxnSpPr>
            <a:cxnSpLocks/>
            <a:stCxn id="12" idx="3"/>
          </p:cNvCxnSpPr>
          <p:nvPr/>
        </p:nvCxnSpPr>
        <p:spPr>
          <a:xfrm>
            <a:off x="5544035" y="2481351"/>
            <a:ext cx="932236"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9A058E-073A-7F75-87A0-E72A6E1770B6}"/>
              </a:ext>
            </a:extLst>
          </p:cNvPr>
          <p:cNvSpPr txBox="1"/>
          <p:nvPr/>
        </p:nvSpPr>
        <p:spPr>
          <a:xfrm>
            <a:off x="385014" y="1342270"/>
            <a:ext cx="3729790"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err="1"/>
              <a:t>Ld</a:t>
            </a:r>
            <a:r>
              <a:rPr lang="en-US" sz="1200" dirty="0"/>
              <a:t> </a:t>
            </a:r>
            <a:r>
              <a:rPr lang="en-US" sz="1200" dirty="0" err="1"/>
              <a:t>Addr</a:t>
            </a:r>
            <a:r>
              <a:rPr lang="en-US" sz="1200" dirty="0"/>
              <a:t> </a:t>
            </a:r>
            <a:r>
              <a:rPr lang="en-US" sz="1200" dirty="0" err="1"/>
              <a:t>Ptr</a:t>
            </a:r>
            <a:r>
              <a:rPr lang="en-US" sz="1200" dirty="0"/>
              <a:t> Hi is </a:t>
            </a:r>
            <a:r>
              <a:rPr lang="en-US" sz="1200" b="1" dirty="0">
                <a:solidFill>
                  <a:srgbClr val="C00000"/>
                </a:solidFill>
              </a:rPr>
              <a:t>Deprecated</a:t>
            </a:r>
            <a:r>
              <a:rPr lang="en-US" sz="1200" dirty="0"/>
              <a:t>. It is replaced by AR Data Bus Load Enable’s DP[H] Load Enable (which needs to be </a:t>
            </a:r>
            <a:r>
              <a:rPr lang="en-US" sz="1200" dirty="0" err="1"/>
              <a:t>NOR’d</a:t>
            </a:r>
            <a:r>
              <a:rPr lang="en-US" sz="1200" dirty="0"/>
              <a:t> with the clock signal).</a:t>
            </a:r>
            <a:endParaRPr lang="en-US" sz="1200" b="1" dirty="0"/>
          </a:p>
        </p:txBody>
      </p:sp>
      <p:sp>
        <p:nvSpPr>
          <p:cNvPr id="3" name="TextBox 2">
            <a:extLst>
              <a:ext uri="{FF2B5EF4-FFF2-40B4-BE49-F238E27FC236}">
                <a16:creationId xmlns:a16="http://schemas.microsoft.com/office/drawing/2014/main" id="{45C624EB-7929-5359-E3F9-DEF896137DE6}"/>
              </a:ext>
            </a:extLst>
          </p:cNvPr>
          <p:cNvSpPr txBox="1"/>
          <p:nvPr/>
        </p:nvSpPr>
        <p:spPr>
          <a:xfrm>
            <a:off x="385014" y="2044014"/>
            <a:ext cx="3134224"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a:t>Data Pointer OE is </a:t>
            </a:r>
            <a:r>
              <a:rPr lang="en-US" sz="1200" b="1" dirty="0">
                <a:solidFill>
                  <a:srgbClr val="C00000"/>
                </a:solidFill>
              </a:rPr>
              <a:t>Deprecated</a:t>
            </a:r>
            <a:r>
              <a:rPr lang="en-US" sz="1200" dirty="0"/>
              <a:t>. It is replaced by </a:t>
            </a:r>
            <a:r>
              <a:rPr lang="en-US" sz="1200" dirty="0" err="1"/>
              <a:t>ARSelect’s</a:t>
            </a:r>
            <a:r>
              <a:rPr lang="en-US" sz="1200" dirty="0"/>
              <a:t> DP Output Enable.</a:t>
            </a:r>
          </a:p>
          <a:p>
            <a:r>
              <a:rPr lang="en-US" sz="1200" b="1" dirty="0"/>
              <a:t>Done</a:t>
            </a:r>
          </a:p>
        </p:txBody>
      </p:sp>
      <p:sp>
        <p:nvSpPr>
          <p:cNvPr id="4" name="TextBox 3">
            <a:extLst>
              <a:ext uri="{FF2B5EF4-FFF2-40B4-BE49-F238E27FC236}">
                <a16:creationId xmlns:a16="http://schemas.microsoft.com/office/drawing/2014/main" id="{4E2A3DCC-9FC4-B56B-4783-D7F887B0DFC2}"/>
              </a:ext>
            </a:extLst>
          </p:cNvPr>
          <p:cNvSpPr txBox="1"/>
          <p:nvPr/>
        </p:nvSpPr>
        <p:spPr>
          <a:xfrm>
            <a:off x="4970143" y="274447"/>
            <a:ext cx="5190525" cy="646331"/>
          </a:xfrm>
          <a:prstGeom prst="rect">
            <a:avLst/>
          </a:prstGeom>
          <a:solidFill>
            <a:srgbClr val="FFC000"/>
          </a:solidFill>
        </p:spPr>
        <p:txBody>
          <a:bodyPr wrap="square" rtlCol="0">
            <a:spAutoFit/>
          </a:bodyPr>
          <a:lstStyle/>
          <a:p>
            <a:r>
              <a:rPr lang="en-US" sz="1200" b="1" dirty="0"/>
              <a:t>Note: </a:t>
            </a:r>
            <a:r>
              <a:rPr lang="en-US" sz="1200" dirty="0"/>
              <a:t>Address Pointer Lo’s clock gating is </a:t>
            </a:r>
            <a:r>
              <a:rPr lang="en-US" sz="1200" b="1" dirty="0">
                <a:solidFill>
                  <a:srgbClr val="C00000"/>
                </a:solidFill>
              </a:rPr>
              <a:t>Deprecated</a:t>
            </a:r>
            <a:r>
              <a:rPr lang="en-US" sz="1200" dirty="0"/>
              <a:t>. It is replaced by AR Data Bus Load Enable’s DP[L] Load Enable (which needs to be </a:t>
            </a:r>
            <a:r>
              <a:rPr lang="en-US" sz="1200" dirty="0" err="1"/>
              <a:t>NOR’d</a:t>
            </a:r>
            <a:r>
              <a:rPr lang="en-US" sz="1200" dirty="0"/>
              <a:t> with the clock signal). Control Signal 12 may be removed (? – check </a:t>
            </a:r>
            <a:r>
              <a:rPr lang="en-US" sz="1200"/>
              <a:t>which instructions need it).</a:t>
            </a:r>
            <a:endParaRPr lang="en-US" sz="1200" b="1" dirty="0"/>
          </a:p>
        </p:txBody>
      </p:sp>
      <p:sp>
        <p:nvSpPr>
          <p:cNvPr id="6" name="TextBox 5">
            <a:hlinkClick r:id="rId8" action="ppaction://hlinksldjump"/>
            <a:extLst>
              <a:ext uri="{FF2B5EF4-FFF2-40B4-BE49-F238E27FC236}">
                <a16:creationId xmlns:a16="http://schemas.microsoft.com/office/drawing/2014/main" id="{BB8470FB-3FCF-1916-ED00-A6A6F913A731}"/>
              </a:ext>
            </a:extLst>
          </p:cNvPr>
          <p:cNvSpPr txBox="1"/>
          <p:nvPr/>
        </p:nvSpPr>
        <p:spPr>
          <a:xfrm>
            <a:off x="4730190" y="4343243"/>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sp>
        <p:nvSpPr>
          <p:cNvPr id="12" name="TextBox 11">
            <a:hlinkClick r:id="rId8" action="ppaction://hlinksldjump"/>
            <a:extLst>
              <a:ext uri="{FF2B5EF4-FFF2-40B4-BE49-F238E27FC236}">
                <a16:creationId xmlns:a16="http://schemas.microsoft.com/office/drawing/2014/main" id="{C3ABDDFD-2C95-B576-E4EA-D6FE7AF43F60}"/>
              </a:ext>
            </a:extLst>
          </p:cNvPr>
          <p:cNvSpPr txBox="1"/>
          <p:nvPr/>
        </p:nvSpPr>
        <p:spPr>
          <a:xfrm>
            <a:off x="4716564" y="2400559"/>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1C8DB-3650-E4DB-C228-30DF31FC036C}"/>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01580499-7A75-915B-6DBF-4A71C5476097}"/>
              </a:ext>
            </a:extLst>
          </p:cNvPr>
          <p:cNvSpPr/>
          <p:nvPr/>
        </p:nvSpPr>
        <p:spPr>
          <a:xfrm>
            <a:off x="3869807" y="2088081"/>
            <a:ext cx="282975" cy="4065371"/>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Data </a:t>
            </a:r>
          </a:p>
          <a:p>
            <a:pPr algn="ctr"/>
            <a:endParaRPr lang="en-US" sz="1200" dirty="0">
              <a:solidFill>
                <a:schemeClr val="tx1"/>
              </a:solidFill>
            </a:endParaRPr>
          </a:p>
          <a:p>
            <a:pPr algn="ctr"/>
            <a:r>
              <a:rPr lang="en-US" sz="1200" dirty="0">
                <a:solidFill>
                  <a:schemeClr val="tx1"/>
                </a:solidFill>
              </a:rPr>
              <a:t>  Bus </a:t>
            </a:r>
          </a:p>
        </p:txBody>
      </p:sp>
      <p:grpSp>
        <p:nvGrpSpPr>
          <p:cNvPr id="14" name="Group 13">
            <a:extLst>
              <a:ext uri="{FF2B5EF4-FFF2-40B4-BE49-F238E27FC236}">
                <a16:creationId xmlns:a16="http://schemas.microsoft.com/office/drawing/2014/main" id="{0CA792AC-D1A1-7321-F4E6-6F3C193B12EF}"/>
              </a:ext>
            </a:extLst>
          </p:cNvPr>
          <p:cNvGrpSpPr/>
          <p:nvPr/>
        </p:nvGrpSpPr>
        <p:grpSpPr>
          <a:xfrm>
            <a:off x="8151297" y="1223543"/>
            <a:ext cx="1649961" cy="1759002"/>
            <a:chOff x="6509659" y="1033443"/>
            <a:chExt cx="1649961" cy="1759001"/>
          </a:xfrm>
        </p:grpSpPr>
        <p:pic>
          <p:nvPicPr>
            <p:cNvPr id="17" name="Picture 16">
              <a:extLst>
                <a:ext uri="{FF2B5EF4-FFF2-40B4-BE49-F238E27FC236}">
                  <a16:creationId xmlns:a16="http://schemas.microsoft.com/office/drawing/2014/main" id="{E638FFC9-84CB-B15B-4FF3-5EE261AD837F}"/>
                </a:ext>
              </a:extLst>
            </p:cNvPr>
            <p:cNvPicPr>
              <a:picLocks noChangeAspect="1"/>
            </p:cNvPicPr>
            <p:nvPr/>
          </p:nvPicPr>
          <p:blipFill rotWithShape="1">
            <a:blip r:embed="rId3"/>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34054AE7-C4D2-7637-3D2B-B55A2F578F2F}"/>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4" action="ppaction://hlinksldjump"/>
                </a:rPr>
                <a:t>574: Stack  </a:t>
              </a:r>
              <a:r>
                <a:rPr lang="en-US" sz="1200" dirty="0" err="1">
                  <a:hlinkClick r:id="rId4" action="ppaction://hlinksldjump"/>
                </a:rPr>
                <a:t>Ptr</a:t>
              </a:r>
              <a:r>
                <a:rPr lang="en-US" sz="1200" dirty="0">
                  <a:hlinkClick r:id="rId4" action="ppaction://hlinksldjump"/>
                </a:rPr>
                <a:t> Page</a:t>
              </a:r>
              <a:endParaRPr lang="en-US" sz="1200" dirty="0"/>
            </a:p>
          </p:txBody>
        </p:sp>
      </p:grpSp>
      <p:sp>
        <p:nvSpPr>
          <p:cNvPr id="5" name="Title 4">
            <a:extLst>
              <a:ext uri="{FF2B5EF4-FFF2-40B4-BE49-F238E27FC236}">
                <a16:creationId xmlns:a16="http://schemas.microsoft.com/office/drawing/2014/main" id="{A3F4B440-FB20-DD5E-7AC1-C9AA83165E31}"/>
              </a:ext>
            </a:extLst>
          </p:cNvPr>
          <p:cNvSpPr>
            <a:spLocks noGrp="1"/>
          </p:cNvSpPr>
          <p:nvPr>
            <p:ph type="ctrTitle"/>
          </p:nvPr>
        </p:nvSpPr>
        <p:spPr>
          <a:xfrm>
            <a:off x="210442" y="207715"/>
            <a:ext cx="3840480" cy="457200"/>
          </a:xfrm>
        </p:spPr>
        <p:txBody>
          <a:bodyPr/>
          <a:lstStyle/>
          <a:p>
            <a:r>
              <a:rPr lang="en-US"/>
              <a:t>Stack Pointer (v2.0)</a:t>
            </a:r>
          </a:p>
        </p:txBody>
      </p:sp>
      <p:sp>
        <p:nvSpPr>
          <p:cNvPr id="54" name="Rectangle 53">
            <a:hlinkClick r:id="rId5" action="ppaction://hlinksldjump"/>
            <a:extLst>
              <a:ext uri="{FF2B5EF4-FFF2-40B4-BE49-F238E27FC236}">
                <a16:creationId xmlns:a16="http://schemas.microsoft.com/office/drawing/2014/main" id="{A4CFA50D-97C4-DD63-7EC1-F75F9B802C9A}"/>
              </a:ext>
            </a:extLst>
          </p:cNvPr>
          <p:cNvSpPr/>
          <p:nvPr/>
        </p:nvSpPr>
        <p:spPr>
          <a:xfrm>
            <a:off x="2500754" y="993807"/>
            <a:ext cx="1090026"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dirty="0"/>
              <a:t>µC 15: SP Count</a:t>
            </a:r>
          </a:p>
        </p:txBody>
      </p:sp>
      <p:sp>
        <p:nvSpPr>
          <p:cNvPr id="56" name="Rectangle 55">
            <a:hlinkClick r:id="rId5" action="ppaction://hlinksldjump"/>
            <a:extLst>
              <a:ext uri="{FF2B5EF4-FFF2-40B4-BE49-F238E27FC236}">
                <a16:creationId xmlns:a16="http://schemas.microsoft.com/office/drawing/2014/main" id="{AD821455-89C5-AAF2-A6B3-EA70BF1E73CF}"/>
              </a:ext>
            </a:extLst>
          </p:cNvPr>
          <p:cNvSpPr/>
          <p:nvPr/>
        </p:nvSpPr>
        <p:spPr>
          <a:xfrm>
            <a:off x="2288386" y="720814"/>
            <a:ext cx="1302394"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16: SP Up/Down</a:t>
            </a:r>
          </a:p>
        </p:txBody>
      </p:sp>
      <p:pic>
        <p:nvPicPr>
          <p:cNvPr id="7" name="Picture 6">
            <a:hlinkClick r:id="rId6" action="ppaction://hlinksldjump"/>
            <a:extLst>
              <a:ext uri="{FF2B5EF4-FFF2-40B4-BE49-F238E27FC236}">
                <a16:creationId xmlns:a16="http://schemas.microsoft.com/office/drawing/2014/main" id="{A51A36B9-ADB7-B745-4956-8E954A69A9CE}"/>
              </a:ext>
            </a:extLst>
          </p:cNvPr>
          <p:cNvPicPr>
            <a:picLocks noChangeAspect="1"/>
          </p:cNvPicPr>
          <p:nvPr/>
        </p:nvPicPr>
        <p:blipFill>
          <a:blip r:embed="rId7"/>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9DAE5045-64D1-2F5F-5FA2-6C2E8183C5E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19</a:t>
            </a:fld>
            <a:endParaRPr lang="en-US" b="1">
              <a:solidFill>
                <a:schemeClr val="bg1"/>
              </a:solidFill>
            </a:endParaRPr>
          </a:p>
        </p:txBody>
      </p:sp>
      <p:sp>
        <p:nvSpPr>
          <p:cNvPr id="3" name="Rectangle 2">
            <a:extLst>
              <a:ext uri="{FF2B5EF4-FFF2-40B4-BE49-F238E27FC236}">
                <a16:creationId xmlns:a16="http://schemas.microsoft.com/office/drawing/2014/main" id="{C0E456F6-682D-2A67-2DC5-8B41ADA6FD8E}"/>
              </a:ext>
            </a:extLst>
          </p:cNvPr>
          <p:cNvSpPr/>
          <p:nvPr/>
        </p:nvSpPr>
        <p:spPr>
          <a:xfrm>
            <a:off x="11428984" y="1250689"/>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1" name="Arrow: Right 10">
            <a:extLst>
              <a:ext uri="{FF2B5EF4-FFF2-40B4-BE49-F238E27FC236}">
                <a16:creationId xmlns:a16="http://schemas.microsoft.com/office/drawing/2014/main" id="{3E5C45CB-1260-4C85-B61D-511A2FF5E491}"/>
              </a:ext>
            </a:extLst>
          </p:cNvPr>
          <p:cNvSpPr/>
          <p:nvPr/>
        </p:nvSpPr>
        <p:spPr>
          <a:xfrm>
            <a:off x="9954893" y="1790897"/>
            <a:ext cx="145887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12" name="Arrow: Right 11">
            <a:extLst>
              <a:ext uri="{FF2B5EF4-FFF2-40B4-BE49-F238E27FC236}">
                <a16:creationId xmlns:a16="http://schemas.microsoft.com/office/drawing/2014/main" id="{2CB03303-C847-3998-CDD4-788DC3688D34}"/>
              </a:ext>
            </a:extLst>
          </p:cNvPr>
          <p:cNvSpPr/>
          <p:nvPr/>
        </p:nvSpPr>
        <p:spPr>
          <a:xfrm>
            <a:off x="9940776" y="4419183"/>
            <a:ext cx="14871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sp>
        <p:nvSpPr>
          <p:cNvPr id="32" name="Arrow: Right 31">
            <a:extLst>
              <a:ext uri="{FF2B5EF4-FFF2-40B4-BE49-F238E27FC236}">
                <a16:creationId xmlns:a16="http://schemas.microsoft.com/office/drawing/2014/main" id="{EC0B3DA6-4773-3BE3-0F24-064CF42868BC}"/>
              </a:ext>
            </a:extLst>
          </p:cNvPr>
          <p:cNvSpPr/>
          <p:nvPr/>
        </p:nvSpPr>
        <p:spPr>
          <a:xfrm>
            <a:off x="6849999" y="3078418"/>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40" name="TextBox 39">
            <a:hlinkClick r:id="rId8" action="ppaction://hlinksldjump"/>
            <a:extLst>
              <a:ext uri="{FF2B5EF4-FFF2-40B4-BE49-F238E27FC236}">
                <a16:creationId xmlns:a16="http://schemas.microsoft.com/office/drawing/2014/main" id="{3F9483FF-AA75-7E3F-BBFB-897B7C0C23F4}"/>
              </a:ext>
            </a:extLst>
          </p:cNvPr>
          <p:cNvSpPr txBox="1"/>
          <p:nvPr/>
        </p:nvSpPr>
        <p:spPr>
          <a:xfrm>
            <a:off x="8941916" y="6283202"/>
            <a:ext cx="1130438" cy="169277"/>
          </a:xfrm>
          <a:prstGeom prst="rect">
            <a:avLst/>
          </a:prstGeom>
          <a:solidFill>
            <a:schemeClr val="bg1"/>
          </a:solidFill>
          <a:ln>
            <a:solidFill>
              <a:schemeClr val="accent1"/>
            </a:solidFill>
          </a:ln>
        </p:spPr>
        <p:txBody>
          <a:bodyPr wrap="none" tIns="0" bIns="0" rtlCol="0">
            <a:spAutoFit/>
          </a:bodyPr>
          <a:lstStyle/>
          <a:p>
            <a:r>
              <a:rPr lang="en-US" sz="1100" dirty="0"/>
              <a:t>Stack Pointer OE</a:t>
            </a:r>
          </a:p>
        </p:txBody>
      </p:sp>
      <p:sp>
        <p:nvSpPr>
          <p:cNvPr id="59" name="Rectangle 58">
            <a:extLst>
              <a:ext uri="{FF2B5EF4-FFF2-40B4-BE49-F238E27FC236}">
                <a16:creationId xmlns:a16="http://schemas.microsoft.com/office/drawing/2014/main" id="{59EE7EB0-01B0-1B7B-5D35-00FD8C4ACF8A}"/>
              </a:ext>
            </a:extLst>
          </p:cNvPr>
          <p:cNvSpPr/>
          <p:nvPr/>
        </p:nvSpPr>
        <p:spPr>
          <a:xfrm>
            <a:off x="6863754" y="4817582"/>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B1CD8B88-9A72-1CA6-4D79-3C4B394A0672}"/>
              </a:ext>
            </a:extLst>
          </p:cNvPr>
          <p:cNvSpPr/>
          <p:nvPr/>
        </p:nvSpPr>
        <p:spPr>
          <a:xfrm>
            <a:off x="6849999" y="1790897"/>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A3..A0</a:t>
            </a:r>
          </a:p>
        </p:txBody>
      </p:sp>
      <p:sp>
        <p:nvSpPr>
          <p:cNvPr id="2" name="Rectangle 1">
            <a:hlinkClick r:id="rId9" action="ppaction://hlinksldjump"/>
            <a:extLst>
              <a:ext uri="{FF2B5EF4-FFF2-40B4-BE49-F238E27FC236}">
                <a16:creationId xmlns:a16="http://schemas.microsoft.com/office/drawing/2014/main" id="{9B05334C-DE37-EF7F-DC9C-1497A804CD4B}"/>
              </a:ext>
            </a:extLst>
          </p:cNvPr>
          <p:cNvSpPr/>
          <p:nvPr/>
        </p:nvSpPr>
        <p:spPr>
          <a:xfrm>
            <a:off x="3255906" y="1839555"/>
            <a:ext cx="956413"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SP[H] </a:t>
            </a:r>
            <a:r>
              <a:rPr lang="en-US" sz="1200" dirty="0" err="1"/>
              <a:t>Ld</a:t>
            </a:r>
            <a:r>
              <a:rPr lang="en-US" sz="1200" dirty="0"/>
              <a:t> En</a:t>
            </a:r>
          </a:p>
        </p:txBody>
      </p:sp>
      <p:cxnSp>
        <p:nvCxnSpPr>
          <p:cNvPr id="4" name="Connector: Elbow 3">
            <a:extLst>
              <a:ext uri="{FF2B5EF4-FFF2-40B4-BE49-F238E27FC236}">
                <a16:creationId xmlns:a16="http://schemas.microsoft.com/office/drawing/2014/main" id="{D9794895-A5A8-5D9E-DA03-8086A6A6382D}"/>
              </a:ext>
            </a:extLst>
          </p:cNvPr>
          <p:cNvCxnSpPr>
            <a:cxnSpLocks/>
            <a:stCxn id="40" idx="1"/>
          </p:cNvCxnSpPr>
          <p:nvPr/>
        </p:nvCxnSpPr>
        <p:spPr>
          <a:xfrm rot="10800000">
            <a:off x="8546006" y="2890303"/>
            <a:ext cx="395910" cy="34775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 name="TextBox 12">
            <a:hlinkClick r:id="rId9" action="ppaction://hlinksldjump"/>
            <a:extLst>
              <a:ext uri="{FF2B5EF4-FFF2-40B4-BE49-F238E27FC236}">
                <a16:creationId xmlns:a16="http://schemas.microsoft.com/office/drawing/2014/main" id="{601B3710-AF71-1C0B-47D2-82BFF70EAD82}"/>
              </a:ext>
            </a:extLst>
          </p:cNvPr>
          <p:cNvSpPr txBox="1"/>
          <p:nvPr/>
        </p:nvSpPr>
        <p:spPr>
          <a:xfrm>
            <a:off x="3486360" y="6346748"/>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44" name="Arrow: Right 43">
            <a:extLst>
              <a:ext uri="{FF2B5EF4-FFF2-40B4-BE49-F238E27FC236}">
                <a16:creationId xmlns:a16="http://schemas.microsoft.com/office/drawing/2014/main" id="{F965EC50-7776-DA91-1646-9AB8B1B71517}"/>
              </a:ext>
            </a:extLst>
          </p:cNvPr>
          <p:cNvSpPr/>
          <p:nvPr/>
        </p:nvSpPr>
        <p:spPr>
          <a:xfrm>
            <a:off x="4155574" y="3048990"/>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45" name="Arrow: Right 44">
            <a:extLst>
              <a:ext uri="{FF2B5EF4-FFF2-40B4-BE49-F238E27FC236}">
                <a16:creationId xmlns:a16="http://schemas.microsoft.com/office/drawing/2014/main" id="{A8755468-62E3-D2CD-0D67-3335408F9D6D}"/>
              </a:ext>
            </a:extLst>
          </p:cNvPr>
          <p:cNvSpPr/>
          <p:nvPr/>
        </p:nvSpPr>
        <p:spPr>
          <a:xfrm>
            <a:off x="4164785" y="2128567"/>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sp>
        <p:nvSpPr>
          <p:cNvPr id="6" name="TextBox 5">
            <a:hlinkClick r:id="rId10" action="ppaction://hlinksldjump"/>
            <a:extLst>
              <a:ext uri="{FF2B5EF4-FFF2-40B4-BE49-F238E27FC236}">
                <a16:creationId xmlns:a16="http://schemas.microsoft.com/office/drawing/2014/main" id="{AB509AA6-9955-B7AE-91B2-722FB9F13BC7}"/>
              </a:ext>
            </a:extLst>
          </p:cNvPr>
          <p:cNvSpPr txBox="1"/>
          <p:nvPr/>
        </p:nvSpPr>
        <p:spPr>
          <a:xfrm>
            <a:off x="2897807" y="1313916"/>
            <a:ext cx="694421" cy="161583"/>
          </a:xfrm>
          <a:prstGeom prst="rect">
            <a:avLst/>
          </a:prstGeom>
          <a:solidFill>
            <a:schemeClr val="bg1"/>
          </a:solidFill>
          <a:ln>
            <a:solidFill>
              <a:schemeClr val="accent1"/>
            </a:solidFill>
          </a:ln>
        </p:spPr>
        <p:txBody>
          <a:bodyPr wrap="none" tIns="0" bIns="0" rtlCol="0">
            <a:spAutoFit/>
          </a:bodyPr>
          <a:lstStyle/>
          <a:p>
            <a:pPr algn="r"/>
            <a:r>
              <a:rPr lang="en-US" sz="1050" dirty="0"/>
              <a:t>Main CLK</a:t>
            </a:r>
          </a:p>
        </p:txBody>
      </p:sp>
      <p:pic>
        <p:nvPicPr>
          <p:cNvPr id="9" name="Picture 8">
            <a:extLst>
              <a:ext uri="{FF2B5EF4-FFF2-40B4-BE49-F238E27FC236}">
                <a16:creationId xmlns:a16="http://schemas.microsoft.com/office/drawing/2014/main" id="{46743DE9-41ED-92D7-1711-A64918BD2E02}"/>
              </a:ext>
            </a:extLst>
          </p:cNvPr>
          <p:cNvPicPr>
            <a:picLocks noChangeAspect="1"/>
          </p:cNvPicPr>
          <p:nvPr/>
        </p:nvPicPr>
        <p:blipFill>
          <a:blip r:embed="rId11"/>
          <a:stretch>
            <a:fillRect/>
          </a:stretch>
        </p:blipFill>
        <p:spPr>
          <a:xfrm rot="5400000">
            <a:off x="3187491" y="2278874"/>
            <a:ext cx="5214490" cy="1534680"/>
          </a:xfrm>
          <a:prstGeom prst="rect">
            <a:avLst/>
          </a:prstGeom>
        </p:spPr>
      </p:pic>
      <p:pic>
        <p:nvPicPr>
          <p:cNvPr id="18" name="Picture 17">
            <a:extLst>
              <a:ext uri="{FF2B5EF4-FFF2-40B4-BE49-F238E27FC236}">
                <a16:creationId xmlns:a16="http://schemas.microsoft.com/office/drawing/2014/main" id="{33BBEB8C-A0AF-2A2B-289A-25F139F9A90D}"/>
              </a:ext>
            </a:extLst>
          </p:cNvPr>
          <p:cNvPicPr>
            <a:picLocks noChangeAspect="1"/>
          </p:cNvPicPr>
          <p:nvPr/>
        </p:nvPicPr>
        <p:blipFill>
          <a:blip r:embed="rId12"/>
          <a:stretch>
            <a:fillRect/>
          </a:stretch>
        </p:blipFill>
        <p:spPr>
          <a:xfrm>
            <a:off x="4871914" y="4898635"/>
            <a:ext cx="1836295" cy="1301963"/>
          </a:xfrm>
          <a:prstGeom prst="rect">
            <a:avLst/>
          </a:prstGeom>
        </p:spPr>
      </p:pic>
      <p:sp>
        <p:nvSpPr>
          <p:cNvPr id="23" name="TextBox 22">
            <a:extLst>
              <a:ext uri="{FF2B5EF4-FFF2-40B4-BE49-F238E27FC236}">
                <a16:creationId xmlns:a16="http://schemas.microsoft.com/office/drawing/2014/main" id="{4C135BDD-CBA8-AB6F-8D41-78BB8EE7A68D}"/>
              </a:ext>
            </a:extLst>
          </p:cNvPr>
          <p:cNvSpPr txBox="1"/>
          <p:nvPr/>
        </p:nvSpPr>
        <p:spPr>
          <a:xfrm>
            <a:off x="5361669" y="1903415"/>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A3:A0</a:t>
            </a:r>
          </a:p>
        </p:txBody>
      </p:sp>
      <p:sp>
        <p:nvSpPr>
          <p:cNvPr id="24" name="TextBox 23">
            <a:extLst>
              <a:ext uri="{FF2B5EF4-FFF2-40B4-BE49-F238E27FC236}">
                <a16:creationId xmlns:a16="http://schemas.microsoft.com/office/drawing/2014/main" id="{40BB5318-6243-B5C1-74C8-110240BB9288}"/>
              </a:ext>
            </a:extLst>
          </p:cNvPr>
          <p:cNvSpPr txBox="1"/>
          <p:nvPr/>
        </p:nvSpPr>
        <p:spPr>
          <a:xfrm>
            <a:off x="5361669" y="3207661"/>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A7:A4</a:t>
            </a:r>
          </a:p>
        </p:txBody>
      </p:sp>
      <p:sp>
        <p:nvSpPr>
          <p:cNvPr id="25" name="TextBox 24">
            <a:extLst>
              <a:ext uri="{FF2B5EF4-FFF2-40B4-BE49-F238E27FC236}">
                <a16:creationId xmlns:a16="http://schemas.microsoft.com/office/drawing/2014/main" id="{F529A7FF-C862-0524-8E59-DFC8CA765170}"/>
              </a:ext>
            </a:extLst>
          </p:cNvPr>
          <p:cNvSpPr txBox="1"/>
          <p:nvPr/>
        </p:nvSpPr>
        <p:spPr>
          <a:xfrm>
            <a:off x="5361669" y="4511907"/>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A11:A8</a:t>
            </a:r>
          </a:p>
        </p:txBody>
      </p:sp>
      <p:sp>
        <p:nvSpPr>
          <p:cNvPr id="26" name="TextBox 25">
            <a:extLst>
              <a:ext uri="{FF2B5EF4-FFF2-40B4-BE49-F238E27FC236}">
                <a16:creationId xmlns:a16="http://schemas.microsoft.com/office/drawing/2014/main" id="{520D7FE1-04BB-8E2A-16A4-79173D3D5C73}"/>
              </a:ext>
            </a:extLst>
          </p:cNvPr>
          <p:cNvSpPr txBox="1"/>
          <p:nvPr/>
        </p:nvSpPr>
        <p:spPr>
          <a:xfrm>
            <a:off x="5361669" y="5816152"/>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A15:A12</a:t>
            </a:r>
          </a:p>
        </p:txBody>
      </p:sp>
      <p:grpSp>
        <p:nvGrpSpPr>
          <p:cNvPr id="27" name="Group 26">
            <a:extLst>
              <a:ext uri="{FF2B5EF4-FFF2-40B4-BE49-F238E27FC236}">
                <a16:creationId xmlns:a16="http://schemas.microsoft.com/office/drawing/2014/main" id="{0F7CCEC9-3635-3F91-E87E-348C3BC18570}"/>
              </a:ext>
            </a:extLst>
          </p:cNvPr>
          <p:cNvGrpSpPr/>
          <p:nvPr/>
        </p:nvGrpSpPr>
        <p:grpSpPr>
          <a:xfrm>
            <a:off x="8151297" y="4001738"/>
            <a:ext cx="1649961" cy="1759002"/>
            <a:chOff x="6509659" y="1033443"/>
            <a:chExt cx="1649961" cy="1759001"/>
          </a:xfrm>
        </p:grpSpPr>
        <p:pic>
          <p:nvPicPr>
            <p:cNvPr id="28" name="Picture 27">
              <a:extLst>
                <a:ext uri="{FF2B5EF4-FFF2-40B4-BE49-F238E27FC236}">
                  <a16:creationId xmlns:a16="http://schemas.microsoft.com/office/drawing/2014/main" id="{E3576D90-730B-73AF-6047-EB5DF45C0EB3}"/>
                </a:ext>
              </a:extLst>
            </p:cNvPr>
            <p:cNvPicPr>
              <a:picLocks noChangeAspect="1"/>
            </p:cNvPicPr>
            <p:nvPr/>
          </p:nvPicPr>
          <p:blipFill rotWithShape="1">
            <a:blip r:embed="rId3"/>
            <a:srcRect l="24506" t="8997" r="26094" b="1220"/>
            <a:stretch/>
          </p:blipFill>
          <p:spPr>
            <a:xfrm>
              <a:off x="6509659" y="1033443"/>
              <a:ext cx="1649961" cy="1759001"/>
            </a:xfrm>
            <a:prstGeom prst="rect">
              <a:avLst/>
            </a:prstGeom>
          </p:spPr>
        </p:pic>
        <p:sp>
          <p:nvSpPr>
            <p:cNvPr id="29" name="TextBox 28">
              <a:extLst>
                <a:ext uri="{FF2B5EF4-FFF2-40B4-BE49-F238E27FC236}">
                  <a16:creationId xmlns:a16="http://schemas.microsoft.com/office/drawing/2014/main" id="{86505B00-BAB8-7A36-7A74-DB96A19BBBE5}"/>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4" action="ppaction://hlinksldjump"/>
                </a:rPr>
                <a:t>574: Stack  </a:t>
              </a:r>
              <a:r>
                <a:rPr lang="en-US" sz="1200" dirty="0" err="1">
                  <a:hlinkClick r:id="rId4" action="ppaction://hlinksldjump"/>
                </a:rPr>
                <a:t>Ptr</a:t>
              </a:r>
              <a:r>
                <a:rPr lang="en-US" sz="1200" dirty="0">
                  <a:hlinkClick r:id="rId4" action="ppaction://hlinksldjump"/>
                </a:rPr>
                <a:t> Page</a:t>
              </a:r>
              <a:endParaRPr lang="en-US" sz="1200" dirty="0"/>
            </a:p>
          </p:txBody>
        </p:sp>
      </p:grpSp>
      <p:sp>
        <p:nvSpPr>
          <p:cNvPr id="39" name="Arrow: Right 38">
            <a:extLst>
              <a:ext uri="{FF2B5EF4-FFF2-40B4-BE49-F238E27FC236}">
                <a16:creationId xmlns:a16="http://schemas.microsoft.com/office/drawing/2014/main" id="{93AE019C-1FA1-9266-97F1-F14397ACC3C3}"/>
              </a:ext>
            </a:extLst>
          </p:cNvPr>
          <p:cNvSpPr/>
          <p:nvPr/>
        </p:nvSpPr>
        <p:spPr>
          <a:xfrm>
            <a:off x="6849999" y="5653459"/>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A15..A12</a:t>
            </a:r>
          </a:p>
        </p:txBody>
      </p:sp>
      <p:sp>
        <p:nvSpPr>
          <p:cNvPr id="43" name="Arrow: Right 42">
            <a:extLst>
              <a:ext uri="{FF2B5EF4-FFF2-40B4-BE49-F238E27FC236}">
                <a16:creationId xmlns:a16="http://schemas.microsoft.com/office/drawing/2014/main" id="{9D8A4068-A1AB-94C9-056C-F199E14AD0A2}"/>
              </a:ext>
            </a:extLst>
          </p:cNvPr>
          <p:cNvSpPr/>
          <p:nvPr/>
        </p:nvSpPr>
        <p:spPr>
          <a:xfrm>
            <a:off x="6849999" y="4365939"/>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A11..A8</a:t>
            </a:r>
          </a:p>
        </p:txBody>
      </p:sp>
      <p:pic>
        <p:nvPicPr>
          <p:cNvPr id="46" name="Picture 45" descr="Diagram&#10;&#10;Description automatically generated with low confidence">
            <a:extLst>
              <a:ext uri="{FF2B5EF4-FFF2-40B4-BE49-F238E27FC236}">
                <a16:creationId xmlns:a16="http://schemas.microsoft.com/office/drawing/2014/main" id="{5EA05BF8-0F0D-01EA-1FCA-8FF98EA9B101}"/>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1250689"/>
            <a:ext cx="440821" cy="311727"/>
          </a:xfrm>
          <a:prstGeom prst="rect">
            <a:avLst/>
          </a:prstGeom>
          <a:solidFill>
            <a:schemeClr val="bg1"/>
          </a:solidFill>
        </p:spPr>
      </p:pic>
      <p:pic>
        <p:nvPicPr>
          <p:cNvPr id="47" name="Picture 46" descr="Diagram&#10;&#10;Description automatically generated with low confidence">
            <a:extLst>
              <a:ext uri="{FF2B5EF4-FFF2-40B4-BE49-F238E27FC236}">
                <a16:creationId xmlns:a16="http://schemas.microsoft.com/office/drawing/2014/main" id="{1FB96769-6FF3-1662-7004-F6C5EE5E8CDB}"/>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899686"/>
            <a:ext cx="440821" cy="311727"/>
          </a:xfrm>
          <a:prstGeom prst="rect">
            <a:avLst/>
          </a:prstGeom>
          <a:solidFill>
            <a:schemeClr val="bg1"/>
          </a:solidFill>
        </p:spPr>
      </p:pic>
      <p:pic>
        <p:nvPicPr>
          <p:cNvPr id="48" name="Picture 47" descr="Diagram&#10;&#10;Description automatically generated with low confidence">
            <a:extLst>
              <a:ext uri="{FF2B5EF4-FFF2-40B4-BE49-F238E27FC236}">
                <a16:creationId xmlns:a16="http://schemas.microsoft.com/office/drawing/2014/main" id="{C9480225-1EA3-81CE-3CA6-BFF80FDF14DD}"/>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548684"/>
            <a:ext cx="440821" cy="311727"/>
          </a:xfrm>
          <a:prstGeom prst="rect">
            <a:avLst/>
          </a:prstGeom>
          <a:solidFill>
            <a:schemeClr val="bg1"/>
          </a:solidFill>
        </p:spPr>
      </p:pic>
      <p:cxnSp>
        <p:nvCxnSpPr>
          <p:cNvPr id="50" name="Connector: Elbow 49">
            <a:extLst>
              <a:ext uri="{FF2B5EF4-FFF2-40B4-BE49-F238E27FC236}">
                <a16:creationId xmlns:a16="http://schemas.microsoft.com/office/drawing/2014/main" id="{E788B17A-D900-AD0F-DA25-26792B08128C}"/>
              </a:ext>
            </a:extLst>
          </p:cNvPr>
          <p:cNvCxnSpPr>
            <a:stCxn id="48" idx="3"/>
          </p:cNvCxnSpPr>
          <p:nvPr/>
        </p:nvCxnSpPr>
        <p:spPr>
          <a:xfrm>
            <a:off x="4525533" y="704548"/>
            <a:ext cx="1875267" cy="633045"/>
          </a:xfrm>
          <a:prstGeom prst="bentConnector3">
            <a:avLst>
              <a:gd name="adj1" fmla="val 99567"/>
            </a:avLst>
          </a:prstGeom>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A317F77-FC59-730C-4075-25E13E67D14A}"/>
              </a:ext>
            </a:extLst>
          </p:cNvPr>
          <p:cNvCxnSpPr>
            <a:stCxn id="56" idx="3"/>
            <a:endCxn id="48" idx="1"/>
          </p:cNvCxnSpPr>
          <p:nvPr/>
        </p:nvCxnSpPr>
        <p:spPr>
          <a:xfrm flipV="1">
            <a:off x="3590780" y="704548"/>
            <a:ext cx="493932" cy="1077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85232ED-5AA5-0659-1C65-1FD9E1427B3D}"/>
              </a:ext>
            </a:extLst>
          </p:cNvPr>
          <p:cNvCxnSpPr>
            <a:cxnSpLocks/>
            <a:stCxn id="47" idx="3"/>
          </p:cNvCxnSpPr>
          <p:nvPr/>
        </p:nvCxnSpPr>
        <p:spPr>
          <a:xfrm>
            <a:off x="4525533" y="1055550"/>
            <a:ext cx="1236229" cy="12113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1BD0C3A-7CE5-F551-03E1-6419CDC09DC8}"/>
              </a:ext>
            </a:extLst>
          </p:cNvPr>
          <p:cNvCxnSpPr>
            <a:cxnSpLocks/>
            <a:stCxn id="54" idx="3"/>
            <a:endCxn id="47" idx="1"/>
          </p:cNvCxnSpPr>
          <p:nvPr/>
        </p:nvCxnSpPr>
        <p:spPr>
          <a:xfrm flipV="1">
            <a:off x="3590780" y="1055550"/>
            <a:ext cx="493932" cy="296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24E38BE-6C38-E33D-D6BC-BC1BAE4A77B9}"/>
              </a:ext>
            </a:extLst>
          </p:cNvPr>
          <p:cNvCxnSpPr>
            <a:cxnSpLocks/>
            <a:stCxn id="46" idx="3"/>
          </p:cNvCxnSpPr>
          <p:nvPr/>
        </p:nvCxnSpPr>
        <p:spPr>
          <a:xfrm>
            <a:off x="4525533" y="1406553"/>
            <a:ext cx="551523" cy="195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59B5B451-4BEA-45C2-11A9-4379676AE22F}"/>
              </a:ext>
            </a:extLst>
          </p:cNvPr>
          <p:cNvCxnSpPr>
            <a:cxnSpLocks/>
            <a:stCxn id="6" idx="3"/>
            <a:endCxn id="46" idx="1"/>
          </p:cNvCxnSpPr>
          <p:nvPr/>
        </p:nvCxnSpPr>
        <p:spPr>
          <a:xfrm>
            <a:off x="3592228" y="1394708"/>
            <a:ext cx="492484" cy="118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46D2E14-94B6-7818-BA96-955F7151B0B3}"/>
              </a:ext>
            </a:extLst>
          </p:cNvPr>
          <p:cNvCxnSpPr>
            <a:cxnSpLocks/>
            <a:stCxn id="23" idx="1"/>
            <a:endCxn id="2" idx="3"/>
          </p:cNvCxnSpPr>
          <p:nvPr/>
        </p:nvCxnSpPr>
        <p:spPr>
          <a:xfrm rot="10800000">
            <a:off x="4212319" y="1930995"/>
            <a:ext cx="1149350" cy="157086"/>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88" name="Connector: Elbow 87">
            <a:extLst>
              <a:ext uri="{FF2B5EF4-FFF2-40B4-BE49-F238E27FC236}">
                <a16:creationId xmlns:a16="http://schemas.microsoft.com/office/drawing/2014/main" id="{272DA0E9-66D9-4BD2-2E8D-6B1673F61F20}"/>
              </a:ext>
            </a:extLst>
          </p:cNvPr>
          <p:cNvCxnSpPr>
            <a:cxnSpLocks/>
            <a:stCxn id="24" idx="1"/>
            <a:endCxn id="2" idx="3"/>
          </p:cNvCxnSpPr>
          <p:nvPr/>
        </p:nvCxnSpPr>
        <p:spPr>
          <a:xfrm rot="10800000">
            <a:off x="4212319" y="1930995"/>
            <a:ext cx="1149350" cy="1461332"/>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5D8F97B8-FC59-07A9-8BE7-0AED49F65303}"/>
              </a:ext>
            </a:extLst>
          </p:cNvPr>
          <p:cNvCxnSpPr>
            <a:cxnSpLocks/>
            <a:stCxn id="25" idx="1"/>
            <a:endCxn id="13" idx="3"/>
          </p:cNvCxnSpPr>
          <p:nvPr/>
        </p:nvCxnSpPr>
        <p:spPr>
          <a:xfrm rot="10800000" flipV="1">
            <a:off x="4292991" y="4696572"/>
            <a:ext cx="1068678" cy="1730967"/>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20" name="Connector: Elbow 19">
            <a:extLst>
              <a:ext uri="{FF2B5EF4-FFF2-40B4-BE49-F238E27FC236}">
                <a16:creationId xmlns:a16="http://schemas.microsoft.com/office/drawing/2014/main" id="{3D8CCA32-3976-7C14-C107-A1A22EFE22E0}"/>
              </a:ext>
            </a:extLst>
          </p:cNvPr>
          <p:cNvCxnSpPr>
            <a:cxnSpLocks/>
            <a:stCxn id="26" idx="1"/>
            <a:endCxn id="13" idx="3"/>
          </p:cNvCxnSpPr>
          <p:nvPr/>
        </p:nvCxnSpPr>
        <p:spPr>
          <a:xfrm rot="10800000" flipV="1">
            <a:off x="4292991" y="6000818"/>
            <a:ext cx="1068678" cy="426722"/>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sp>
        <p:nvSpPr>
          <p:cNvPr id="97" name="Arrow: Right 96">
            <a:extLst>
              <a:ext uri="{FF2B5EF4-FFF2-40B4-BE49-F238E27FC236}">
                <a16:creationId xmlns:a16="http://schemas.microsoft.com/office/drawing/2014/main" id="{857B0A46-F305-9439-979E-4C345A9DAA30}"/>
              </a:ext>
            </a:extLst>
          </p:cNvPr>
          <p:cNvSpPr/>
          <p:nvPr/>
        </p:nvSpPr>
        <p:spPr>
          <a:xfrm>
            <a:off x="4149277" y="5438262"/>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98" name="Arrow: Right 97">
            <a:extLst>
              <a:ext uri="{FF2B5EF4-FFF2-40B4-BE49-F238E27FC236}">
                <a16:creationId xmlns:a16="http://schemas.microsoft.com/office/drawing/2014/main" id="{F9E9B329-47B7-DC7B-3D7D-7AF35FD5F02B}"/>
              </a:ext>
            </a:extLst>
          </p:cNvPr>
          <p:cNvSpPr/>
          <p:nvPr/>
        </p:nvSpPr>
        <p:spPr>
          <a:xfrm>
            <a:off x="4158488" y="4517839"/>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pic>
        <p:nvPicPr>
          <p:cNvPr id="99" name="Picture 98" descr="Diagram&#10;&#10;Description automatically generated with low confidence">
            <a:extLst>
              <a:ext uri="{FF2B5EF4-FFF2-40B4-BE49-F238E27FC236}">
                <a16:creationId xmlns:a16="http://schemas.microsoft.com/office/drawing/2014/main" id="{E05475C4-16CA-EC9A-19F5-83F981954A75}"/>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247106" y="1781104"/>
            <a:ext cx="440821" cy="311727"/>
          </a:xfrm>
          <a:prstGeom prst="rect">
            <a:avLst/>
          </a:prstGeom>
          <a:solidFill>
            <a:schemeClr val="bg1"/>
          </a:solidFill>
        </p:spPr>
      </p:pic>
      <p:pic>
        <p:nvPicPr>
          <p:cNvPr id="100" name="Picture 99" descr="Diagram&#10;&#10;Description automatically generated with low confidence">
            <a:extLst>
              <a:ext uri="{FF2B5EF4-FFF2-40B4-BE49-F238E27FC236}">
                <a16:creationId xmlns:a16="http://schemas.microsoft.com/office/drawing/2014/main" id="{B499DF80-49C4-372B-CAB8-86A757AB282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346173" y="6273627"/>
            <a:ext cx="440821" cy="311727"/>
          </a:xfrm>
          <a:prstGeom prst="rect">
            <a:avLst/>
          </a:prstGeom>
          <a:solidFill>
            <a:schemeClr val="bg1"/>
          </a:solidFill>
        </p:spPr>
      </p:pic>
    </p:spTree>
    <p:extLst>
      <p:ext uri="{BB962C8B-B14F-4D97-AF65-F5344CB8AC3E}">
        <p14:creationId xmlns:p14="http://schemas.microsoft.com/office/powerpoint/2010/main" val="40866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Connector: Elbow 97">
            <a:extLst>
              <a:ext uri="{FF2B5EF4-FFF2-40B4-BE49-F238E27FC236}">
                <a16:creationId xmlns:a16="http://schemas.microsoft.com/office/drawing/2014/main" id="{49A6F4D9-E210-F9F5-2239-283D66590506}"/>
              </a:ext>
            </a:extLst>
          </p:cNvPr>
          <p:cNvCxnSpPr>
            <a:cxnSpLocks/>
            <a:stCxn id="35" idx="3"/>
          </p:cNvCxnSpPr>
          <p:nvPr/>
        </p:nvCxnSpPr>
        <p:spPr>
          <a:xfrm>
            <a:off x="6822610" y="3940122"/>
            <a:ext cx="576865" cy="1594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025141" y="2614518"/>
            <a:ext cx="2655243" cy="1394180"/>
          </a:xfrm>
          <a:prstGeom prst="bentConnector3">
            <a:avLst>
              <a:gd name="adj1" fmla="val 99934"/>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2E5886D8-F4EB-4C92-7EF8-F1391A54ECC7}"/>
              </a:ext>
            </a:extLst>
          </p:cNvPr>
          <p:cNvCxnSpPr>
            <a:cxnSpLocks/>
            <a:stCxn id="89" idx="6"/>
          </p:cNvCxnSpPr>
          <p:nvPr/>
        </p:nvCxnSpPr>
        <p:spPr>
          <a:xfrm flipV="1">
            <a:off x="4660325" y="1250604"/>
            <a:ext cx="2610428" cy="389493"/>
          </a:xfrm>
          <a:prstGeom prst="bentConnector3">
            <a:avLst>
              <a:gd name="adj1" fmla="val 82276"/>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Hi</a:t>
              </a:r>
            </a:p>
          </p:txBody>
        </p:sp>
      </p:grpSp>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43002" y="4032323"/>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08477"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36" name="Rectangle 35">
            <a:extLst>
              <a:ext uri="{FF2B5EF4-FFF2-40B4-BE49-F238E27FC236}">
                <a16:creationId xmlns:a16="http://schemas.microsoft.com/office/drawing/2014/main" id="{905B78EB-56F1-4B68-BBBA-1B14ECFC2A66}"/>
              </a:ext>
            </a:extLst>
          </p:cNvPr>
          <p:cNvSpPr/>
          <p:nvPr/>
        </p:nvSpPr>
        <p:spPr>
          <a:xfrm>
            <a:off x="2677713" y="4375055"/>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226362" y="3883271"/>
            <a:ext cx="116639" cy="107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a:off x="1485998" y="2913267"/>
            <a:ext cx="1767294" cy="175842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a:stCxn id="45" idx="3"/>
            <a:endCxn id="15" idx="1"/>
          </p:cNvCxnSpPr>
          <p:nvPr/>
        </p:nvCxnSpPr>
        <p:spPr>
          <a:xfrm>
            <a:off x="1834237" y="1708763"/>
            <a:ext cx="823555" cy="2792351"/>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50" y="3417313"/>
            <a:ext cx="1684215" cy="1595307"/>
            <a:chOff x="2665048" y="3417314"/>
            <a:chExt cx="1684215" cy="159530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4"/>
            <a:srcRect r="66292"/>
            <a:stretch/>
          </p:blipFill>
          <p:spPr>
            <a:xfrm rot="16200000">
              <a:off x="2901785" y="3565141"/>
              <a:ext cx="1210744"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3417314"/>
              <a:ext cx="535724" cy="369332"/>
            </a:xfrm>
            <a:prstGeom prst="rect">
              <a:avLst/>
            </a:prstGeom>
            <a:noFill/>
            <a:ln>
              <a:solidFill>
                <a:schemeClr val="accent1">
                  <a:lumMod val="75000"/>
                </a:schemeClr>
              </a:solidFill>
            </a:ln>
          </p:spPr>
          <p:txBody>
            <a:bodyPr wrap="none" rtlCol="0">
              <a:spAutoFit/>
            </a:bodyPr>
            <a:lstStyle/>
            <a:p>
              <a:r>
                <a:rPr lang="en-US">
                  <a:hlinkClick r:id="rId5" action="ppaction://hlinksldjump"/>
                </a:rPr>
                <a:t>175</a:t>
              </a:r>
              <a:endParaRPr lang="en-US"/>
            </a:p>
          </p:txBody>
        </p:sp>
      </p:grp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flipV="1">
            <a:off x="4933649" y="4004930"/>
            <a:ext cx="1481923" cy="73617"/>
          </a:xfrm>
          <a:prstGeom prst="bentConnector3">
            <a:avLst>
              <a:gd name="adj1" fmla="val 2003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2"/>
            <a:ext cx="4445079" cy="1559227"/>
            <a:chOff x="6995145" y="1748635"/>
            <a:chExt cx="4445078" cy="1559226"/>
          </a:xfrm>
        </p:grpSpPr>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Lo</a:t>
              </a:r>
            </a:p>
          </p:txBody>
        </p:sp>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36951" y="4073428"/>
            <a:ext cx="1193396" cy="121074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6" action="ppaction://hlinksldjump"/>
            <a:extLst>
              <a:ext uri="{FF2B5EF4-FFF2-40B4-BE49-F238E27FC236}">
                <a16:creationId xmlns:a16="http://schemas.microsoft.com/office/drawing/2014/main" id="{449FC878-ED29-4BC2-86E9-3936B25D1CC2}"/>
              </a:ext>
            </a:extLst>
          </p:cNvPr>
          <p:cNvSpPr txBox="1"/>
          <p:nvPr/>
        </p:nvSpPr>
        <p:spPr>
          <a:xfrm>
            <a:off x="7722684" y="5446980"/>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5701391" y="4673602"/>
            <a:ext cx="1407086" cy="113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hlinkClick r:id="rId7" action="ppaction://hlinksldjump"/>
            <a:extLst>
              <a:ext uri="{FF2B5EF4-FFF2-40B4-BE49-F238E27FC236}">
                <a16:creationId xmlns:a16="http://schemas.microsoft.com/office/drawing/2014/main" id="{C35015B7-343D-D2C3-FEA9-500FAF0F81E5}"/>
              </a:ext>
            </a:extLst>
          </p:cNvPr>
          <p:cNvSpPr txBox="1"/>
          <p:nvPr/>
        </p:nvSpPr>
        <p:spPr>
          <a:xfrm>
            <a:off x="558548" y="5681297"/>
            <a:ext cx="998671" cy="182880"/>
          </a:xfrm>
          <a:prstGeom prst="rect">
            <a:avLst/>
          </a:prstGeom>
          <a:solidFill>
            <a:schemeClr val="bg1"/>
          </a:solidFill>
          <a:ln>
            <a:solidFill>
              <a:schemeClr val="accent1"/>
            </a:solidFill>
          </a:ln>
        </p:spPr>
        <p:txBody>
          <a:bodyPr wrap="none" rtlCol="0" anchor="ctr">
            <a:spAutoFit/>
          </a:bodyPr>
          <a:lstStyle/>
          <a:p>
            <a:r>
              <a:rPr lang="en-US" sz="1200"/>
              <a:t># Main Reset</a:t>
            </a:r>
          </a:p>
        </p:txBody>
      </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57219" y="5554433"/>
            <a:ext cx="3901130" cy="21830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6" action="ppaction://hlinksldjump"/>
            <a:extLst>
              <a:ext uri="{FF2B5EF4-FFF2-40B4-BE49-F238E27FC236}">
                <a16:creationId xmlns:a16="http://schemas.microsoft.com/office/drawing/2014/main" id="{07399F58-7E1C-1D64-C02E-3D11A62E319B}"/>
              </a:ext>
            </a:extLst>
          </p:cNvPr>
          <p:cNvSpPr/>
          <p:nvPr/>
        </p:nvSpPr>
        <p:spPr>
          <a:xfrm>
            <a:off x="371197" y="16173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10"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57219" y="4864203"/>
            <a:ext cx="1151555" cy="90853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609951" y="463922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684949"/>
            <a:ext cx="442524" cy="80776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039375" y="587681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7" action="ppaction://hlinksldjump"/>
            <a:extLst>
              <a:ext uri="{FF2B5EF4-FFF2-40B4-BE49-F238E27FC236}">
                <a16:creationId xmlns:a16="http://schemas.microsoft.com/office/drawing/2014/main" id="{0D6E23AF-52E3-FC3E-7E30-AE3C17128290}"/>
              </a:ext>
            </a:extLst>
          </p:cNvPr>
          <p:cNvSpPr txBox="1"/>
          <p:nvPr/>
        </p:nvSpPr>
        <p:spPr>
          <a:xfrm>
            <a:off x="719441" y="2821827"/>
            <a:ext cx="766557" cy="182880"/>
          </a:xfrm>
          <a:prstGeom prst="rect">
            <a:avLst/>
          </a:prstGeom>
          <a:solidFill>
            <a:schemeClr val="bg1"/>
          </a:solidFill>
          <a:ln>
            <a:solidFill>
              <a:schemeClr val="accent1"/>
            </a:solidFill>
          </a:ln>
        </p:spPr>
        <p:txBody>
          <a:bodyPr wrap="none" rtlCol="0" anchor="ctr">
            <a:spAutoFit/>
          </a:bodyPr>
          <a:lstStyle/>
          <a:p>
            <a:r>
              <a:rPr lang="en-US" sz="1200"/>
              <a:t>Main CLK</a:t>
            </a:r>
          </a:p>
        </p:txBody>
      </p:sp>
      <p:sp>
        <p:nvSpPr>
          <p:cNvPr id="2" name="Arrow: Right 1">
            <a:hlinkClick r:id="rId11"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11"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6" name="Arrow: Right 65">
            <a:hlinkClick r:id="rId12" action="ppaction://hlinksldjump"/>
            <a:extLst>
              <a:ext uri="{FF2B5EF4-FFF2-40B4-BE49-F238E27FC236}">
                <a16:creationId xmlns:a16="http://schemas.microsoft.com/office/drawing/2014/main" id="{63CB97D8-E031-2125-2CAB-9BF73DE1AB8A}"/>
              </a:ext>
            </a:extLst>
          </p:cNvPr>
          <p:cNvSpPr/>
          <p:nvPr/>
        </p:nvSpPr>
        <p:spPr>
          <a:xfrm rot="5400000">
            <a:off x="8852742" y="2321399"/>
            <a:ext cx="612591"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3"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4"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5"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5" action="ppaction://hlinksldjump"/>
            <a:extLst>
              <a:ext uri="{FF2B5EF4-FFF2-40B4-BE49-F238E27FC236}">
                <a16:creationId xmlns:a16="http://schemas.microsoft.com/office/drawing/2014/main" id="{DA57BCE9-47E3-AEFE-9B87-33FFD871F1DF}"/>
              </a:ext>
            </a:extLst>
          </p:cNvPr>
          <p:cNvSpPr/>
          <p:nvPr/>
        </p:nvSpPr>
        <p:spPr>
          <a:xfrm rot="5400000">
            <a:off x="1035075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Short H</a:t>
            </a:r>
          </a:p>
          <a:p>
            <a:pPr algn="ctr"/>
            <a:r>
              <a:rPr lang="en-US" sz="1200" dirty="0"/>
              <a:t>[15:12]</a:t>
            </a:r>
          </a:p>
        </p:txBody>
      </p:sp>
      <p:sp>
        <p:nvSpPr>
          <p:cNvPr id="73" name="Arrow: Right 72">
            <a:hlinkClick r:id="rId16"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7"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83" name="Oval 82">
            <a:extLst>
              <a:ext uri="{FF2B5EF4-FFF2-40B4-BE49-F238E27FC236}">
                <a16:creationId xmlns:a16="http://schemas.microsoft.com/office/drawing/2014/main" id="{85CAAF5D-EE5B-1636-1526-DB81EA3C1152}"/>
              </a:ext>
            </a:extLst>
          </p:cNvPr>
          <p:cNvSpPr/>
          <p:nvPr/>
        </p:nvSpPr>
        <p:spPr>
          <a:xfrm>
            <a:off x="4568884" y="39035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9"/>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20</a:t>
            </a:fld>
            <a:endParaRPr lang="en-US" b="1">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20" idx="0"/>
            <a:endCxn id="40" idx="3"/>
          </p:cNvCxnSpPr>
          <p:nvPr/>
        </p:nvCxnSpPr>
        <p:spPr>
          <a:xfrm rot="16200000" flipV="1">
            <a:off x="3540633" y="4739509"/>
            <a:ext cx="1878169" cy="273435"/>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20" action="ppaction://hlinksldjump"/>
            <a:extLst>
              <a:ext uri="{FF2B5EF4-FFF2-40B4-BE49-F238E27FC236}">
                <a16:creationId xmlns:a16="http://schemas.microsoft.com/office/drawing/2014/main" id="{821D2C4C-745D-E4ED-2A1B-C23EBD68B041}"/>
              </a:ext>
            </a:extLst>
          </p:cNvPr>
          <p:cNvSpPr txBox="1"/>
          <p:nvPr/>
        </p:nvSpPr>
        <p:spPr>
          <a:xfrm>
            <a:off x="6013697" y="5813564"/>
            <a:ext cx="1146785" cy="182880"/>
          </a:xfrm>
          <a:prstGeom prst="rect">
            <a:avLst/>
          </a:prstGeom>
          <a:noFill/>
          <a:ln w="12700">
            <a:solidFill>
              <a:schemeClr val="accent6">
                <a:lumMod val="75000"/>
              </a:schemeClr>
            </a:solidFill>
          </a:ln>
        </p:spPr>
        <p:txBody>
          <a:bodyPr wrap="square" rtlCol="0" anchor="ctr">
            <a:spAutoFit/>
          </a:bodyPr>
          <a:lstStyle/>
          <a:p>
            <a:r>
              <a:rPr lang="en-US" sz="105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a:off x="4662153" y="5861031"/>
            <a:ext cx="1351544" cy="4397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61154E-BDE9-EC16-3BA7-00EA7FAF898D}"/>
              </a:ext>
            </a:extLst>
          </p:cNvPr>
          <p:cNvSpPr/>
          <p:nvPr/>
        </p:nvSpPr>
        <p:spPr>
          <a:xfrm>
            <a:off x="4570713" y="581531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1" action="ppaction://hlinksldjump"/>
            <a:extLst>
              <a:ext uri="{FF2B5EF4-FFF2-40B4-BE49-F238E27FC236}">
                <a16:creationId xmlns:a16="http://schemas.microsoft.com/office/drawing/2014/main" id="{F3E52523-8665-92FF-081A-6FF9E5A42A70}"/>
              </a:ext>
            </a:extLst>
          </p:cNvPr>
          <p:cNvSpPr txBox="1"/>
          <p:nvPr/>
        </p:nvSpPr>
        <p:spPr>
          <a:xfrm>
            <a:off x="6013696" y="6108940"/>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cxnSp>
        <p:nvCxnSpPr>
          <p:cNvPr id="21" name="Connector: Elbow 20">
            <a:extLst>
              <a:ext uri="{FF2B5EF4-FFF2-40B4-BE49-F238E27FC236}">
                <a16:creationId xmlns:a16="http://schemas.microsoft.com/office/drawing/2014/main" id="{A91E07A5-BEBA-060A-50D7-CD770EA00D99}"/>
              </a:ext>
            </a:extLst>
          </p:cNvPr>
          <p:cNvCxnSpPr>
            <a:cxnSpLocks/>
            <a:stCxn id="20" idx="4"/>
            <a:endCxn id="4" idx="1"/>
          </p:cNvCxnSpPr>
          <p:nvPr/>
        </p:nvCxnSpPr>
        <p:spPr>
          <a:xfrm rot="16200000" flipH="1">
            <a:off x="5168250" y="5354933"/>
            <a:ext cx="293629" cy="1397263"/>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22" action="ppaction://hlinksldjump"/>
            <a:extLst>
              <a:ext uri="{FF2B5EF4-FFF2-40B4-BE49-F238E27FC236}">
                <a16:creationId xmlns:a16="http://schemas.microsoft.com/office/drawing/2014/main" id="{AE3417E2-0112-0ED2-3DE6-5B53BE3744B9}"/>
              </a:ext>
            </a:extLst>
          </p:cNvPr>
          <p:cNvSpPr txBox="1"/>
          <p:nvPr/>
        </p:nvSpPr>
        <p:spPr>
          <a:xfrm>
            <a:off x="5506387" y="113271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22" name="Connector: Elbow 21">
            <a:extLst>
              <a:ext uri="{FF2B5EF4-FFF2-40B4-BE49-F238E27FC236}">
                <a16:creationId xmlns:a16="http://schemas.microsoft.com/office/drawing/2014/main" id="{12A74509-D4AC-3FB8-5DE2-EB680A9E4C30}"/>
              </a:ext>
            </a:extLst>
          </p:cNvPr>
          <p:cNvCxnSpPr>
            <a:cxnSpLocks/>
            <a:endCxn id="19" idx="1"/>
          </p:cNvCxnSpPr>
          <p:nvPr/>
        </p:nvCxnSpPr>
        <p:spPr>
          <a:xfrm flipV="1">
            <a:off x="5213149" y="1225047"/>
            <a:ext cx="29323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F8A0D03-3902-2EBA-4A99-BDC7E7E87D40}"/>
              </a:ext>
            </a:extLst>
          </p:cNvPr>
          <p:cNvCxnSpPr>
            <a:cxnSpLocks/>
            <a:stCxn id="83" idx="0"/>
          </p:cNvCxnSpPr>
          <p:nvPr/>
        </p:nvCxnSpPr>
        <p:spPr>
          <a:xfrm rot="5400000" flipH="1" flipV="1">
            <a:off x="3482599" y="2451299"/>
            <a:ext cx="2584291" cy="320279"/>
          </a:xfrm>
          <a:prstGeom prst="bentConnector3">
            <a:avLst>
              <a:gd name="adj1" fmla="val 100547"/>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2DAC9AA-7181-42CC-D645-C04432C978F8}"/>
              </a:ext>
            </a:extLst>
          </p:cNvPr>
          <p:cNvCxnSpPr>
            <a:cxnSpLocks/>
            <a:stCxn id="45" idx="3"/>
          </p:cNvCxnSpPr>
          <p:nvPr/>
        </p:nvCxnSpPr>
        <p:spPr>
          <a:xfrm flipV="1">
            <a:off x="1834238" y="1184661"/>
            <a:ext cx="3087013" cy="524103"/>
          </a:xfrm>
          <a:prstGeom prst="bentConnector3">
            <a:avLst>
              <a:gd name="adj1" fmla="val 6249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9039FF-702A-D477-57EE-E900EEFD5043}"/>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4796063" y="1036657"/>
            <a:ext cx="559863" cy="434580"/>
          </a:xfrm>
          <a:prstGeom prst="rect">
            <a:avLst/>
          </a:prstGeom>
        </p:spPr>
      </p:pic>
      <p:cxnSp>
        <p:nvCxnSpPr>
          <p:cNvPr id="91" name="Connector: Elbow 90">
            <a:extLst>
              <a:ext uri="{FF2B5EF4-FFF2-40B4-BE49-F238E27FC236}">
                <a16:creationId xmlns:a16="http://schemas.microsoft.com/office/drawing/2014/main" id="{6F83FF02-5EA1-D054-A255-10B56826394D}"/>
              </a:ext>
            </a:extLst>
          </p:cNvPr>
          <p:cNvCxnSpPr>
            <a:cxnSpLocks/>
            <a:stCxn id="82" idx="3"/>
          </p:cNvCxnSpPr>
          <p:nvPr/>
        </p:nvCxnSpPr>
        <p:spPr>
          <a:xfrm flipV="1">
            <a:off x="1485998" y="2246792"/>
            <a:ext cx="1134862" cy="6664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B43FAF0-83AA-6DCF-F63B-C25A91986A4C}"/>
              </a:ext>
            </a:extLst>
          </p:cNvPr>
          <p:cNvCxnSpPr>
            <a:cxnSpLocks/>
          </p:cNvCxnSpPr>
          <p:nvPr/>
        </p:nvCxnSpPr>
        <p:spPr>
          <a:xfrm>
            <a:off x="2620860" y="2248199"/>
            <a:ext cx="3694429" cy="1612571"/>
          </a:xfrm>
          <a:prstGeom prst="bentConnector3">
            <a:avLst>
              <a:gd name="adj1" fmla="val 69977"/>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65345A-8924-8BDB-0254-B8A67360DD6C}"/>
              </a:ext>
            </a:extLst>
          </p:cNvPr>
          <p:cNvSpPr/>
          <p:nvPr/>
        </p:nvSpPr>
        <p:spPr>
          <a:xfrm>
            <a:off x="2657791" y="4395325"/>
            <a:ext cx="218492" cy="2115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4073D7-8B6D-9717-F9AF-3551CC7AEA66}"/>
              </a:ext>
            </a:extLst>
          </p:cNvPr>
          <p:cNvSpPr/>
          <p:nvPr/>
        </p:nvSpPr>
        <p:spPr>
          <a:xfrm>
            <a:off x="4568884" y="159437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NOR logic - Wikipedia">
            <a:extLst>
              <a:ext uri="{FF2B5EF4-FFF2-40B4-BE49-F238E27FC236}">
                <a16:creationId xmlns:a16="http://schemas.microsoft.com/office/drawing/2014/main" id="{702E787C-C5F5-1868-04BA-D2FDD6D4B03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91" r="13725"/>
          <a:stretch/>
        </p:blipFill>
        <p:spPr bwMode="auto">
          <a:xfrm>
            <a:off x="6203191" y="3757292"/>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21" action="ppaction://hlinksldjump"/>
            <a:extLst>
              <a:ext uri="{FF2B5EF4-FFF2-40B4-BE49-F238E27FC236}">
                <a16:creationId xmlns:a16="http://schemas.microsoft.com/office/drawing/2014/main" id="{CD3BD669-DB8D-23D0-00D3-693D3D32868F}"/>
              </a:ext>
            </a:extLst>
          </p:cNvPr>
          <p:cNvSpPr txBox="1"/>
          <p:nvPr/>
        </p:nvSpPr>
        <p:spPr>
          <a:xfrm>
            <a:off x="6009934" y="6495736"/>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1"/>
              <a:t>Extend Quiesce</a:t>
            </a:r>
          </a:p>
        </p:txBody>
      </p:sp>
      <p:cxnSp>
        <p:nvCxnSpPr>
          <p:cNvPr id="26" name="Connector: Elbow 25">
            <a:extLst>
              <a:ext uri="{FF2B5EF4-FFF2-40B4-BE49-F238E27FC236}">
                <a16:creationId xmlns:a16="http://schemas.microsoft.com/office/drawing/2014/main" id="{45D01820-0FA1-5A76-1AF0-AA240BDC9B1E}"/>
              </a:ext>
            </a:extLst>
          </p:cNvPr>
          <p:cNvCxnSpPr>
            <a:stCxn id="4" idx="3"/>
          </p:cNvCxnSpPr>
          <p:nvPr/>
        </p:nvCxnSpPr>
        <p:spPr>
          <a:xfrm>
            <a:off x="6867493" y="6200380"/>
            <a:ext cx="531982" cy="202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CD8F1A3-5349-0971-4917-454C91FB54D7}"/>
              </a:ext>
            </a:extLst>
          </p:cNvPr>
          <p:cNvCxnSpPr>
            <a:cxnSpLocks/>
            <a:stCxn id="8" idx="3"/>
          </p:cNvCxnSpPr>
          <p:nvPr/>
        </p:nvCxnSpPr>
        <p:spPr>
          <a:xfrm flipV="1">
            <a:off x="7039383" y="6531318"/>
            <a:ext cx="453227" cy="55858"/>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05B2491-A8D8-9CF2-D286-19D9D9D3BD14}"/>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7290263" y="6251225"/>
            <a:ext cx="559863" cy="434580"/>
          </a:xfrm>
          <a:prstGeom prst="rect">
            <a:avLst/>
          </a:prstGeom>
        </p:spPr>
      </p:pic>
      <p:sp>
        <p:nvSpPr>
          <p:cNvPr id="31" name="TextBox 30">
            <a:hlinkClick r:id="rId6" action="ppaction://hlinksldjump"/>
            <a:extLst>
              <a:ext uri="{FF2B5EF4-FFF2-40B4-BE49-F238E27FC236}">
                <a16:creationId xmlns:a16="http://schemas.microsoft.com/office/drawing/2014/main" id="{6E293C1E-A7AE-D8F0-63AE-240177C98A2A}"/>
              </a:ext>
            </a:extLst>
          </p:cNvPr>
          <p:cNvSpPr txBox="1"/>
          <p:nvPr/>
        </p:nvSpPr>
        <p:spPr>
          <a:xfrm>
            <a:off x="7847242" y="6363263"/>
            <a:ext cx="1163363" cy="182880"/>
          </a:xfrm>
          <a:prstGeom prst="rect">
            <a:avLst/>
          </a:prstGeom>
          <a:noFill/>
          <a:ln w="12700">
            <a:solidFill>
              <a:schemeClr val="accent6">
                <a:lumMod val="75000"/>
              </a:schemeClr>
            </a:solidFill>
          </a:ln>
        </p:spPr>
        <p:txBody>
          <a:bodyPr wrap="square" rtlCol="0" anchor="ctr">
            <a:spAutoFit/>
          </a:bodyPr>
          <a:lstStyle/>
          <a:p>
            <a:r>
              <a:rPr lang="en-US" sz="1050" err="1"/>
              <a:t>MSB_Quiesce</a:t>
            </a:r>
            <a:endParaRPr lang="en-US" sz="1050"/>
          </a:p>
        </p:txBody>
      </p:sp>
      <p:sp>
        <p:nvSpPr>
          <p:cNvPr id="37" name="TextBox 36">
            <a:hlinkClick r:id="rId26" action="ppaction://hlinksldjump"/>
            <a:extLst>
              <a:ext uri="{FF2B5EF4-FFF2-40B4-BE49-F238E27FC236}">
                <a16:creationId xmlns:a16="http://schemas.microsoft.com/office/drawing/2014/main" id="{8B5D047C-60B2-6221-A38A-60A63B1AF264}"/>
              </a:ext>
            </a:extLst>
          </p:cNvPr>
          <p:cNvSpPr txBox="1"/>
          <p:nvPr/>
        </p:nvSpPr>
        <p:spPr>
          <a:xfrm>
            <a:off x="6000937" y="5581875"/>
            <a:ext cx="85151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 Bus Grant</a:t>
            </a:r>
          </a:p>
        </p:txBody>
      </p:sp>
      <p:pic>
        <p:nvPicPr>
          <p:cNvPr id="48" name="Picture 47" descr="Diagram&#10;&#10;Description automatically generated with low confidence">
            <a:extLst>
              <a:ext uri="{FF2B5EF4-FFF2-40B4-BE49-F238E27FC236}">
                <a16:creationId xmlns:a16="http://schemas.microsoft.com/office/drawing/2014/main" id="{3D04DF66-50FA-7AFC-3195-0C582804D6F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6963183" y="5333062"/>
            <a:ext cx="589252" cy="410716"/>
          </a:xfrm>
          <a:prstGeom prst="rect">
            <a:avLst/>
          </a:prstGeom>
        </p:spPr>
      </p:pic>
      <p:cxnSp>
        <p:nvCxnSpPr>
          <p:cNvPr id="64" name="Straight Connector 63">
            <a:extLst>
              <a:ext uri="{FF2B5EF4-FFF2-40B4-BE49-F238E27FC236}">
                <a16:creationId xmlns:a16="http://schemas.microsoft.com/office/drawing/2014/main" id="{DA1B170B-1A2B-CFA3-B45F-1BAACAB59C19}"/>
              </a:ext>
            </a:extLst>
          </p:cNvPr>
          <p:cNvCxnSpPr>
            <a:cxnSpLocks/>
          </p:cNvCxnSpPr>
          <p:nvPr/>
        </p:nvCxnSpPr>
        <p:spPr>
          <a:xfrm flipV="1">
            <a:off x="6009934" y="5412397"/>
            <a:ext cx="957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7E152B-E191-1666-5182-5976417C7AFA}"/>
              </a:ext>
            </a:extLst>
          </p:cNvPr>
          <p:cNvCxnSpPr>
            <a:cxnSpLocks/>
            <a:stCxn id="37" idx="3"/>
          </p:cNvCxnSpPr>
          <p:nvPr/>
        </p:nvCxnSpPr>
        <p:spPr>
          <a:xfrm flipV="1">
            <a:off x="6852452" y="5657337"/>
            <a:ext cx="18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1544D-5D5D-FE17-05FC-87550D5BC684}"/>
              </a:ext>
            </a:extLst>
          </p:cNvPr>
          <p:cNvCxnSpPr>
            <a:cxnSpLocks/>
            <a:stCxn id="48" idx="3"/>
            <a:endCxn id="63" idx="1"/>
          </p:cNvCxnSpPr>
          <p:nvPr/>
        </p:nvCxnSpPr>
        <p:spPr>
          <a:xfrm>
            <a:off x="7552435" y="5538420"/>
            <a:ext cx="17024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D789A4-5304-8FBA-7FDC-AED7B87FE501}"/>
              </a:ext>
            </a:extLst>
          </p:cNvPr>
          <p:cNvSpPr/>
          <p:nvPr/>
        </p:nvSpPr>
        <p:spPr>
          <a:xfrm rot="5400000">
            <a:off x="8961956" y="1306167"/>
            <a:ext cx="394165" cy="200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7" y="3266191"/>
            <a:ext cx="7934035"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7" y="2558474"/>
            <a:ext cx="7934035"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1"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Last Micro instruction</a:t>
            </a:r>
          </a:p>
          <a:p>
            <a:pPr algn="ctr"/>
            <a:r>
              <a:rPr lang="en-US" sz="110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Addr+1</a:t>
            </a:r>
          </a:p>
          <a:p>
            <a:pPr algn="ctr"/>
            <a:r>
              <a:rPr lang="en-US" sz="110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Low </a:t>
            </a:r>
            <a:r>
              <a:rPr lang="en-US" sz="1200" err="1"/>
              <a:t>addr</a:t>
            </a:r>
            <a:endParaRPr lang="en-US" sz="1200"/>
          </a:p>
        </p:txBody>
      </p:sp>
      <p:sp>
        <p:nvSpPr>
          <p:cNvPr id="6" name="Rectangle 5">
            <a:extLst>
              <a:ext uri="{FF2B5EF4-FFF2-40B4-BE49-F238E27FC236}">
                <a16:creationId xmlns:a16="http://schemas.microsoft.com/office/drawing/2014/main" id="{A71336A7-4DB8-8C79-D11E-DD05601824B7}"/>
              </a:ext>
            </a:extLst>
          </p:cNvPr>
          <p:cNvSpPr/>
          <p:nvPr/>
        </p:nvSpPr>
        <p:spPr>
          <a:xfrm>
            <a:off x="3723253" y="2673927"/>
            <a:ext cx="1278232"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High </a:t>
            </a:r>
            <a:r>
              <a:rPr lang="en-US" sz="1200" err="1"/>
              <a:t>addr</a:t>
            </a:r>
            <a:endParaRPr lang="en-US" sz="1200"/>
          </a:p>
        </p:txBody>
      </p:sp>
      <p:sp>
        <p:nvSpPr>
          <p:cNvPr id="10" name="Rectangle 9">
            <a:extLst>
              <a:ext uri="{FF2B5EF4-FFF2-40B4-BE49-F238E27FC236}">
                <a16:creationId xmlns:a16="http://schemas.microsoft.com/office/drawing/2014/main" id="{C25CD1C7-C684-55DD-2DE4-5E278586DF43}"/>
              </a:ext>
            </a:extLst>
          </p:cNvPr>
          <p:cNvSpPr/>
          <p:nvPr/>
        </p:nvSpPr>
        <p:spPr>
          <a:xfrm>
            <a:off x="2812474"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err="1"/>
              <a:t>Ld</a:t>
            </a:r>
            <a:r>
              <a:rPr lang="en-US" sz="110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9"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80"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21787"/>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7">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4"/>
            <a:ext cx="1255728" cy="307777"/>
          </a:xfrm>
          <a:prstGeom prst="rect">
            <a:avLst/>
          </a:prstGeom>
          <a:noFill/>
        </p:spPr>
        <p:txBody>
          <a:bodyPr wrap="none" rtlCol="0">
            <a:spAutoFit/>
          </a:bodyPr>
          <a:lstStyle/>
          <a:p>
            <a:pPr algn="r"/>
            <a:r>
              <a:rPr lang="en-US" sz="140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2" y="4021616"/>
            <a:ext cx="574196" cy="307777"/>
          </a:xfrm>
          <a:prstGeom prst="rect">
            <a:avLst/>
          </a:prstGeom>
          <a:noFill/>
        </p:spPr>
        <p:txBody>
          <a:bodyPr wrap="none" rtlCol="0">
            <a:spAutoFit/>
          </a:bodyPr>
          <a:lstStyle/>
          <a:p>
            <a:pPr algn="r"/>
            <a:r>
              <a:rPr lang="en-US" sz="140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Next Instruction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Next Instruction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14" y="3853510"/>
            <a:ext cx="1096015" cy="28935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High 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3477806" y="3793440"/>
            <a:ext cx="880423"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25567"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3554483" y="3676074"/>
            <a:ext cx="0" cy="42775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2"/>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Last clock of an instruction includes the </a:t>
            </a:r>
            <a:r>
              <a:rPr lang="en-US" sz="1200" err="1"/>
              <a:t>PC_Advance</a:t>
            </a:r>
            <a:r>
              <a:rPr lang="en-US" sz="1200"/>
              <a:t>.</a:t>
            </a:r>
          </a:p>
          <a:p>
            <a:r>
              <a:rPr lang="en-US" sz="1200"/>
              <a:t>In that clock, </a:t>
            </a:r>
            <a:r>
              <a:rPr lang="en-US" sz="1200" u="sng"/>
              <a:t>the Address and Data buses are used by the Program Counter.</a:t>
            </a:r>
            <a:r>
              <a:rPr lang="en-US" sz="1200"/>
              <a:t>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7001" y="4025570"/>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1" y="4034806"/>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700" y="5551058"/>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First clock of the next instruction, buses are used to load the high byte of the instruction. To avoid transmission </a:t>
            </a:r>
            <a:r>
              <a:rPr lang="en-US" sz="1200" u="sng"/>
              <a:t>of the first micro instruction on the  buses, the micro instruction address bit A8 is set</a:t>
            </a:r>
            <a:r>
              <a:rPr lang="en-US" sz="1200"/>
              <a: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81" y="4079686"/>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41"/>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1</a:t>
            </a:r>
          </a:p>
        </p:txBody>
      </p:sp>
    </p:spTree>
    <p:extLst>
      <p:ext uri="{BB962C8B-B14F-4D97-AF65-F5344CB8AC3E}">
        <p14:creationId xmlns:p14="http://schemas.microsoft.com/office/powerpoint/2010/main" val="436059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F8D0-24E5-03EC-4AD3-5C994B87E728}"/>
              </a:ext>
            </a:extLst>
          </p:cNvPr>
          <p:cNvSpPr>
            <a:spLocks noGrp="1"/>
          </p:cNvSpPr>
          <p:nvPr>
            <p:ph type="ctrTitle"/>
          </p:nvPr>
        </p:nvSpPr>
        <p:spPr/>
        <p:txBody>
          <a:bodyPr/>
          <a:lstStyle/>
          <a:p>
            <a:r>
              <a:rPr lang="en-US"/>
              <a:t>PC Advance - Logic Analyzer</a:t>
            </a:r>
          </a:p>
        </p:txBody>
      </p:sp>
      <p:grpSp>
        <p:nvGrpSpPr>
          <p:cNvPr id="17" name="Group 16">
            <a:extLst>
              <a:ext uri="{FF2B5EF4-FFF2-40B4-BE49-F238E27FC236}">
                <a16:creationId xmlns:a16="http://schemas.microsoft.com/office/drawing/2014/main" id="{51E275E8-4E81-F225-7F1B-2552C932A1E0}"/>
              </a:ext>
            </a:extLst>
          </p:cNvPr>
          <p:cNvGrpSpPr/>
          <p:nvPr/>
        </p:nvGrpSpPr>
        <p:grpSpPr>
          <a:xfrm>
            <a:off x="176212" y="125033"/>
            <a:ext cx="10701505" cy="6607934"/>
            <a:chOff x="176212" y="125033"/>
            <a:chExt cx="10701505" cy="6607934"/>
          </a:xfrm>
        </p:grpSpPr>
        <p:grpSp>
          <p:nvGrpSpPr>
            <p:cNvPr id="7" name="Group 6">
              <a:extLst>
                <a:ext uri="{FF2B5EF4-FFF2-40B4-BE49-F238E27FC236}">
                  <a16:creationId xmlns:a16="http://schemas.microsoft.com/office/drawing/2014/main" id="{2C7C4701-DCC8-5415-B489-C9F876E04D21}"/>
                </a:ext>
              </a:extLst>
            </p:cNvPr>
            <p:cNvGrpSpPr/>
            <p:nvPr/>
          </p:nvGrpSpPr>
          <p:grpSpPr>
            <a:xfrm>
              <a:off x="176212" y="125033"/>
              <a:ext cx="10701505" cy="6607934"/>
              <a:chOff x="176212" y="125033"/>
              <a:chExt cx="10701505" cy="6607934"/>
            </a:xfrm>
          </p:grpSpPr>
          <p:pic>
            <p:nvPicPr>
              <p:cNvPr id="4" name="Picture 3" descr="A screenshot of a computer&#10;&#10;Description automatically generated">
                <a:extLst>
                  <a:ext uri="{FF2B5EF4-FFF2-40B4-BE49-F238E27FC236}">
                    <a16:creationId xmlns:a16="http://schemas.microsoft.com/office/drawing/2014/main" id="{C9B6E755-EE18-7CF9-7724-44E1A109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25033"/>
                <a:ext cx="10701505" cy="6607934"/>
              </a:xfrm>
              <a:prstGeom prst="rect">
                <a:avLst/>
              </a:prstGeom>
            </p:spPr>
          </p:pic>
          <p:sp>
            <p:nvSpPr>
              <p:cNvPr id="5" name="Rectangle 4">
                <a:extLst>
                  <a:ext uri="{FF2B5EF4-FFF2-40B4-BE49-F238E27FC236}">
                    <a16:creationId xmlns:a16="http://schemas.microsoft.com/office/drawing/2014/main" id="{4EF2DF0E-BE8C-34FD-940B-B912E71560F3}"/>
                  </a:ext>
                </a:extLst>
              </p:cNvPr>
              <p:cNvSpPr/>
              <p:nvPr/>
            </p:nvSpPr>
            <p:spPr>
              <a:xfrm>
                <a:off x="2948853" y="1298632"/>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PC Advance</a:t>
                </a:r>
              </a:p>
            </p:txBody>
          </p:sp>
          <p:sp>
            <p:nvSpPr>
              <p:cNvPr id="6" name="Rectangle 5">
                <a:extLst>
                  <a:ext uri="{FF2B5EF4-FFF2-40B4-BE49-F238E27FC236}">
                    <a16:creationId xmlns:a16="http://schemas.microsoft.com/office/drawing/2014/main" id="{1687C041-73B3-9204-C55D-DFC55454B35E}"/>
                  </a:ext>
                </a:extLst>
              </p:cNvPr>
              <p:cNvSpPr/>
              <p:nvPr/>
            </p:nvSpPr>
            <p:spPr>
              <a:xfrm>
                <a:off x="2948853" y="3703695"/>
                <a:ext cx="2523260"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Address Bus controlled by Prog Count</a:t>
                </a:r>
              </a:p>
            </p:txBody>
          </p:sp>
        </p:grpSp>
        <p:sp>
          <p:nvSpPr>
            <p:cNvPr id="8" name="Rectangle 7">
              <a:extLst>
                <a:ext uri="{FF2B5EF4-FFF2-40B4-BE49-F238E27FC236}">
                  <a16:creationId xmlns:a16="http://schemas.microsoft.com/office/drawing/2014/main" id="{13CE42FB-A42B-5F0B-0C2E-1B0FE963B3DA}"/>
                </a:ext>
              </a:extLst>
            </p:cNvPr>
            <p:cNvSpPr/>
            <p:nvPr/>
          </p:nvSpPr>
          <p:spPr>
            <a:xfrm>
              <a:off x="4229825" y="2080447"/>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Low (rising)</a:t>
              </a:r>
            </a:p>
            <a:p>
              <a:pPr algn="ctr"/>
              <a:r>
                <a:rPr lang="en-US" sz="1100"/>
                <a:t>INC, Quiesce </a:t>
              </a:r>
            </a:p>
          </p:txBody>
        </p:sp>
        <p:sp>
          <p:nvSpPr>
            <p:cNvPr id="9" name="Rectangle 8">
              <a:extLst>
                <a:ext uri="{FF2B5EF4-FFF2-40B4-BE49-F238E27FC236}">
                  <a16:creationId xmlns:a16="http://schemas.microsoft.com/office/drawing/2014/main" id="{00AE527C-B5D5-C6CE-A42F-FF90D0D43654}"/>
                </a:ext>
              </a:extLst>
            </p:cNvPr>
            <p:cNvSpPr/>
            <p:nvPr/>
          </p:nvSpPr>
          <p:spPr>
            <a:xfrm>
              <a:off x="4850969" y="2892071"/>
              <a:ext cx="621144"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High</a:t>
              </a:r>
            </a:p>
            <a:p>
              <a:pPr algn="ctr"/>
              <a:r>
                <a:rPr lang="en-US" sz="1100"/>
                <a:t>(from INC)</a:t>
              </a:r>
            </a:p>
          </p:txBody>
        </p:sp>
        <p:sp>
          <p:nvSpPr>
            <p:cNvPr id="12" name="Rectangle 11">
              <a:extLst>
                <a:ext uri="{FF2B5EF4-FFF2-40B4-BE49-F238E27FC236}">
                  <a16:creationId xmlns:a16="http://schemas.microsoft.com/office/drawing/2014/main" id="{A61B121D-D10B-D47A-3E6F-CC5B64FACA30}"/>
                </a:ext>
              </a:extLst>
            </p:cNvPr>
            <p:cNvSpPr/>
            <p:nvPr/>
          </p:nvSpPr>
          <p:spPr>
            <a:xfrm>
              <a:off x="4229825" y="4485510"/>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Reset Micro Instruction Ctr</a:t>
              </a:r>
            </a:p>
          </p:txBody>
        </p:sp>
        <p:sp>
          <p:nvSpPr>
            <p:cNvPr id="13" name="Rectangle: Rounded Corners 12">
              <a:extLst>
                <a:ext uri="{FF2B5EF4-FFF2-40B4-BE49-F238E27FC236}">
                  <a16:creationId xmlns:a16="http://schemas.microsoft.com/office/drawing/2014/main" id="{E83B9FE3-D610-0939-EB1D-464E3303E534}"/>
                </a:ext>
              </a:extLst>
            </p:cNvPr>
            <p:cNvSpPr/>
            <p:nvPr/>
          </p:nvSpPr>
          <p:spPr>
            <a:xfrm>
              <a:off x="446246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4" name="Rectangle: Rounded Corners 13">
              <a:extLst>
                <a:ext uri="{FF2B5EF4-FFF2-40B4-BE49-F238E27FC236}">
                  <a16:creationId xmlns:a16="http://schemas.microsoft.com/office/drawing/2014/main" id="{0CA04B33-E790-CF1E-ACEA-9C205FA1D1F3}"/>
                </a:ext>
              </a:extLst>
            </p:cNvPr>
            <p:cNvSpPr/>
            <p:nvPr/>
          </p:nvSpPr>
          <p:spPr>
            <a:xfrm>
              <a:off x="5735638"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5" name="Rectangle: Rounded Corners 14">
              <a:extLst>
                <a:ext uri="{FF2B5EF4-FFF2-40B4-BE49-F238E27FC236}">
                  <a16:creationId xmlns:a16="http://schemas.microsoft.com/office/drawing/2014/main" id="{EC346F9C-0955-42A9-0FD4-5C8EE22AC776}"/>
                </a:ext>
              </a:extLst>
            </p:cNvPr>
            <p:cNvSpPr/>
            <p:nvPr/>
          </p:nvSpPr>
          <p:spPr>
            <a:xfrm>
              <a:off x="700881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CTR=1</a:t>
              </a:r>
            </a:p>
          </p:txBody>
        </p:sp>
        <p:sp>
          <p:nvSpPr>
            <p:cNvPr id="16" name="Rectangle: Rounded Corners 15">
              <a:extLst>
                <a:ext uri="{FF2B5EF4-FFF2-40B4-BE49-F238E27FC236}">
                  <a16:creationId xmlns:a16="http://schemas.microsoft.com/office/drawing/2014/main" id="{E8C853C6-5FFE-6DBB-AD85-BBB989078E96}"/>
                </a:ext>
              </a:extLst>
            </p:cNvPr>
            <p:cNvSpPr/>
            <p:nvPr/>
          </p:nvSpPr>
          <p:spPr>
            <a:xfrm>
              <a:off x="8281987"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CTR=2</a:t>
              </a:r>
            </a:p>
          </p:txBody>
        </p:sp>
      </p:grpSp>
    </p:spTree>
    <p:extLst>
      <p:ext uri="{BB962C8B-B14F-4D97-AF65-F5344CB8AC3E}">
        <p14:creationId xmlns:p14="http://schemas.microsoft.com/office/powerpoint/2010/main" val="372413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C9FAB7B7-F333-736E-799F-2989434F48C6}"/>
              </a:ext>
            </a:extLst>
          </p:cNvPr>
          <p:cNvSpPr/>
          <p:nvPr/>
        </p:nvSpPr>
        <p:spPr>
          <a:xfrm>
            <a:off x="4239684" y="4145658"/>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62581C-A9DA-D0B6-9F04-7985BD8589AE}"/>
              </a:ext>
            </a:extLst>
          </p:cNvPr>
          <p:cNvSpPr/>
          <p:nvPr/>
        </p:nvSpPr>
        <p:spPr>
          <a:xfrm>
            <a:off x="4274179" y="4007659"/>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D0B6-5608-2764-C2B7-A2DF02620DF1}"/>
              </a:ext>
            </a:extLst>
          </p:cNvPr>
          <p:cNvSpPr>
            <a:spLocks noGrp="1"/>
          </p:cNvSpPr>
          <p:nvPr>
            <p:ph type="ctrTitle"/>
          </p:nvPr>
        </p:nvSpPr>
        <p:spPr/>
        <p:txBody>
          <a:bodyPr/>
          <a:lstStyle/>
          <a:p>
            <a:r>
              <a:rPr lang="en-US"/>
              <a:t>Bus Arbitration for I/O</a:t>
            </a:r>
          </a:p>
        </p:txBody>
      </p:sp>
      <p:sp>
        <p:nvSpPr>
          <p:cNvPr id="3" name="Flowchart: Alternate Process 2">
            <a:extLst>
              <a:ext uri="{FF2B5EF4-FFF2-40B4-BE49-F238E27FC236}">
                <a16:creationId xmlns:a16="http://schemas.microsoft.com/office/drawing/2014/main" id="{AF9B160E-9D76-32A4-E63B-76339AE9C884}"/>
              </a:ext>
            </a:extLst>
          </p:cNvPr>
          <p:cNvSpPr/>
          <p:nvPr/>
        </p:nvSpPr>
        <p:spPr>
          <a:xfrm>
            <a:off x="700709" y="1466020"/>
            <a:ext cx="2126974"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Normal</a:t>
            </a:r>
          </a:p>
          <a:p>
            <a:pPr marL="285750" indent="-285750">
              <a:buFont typeface="Arial" panose="020B0604020202020204" pitchFamily="34" charset="0"/>
              <a:buChar char="•"/>
            </a:pPr>
            <a:r>
              <a:rPr lang="en-US" sz="1200"/>
              <a:t>CPU owns buses</a:t>
            </a:r>
          </a:p>
        </p:txBody>
      </p:sp>
      <p:sp>
        <p:nvSpPr>
          <p:cNvPr id="4" name="Flowchart: Alternate Process 3">
            <a:extLst>
              <a:ext uri="{FF2B5EF4-FFF2-40B4-BE49-F238E27FC236}">
                <a16:creationId xmlns:a16="http://schemas.microsoft.com/office/drawing/2014/main" id="{DA6104FC-BB15-A707-3531-91A8CB4426C6}"/>
              </a:ext>
            </a:extLst>
          </p:cNvPr>
          <p:cNvSpPr/>
          <p:nvPr/>
        </p:nvSpPr>
        <p:spPr>
          <a:xfrm>
            <a:off x="3945835" y="1466020"/>
            <a:ext cx="2433430"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MMIO Buses Request</a:t>
            </a:r>
          </a:p>
          <a:p>
            <a:pPr marL="285750" indent="-285750">
              <a:buFont typeface="Arial" panose="020B0604020202020204" pitchFamily="34" charset="0"/>
              <a:buChar char="•"/>
            </a:pPr>
            <a:r>
              <a:rPr lang="en-US" sz="1200"/>
              <a:t>No change</a:t>
            </a:r>
          </a:p>
          <a:p>
            <a:pPr marL="285750" indent="-285750">
              <a:buFont typeface="Arial" panose="020B0604020202020204" pitchFamily="34" charset="0"/>
              <a:buChar char="•"/>
            </a:pPr>
            <a:r>
              <a:rPr lang="en-US" sz="1200"/>
              <a:t>CPU owns buses till end of instruction</a:t>
            </a:r>
          </a:p>
        </p:txBody>
      </p:sp>
      <p:sp>
        <p:nvSpPr>
          <p:cNvPr id="5" name="Flowchart: Alternate Process 4">
            <a:extLst>
              <a:ext uri="{FF2B5EF4-FFF2-40B4-BE49-F238E27FC236}">
                <a16:creationId xmlns:a16="http://schemas.microsoft.com/office/drawing/2014/main" id="{2299A093-AA40-36BB-7811-FACF4A627CE0}"/>
              </a:ext>
            </a:extLst>
          </p:cNvPr>
          <p:cNvSpPr/>
          <p:nvPr/>
        </p:nvSpPr>
        <p:spPr>
          <a:xfrm>
            <a:off x="7616690" y="1466020"/>
            <a:ext cx="3261691"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t>MMIO Buses Granted</a:t>
            </a:r>
          </a:p>
          <a:p>
            <a:pPr marL="285750" indent="-285750">
              <a:buFont typeface="Arial" panose="020B0604020202020204" pitchFamily="34" charset="0"/>
              <a:buChar char="•"/>
            </a:pPr>
            <a:r>
              <a:rPr lang="en-US" sz="1200" dirty="0"/>
              <a:t>CPU does not transmit on</a:t>
            </a:r>
          </a:p>
          <a:p>
            <a:pPr marL="742950" lvl="1" indent="-285750">
              <a:buFont typeface="Arial" panose="020B0604020202020204" pitchFamily="34" charset="0"/>
              <a:buChar char="•"/>
            </a:pPr>
            <a:r>
              <a:rPr lang="en-US" sz="1200" dirty="0"/>
              <a:t>Address bus</a:t>
            </a:r>
          </a:p>
          <a:p>
            <a:pPr marL="742950" lvl="1" indent="-285750">
              <a:buFont typeface="Arial" panose="020B0604020202020204" pitchFamily="34" charset="0"/>
              <a:buChar char="•"/>
            </a:pPr>
            <a:r>
              <a:rPr lang="en-US" sz="1200" dirty="0"/>
              <a:t>Data bus</a:t>
            </a:r>
          </a:p>
          <a:p>
            <a:pPr marL="742950" lvl="1" indent="-285750">
              <a:buFont typeface="Arial" panose="020B0604020202020204" pitchFamily="34" charset="0"/>
              <a:buChar char="•"/>
            </a:pPr>
            <a:r>
              <a:rPr lang="en-US" sz="1200" dirty="0"/>
              <a:t>Micro instruction controls</a:t>
            </a:r>
          </a:p>
          <a:p>
            <a:pPr marL="285750" indent="-285750">
              <a:buFont typeface="Arial" panose="020B0604020202020204" pitchFamily="34" charset="0"/>
              <a:buChar char="•"/>
            </a:pPr>
            <a:r>
              <a:rPr lang="en-US" sz="1200" dirty="0"/>
              <a:t>Microinstruction counter held in reset</a:t>
            </a:r>
          </a:p>
          <a:p>
            <a:pPr marL="742950" lvl="1"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4A0FA895-18B9-B403-7FA0-7226ABBD071B}"/>
              </a:ext>
            </a:extLst>
          </p:cNvPr>
          <p:cNvSpPr txBox="1"/>
          <p:nvPr/>
        </p:nvSpPr>
        <p:spPr>
          <a:xfrm>
            <a:off x="2749547" y="4041647"/>
            <a:ext cx="859531"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Bus Request</a:t>
            </a:r>
          </a:p>
        </p:txBody>
      </p:sp>
      <p:cxnSp>
        <p:nvCxnSpPr>
          <p:cNvPr id="11" name="Connector: Elbow 10">
            <a:extLst>
              <a:ext uri="{FF2B5EF4-FFF2-40B4-BE49-F238E27FC236}">
                <a16:creationId xmlns:a16="http://schemas.microsoft.com/office/drawing/2014/main" id="{E0315F48-1E26-5F11-36A6-AF9B82F60E26}"/>
              </a:ext>
            </a:extLst>
          </p:cNvPr>
          <p:cNvCxnSpPr>
            <a:cxnSpLocks/>
            <a:stCxn id="9" idx="3"/>
            <a:endCxn id="125" idx="1"/>
          </p:cNvCxnSpPr>
          <p:nvPr/>
        </p:nvCxnSpPr>
        <p:spPr>
          <a:xfrm>
            <a:off x="3609078" y="4133087"/>
            <a:ext cx="630606" cy="7608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8319E0-68D7-D007-185D-3D2210747F3A}"/>
              </a:ext>
            </a:extLst>
          </p:cNvPr>
          <p:cNvCxnSpPr>
            <a:stCxn id="4" idx="3"/>
            <a:endCxn id="5" idx="1"/>
          </p:cNvCxnSpPr>
          <p:nvPr/>
        </p:nvCxnSpPr>
        <p:spPr>
          <a:xfrm>
            <a:off x="6379265" y="2094670"/>
            <a:ext cx="1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A25FF-0F06-47EB-B7A8-1B4F23B01755}"/>
              </a:ext>
            </a:extLst>
          </p:cNvPr>
          <p:cNvCxnSpPr>
            <a:cxnSpLocks/>
            <a:stCxn id="3" idx="3"/>
            <a:endCxn id="4" idx="1"/>
          </p:cNvCxnSpPr>
          <p:nvPr/>
        </p:nvCxnSpPr>
        <p:spPr>
          <a:xfrm>
            <a:off x="2827683" y="2094670"/>
            <a:ext cx="111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C92667-BA7B-8C07-312C-BE7934445F09}"/>
              </a:ext>
            </a:extLst>
          </p:cNvPr>
          <p:cNvCxnSpPr>
            <a:stCxn id="5" idx="3"/>
            <a:endCxn id="3" idx="1"/>
          </p:cNvCxnSpPr>
          <p:nvPr/>
        </p:nvCxnSpPr>
        <p:spPr>
          <a:xfrm flipH="1">
            <a:off x="700709" y="2094670"/>
            <a:ext cx="10177672" cy="12700"/>
          </a:xfrm>
          <a:prstGeom prst="bentConnector5">
            <a:avLst>
              <a:gd name="adj1" fmla="val -2246"/>
              <a:gd name="adj2" fmla="val 6750000"/>
              <a:gd name="adj3" fmla="val 10224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BC4C8E-C823-DB68-8568-97B2913B22AC}"/>
              </a:ext>
            </a:extLst>
          </p:cNvPr>
          <p:cNvSpPr txBox="1"/>
          <p:nvPr/>
        </p:nvSpPr>
        <p:spPr>
          <a:xfrm>
            <a:off x="2879714" y="1868830"/>
            <a:ext cx="1024639" cy="261610"/>
          </a:xfrm>
          <a:prstGeom prst="rect">
            <a:avLst/>
          </a:prstGeom>
          <a:noFill/>
        </p:spPr>
        <p:txBody>
          <a:bodyPr wrap="none" rtlCol="0">
            <a:spAutoFit/>
          </a:bodyPr>
          <a:lstStyle/>
          <a:p>
            <a:r>
              <a:rPr lang="en-US" sz="1100"/>
              <a:t>MMIO request</a:t>
            </a:r>
          </a:p>
        </p:txBody>
      </p:sp>
      <p:sp>
        <p:nvSpPr>
          <p:cNvPr id="26" name="TextBox 25">
            <a:extLst>
              <a:ext uri="{FF2B5EF4-FFF2-40B4-BE49-F238E27FC236}">
                <a16:creationId xmlns:a16="http://schemas.microsoft.com/office/drawing/2014/main" id="{664EC917-16DF-9256-BD3E-9FEE5255476D}"/>
              </a:ext>
            </a:extLst>
          </p:cNvPr>
          <p:cNvSpPr txBox="1"/>
          <p:nvPr/>
        </p:nvSpPr>
        <p:spPr>
          <a:xfrm>
            <a:off x="6432207" y="1835721"/>
            <a:ext cx="1167307" cy="430887"/>
          </a:xfrm>
          <a:prstGeom prst="rect">
            <a:avLst/>
          </a:prstGeom>
          <a:noFill/>
        </p:spPr>
        <p:txBody>
          <a:bodyPr wrap="none" rtlCol="0">
            <a:spAutoFit/>
          </a:bodyPr>
          <a:lstStyle/>
          <a:p>
            <a:pPr algn="ctr"/>
            <a:r>
              <a:rPr lang="en-US" sz="1100"/>
              <a:t>End of </a:t>
            </a:r>
          </a:p>
          <a:p>
            <a:pPr algn="ctr"/>
            <a:r>
              <a:rPr lang="en-US" sz="1100"/>
              <a:t>Micro instruction</a:t>
            </a:r>
          </a:p>
        </p:txBody>
      </p:sp>
      <p:sp>
        <p:nvSpPr>
          <p:cNvPr id="27" name="TextBox 26">
            <a:extLst>
              <a:ext uri="{FF2B5EF4-FFF2-40B4-BE49-F238E27FC236}">
                <a16:creationId xmlns:a16="http://schemas.microsoft.com/office/drawing/2014/main" id="{104B109F-F8A2-5957-FF33-181CA1A07684}"/>
              </a:ext>
            </a:extLst>
          </p:cNvPr>
          <p:cNvSpPr txBox="1"/>
          <p:nvPr/>
        </p:nvSpPr>
        <p:spPr>
          <a:xfrm>
            <a:off x="4803382" y="2901770"/>
            <a:ext cx="864339" cy="261610"/>
          </a:xfrm>
          <a:prstGeom prst="rect">
            <a:avLst/>
          </a:prstGeom>
          <a:noFill/>
        </p:spPr>
        <p:txBody>
          <a:bodyPr wrap="none" rtlCol="0">
            <a:spAutoFit/>
          </a:bodyPr>
          <a:lstStyle/>
          <a:p>
            <a:r>
              <a:rPr lang="en-US" sz="1100"/>
              <a:t>Bus Release</a:t>
            </a:r>
          </a:p>
        </p:txBody>
      </p:sp>
      <p:sp>
        <p:nvSpPr>
          <p:cNvPr id="39" name="TextBox 38">
            <a:hlinkClick r:id="rId2" action="ppaction://hlinksldjump"/>
            <a:extLst>
              <a:ext uri="{FF2B5EF4-FFF2-40B4-BE49-F238E27FC236}">
                <a16:creationId xmlns:a16="http://schemas.microsoft.com/office/drawing/2014/main" id="{62B7735F-5DA0-266E-FF3B-6D8E9892D501}"/>
              </a:ext>
            </a:extLst>
          </p:cNvPr>
          <p:cNvSpPr txBox="1"/>
          <p:nvPr/>
        </p:nvSpPr>
        <p:spPr>
          <a:xfrm>
            <a:off x="9018843" y="4594480"/>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Extend Quiesce</a:t>
            </a:r>
          </a:p>
        </p:txBody>
      </p:sp>
      <p:sp>
        <p:nvSpPr>
          <p:cNvPr id="40" name="TextBox 39">
            <a:extLst>
              <a:ext uri="{FF2B5EF4-FFF2-40B4-BE49-F238E27FC236}">
                <a16:creationId xmlns:a16="http://schemas.microsoft.com/office/drawing/2014/main" id="{F0F9730E-F8A0-2D72-A22A-AC82CC59EB16}"/>
              </a:ext>
            </a:extLst>
          </p:cNvPr>
          <p:cNvSpPr txBox="1"/>
          <p:nvPr/>
        </p:nvSpPr>
        <p:spPr>
          <a:xfrm>
            <a:off x="6686962" y="6064704"/>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44" name="Connector: Elbow 43">
            <a:extLst>
              <a:ext uri="{FF2B5EF4-FFF2-40B4-BE49-F238E27FC236}">
                <a16:creationId xmlns:a16="http://schemas.microsoft.com/office/drawing/2014/main" id="{00908E1F-1239-0EBC-20EA-5D9A4CFE57BD}"/>
              </a:ext>
            </a:extLst>
          </p:cNvPr>
          <p:cNvCxnSpPr>
            <a:cxnSpLocks/>
            <a:stCxn id="75" idx="3"/>
            <a:endCxn id="49" idx="1"/>
          </p:cNvCxnSpPr>
          <p:nvPr/>
        </p:nvCxnSpPr>
        <p:spPr>
          <a:xfrm flipH="1" flipV="1">
            <a:off x="4274179" y="4071170"/>
            <a:ext cx="2802631" cy="48899"/>
          </a:xfrm>
          <a:prstGeom prst="bentConnector5">
            <a:avLst>
              <a:gd name="adj1" fmla="val -8157"/>
              <a:gd name="adj2" fmla="val 1642528"/>
              <a:gd name="adj3" fmla="val 108157"/>
            </a:avLst>
          </a:prstGeom>
        </p:spPr>
        <p:style>
          <a:lnRef idx="2">
            <a:schemeClr val="accent1"/>
          </a:lnRef>
          <a:fillRef idx="0">
            <a:schemeClr val="accent1"/>
          </a:fillRef>
          <a:effectRef idx="1">
            <a:schemeClr val="accent1"/>
          </a:effectRef>
          <a:fontRef idx="minor">
            <a:schemeClr val="tx1"/>
          </a:fontRef>
        </p:style>
      </p:cxnSp>
      <p:sp>
        <p:nvSpPr>
          <p:cNvPr id="63" name="TextBox 62">
            <a:hlinkClick r:id="rId3" action="ppaction://hlinksldjump"/>
            <a:extLst>
              <a:ext uri="{FF2B5EF4-FFF2-40B4-BE49-F238E27FC236}">
                <a16:creationId xmlns:a16="http://schemas.microsoft.com/office/drawing/2014/main" id="{874D7163-FD97-088D-2DFD-F92FB5E0650F}"/>
              </a:ext>
            </a:extLst>
          </p:cNvPr>
          <p:cNvSpPr txBox="1"/>
          <p:nvPr/>
        </p:nvSpPr>
        <p:spPr>
          <a:xfrm>
            <a:off x="9020559" y="5017642"/>
            <a:ext cx="72327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dirty="0"/>
              <a:t>Bus Grant</a:t>
            </a:r>
          </a:p>
        </p:txBody>
      </p:sp>
      <p:sp>
        <p:nvSpPr>
          <p:cNvPr id="65" name="TextBox 64">
            <a:hlinkClick r:id="rId2" action="ppaction://hlinksldjump"/>
            <a:extLst>
              <a:ext uri="{FF2B5EF4-FFF2-40B4-BE49-F238E27FC236}">
                <a16:creationId xmlns:a16="http://schemas.microsoft.com/office/drawing/2014/main" id="{5DBF0672-0AD4-1770-7B7A-FEAB21FB53E6}"/>
              </a:ext>
            </a:extLst>
          </p:cNvPr>
          <p:cNvSpPr txBox="1"/>
          <p:nvPr/>
        </p:nvSpPr>
        <p:spPr>
          <a:xfrm>
            <a:off x="1902932" y="5336893"/>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sp>
        <p:nvSpPr>
          <p:cNvPr id="67" name="Rectangle 66">
            <a:extLst>
              <a:ext uri="{FF2B5EF4-FFF2-40B4-BE49-F238E27FC236}">
                <a16:creationId xmlns:a16="http://schemas.microsoft.com/office/drawing/2014/main" id="{2BFD8AF4-CC60-CFBB-AFF1-2AC7FDFA2ED6}"/>
              </a:ext>
            </a:extLst>
          </p:cNvPr>
          <p:cNvSpPr/>
          <p:nvPr/>
        </p:nvSpPr>
        <p:spPr>
          <a:xfrm>
            <a:off x="5728046" y="4909789"/>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C92D5C40-5057-B090-D16C-53DCAF747C19}"/>
              </a:ext>
            </a:extLst>
          </p:cNvPr>
          <p:cNvCxnSpPr>
            <a:cxnSpLocks/>
            <a:stCxn id="88" idx="3"/>
            <a:endCxn id="105" idx="1"/>
          </p:cNvCxnSpPr>
          <p:nvPr/>
        </p:nvCxnSpPr>
        <p:spPr>
          <a:xfrm flipH="1" flipV="1">
            <a:off x="4223997" y="5502752"/>
            <a:ext cx="3675774" cy="5543"/>
          </a:xfrm>
          <a:prstGeom prst="bentConnector5">
            <a:avLst>
              <a:gd name="adj1" fmla="val -6219"/>
              <a:gd name="adj2" fmla="val -23013080"/>
              <a:gd name="adj3" fmla="val 106219"/>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AE8F968C-2EBB-242D-3F5D-6005718F18EC}"/>
              </a:ext>
            </a:extLst>
          </p:cNvPr>
          <p:cNvSpPr/>
          <p:nvPr/>
        </p:nvSpPr>
        <p:spPr>
          <a:xfrm>
            <a:off x="4226923" y="5314905"/>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DF1FEEB-59F5-D247-9EF9-314D93B80B89}"/>
              </a:ext>
            </a:extLst>
          </p:cNvPr>
          <p:cNvSpPr/>
          <p:nvPr/>
        </p:nvSpPr>
        <p:spPr>
          <a:xfrm>
            <a:off x="6583889" y="4160585"/>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1B75D4D-229F-7F97-D69A-D201CC8DCF68}"/>
              </a:ext>
            </a:extLst>
          </p:cNvPr>
          <p:cNvSpPr/>
          <p:nvPr/>
        </p:nvSpPr>
        <p:spPr>
          <a:xfrm>
            <a:off x="6583889" y="3943933"/>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A03F9B3-85E4-E55D-1B0D-C315D4329BFD}"/>
              </a:ext>
            </a:extLst>
          </p:cNvPr>
          <p:cNvSpPr/>
          <p:nvPr/>
        </p:nvSpPr>
        <p:spPr>
          <a:xfrm>
            <a:off x="6967182" y="4050407"/>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0689C-8543-66E9-9E36-79FFE7D994E0}"/>
              </a:ext>
            </a:extLst>
          </p:cNvPr>
          <p:cNvSpPr/>
          <p:nvPr/>
        </p:nvSpPr>
        <p:spPr>
          <a:xfrm>
            <a:off x="5742956" y="3601085"/>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D2D7702-C96C-3A0E-0A48-0960559F328C}"/>
              </a:ext>
            </a:extLst>
          </p:cNvPr>
          <p:cNvSpPr/>
          <p:nvPr/>
        </p:nvSpPr>
        <p:spPr>
          <a:xfrm>
            <a:off x="5728046" y="5049112"/>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DF147E-0691-6563-5469-663762D3DEFF}"/>
              </a:ext>
            </a:extLst>
          </p:cNvPr>
          <p:cNvSpPr txBox="1"/>
          <p:nvPr/>
        </p:nvSpPr>
        <p:spPr>
          <a:xfrm flipH="1">
            <a:off x="5932243" y="3128851"/>
            <a:ext cx="894043" cy="246221"/>
          </a:xfrm>
          <a:prstGeom prst="rect">
            <a:avLst/>
          </a:prstGeom>
          <a:noFill/>
        </p:spPr>
        <p:txBody>
          <a:bodyPr wrap="square" rtlCol="0">
            <a:spAutoFit/>
          </a:bodyPr>
          <a:lstStyle/>
          <a:p>
            <a:r>
              <a:rPr lang="en-US" sz="1000"/>
              <a:t>Requested</a:t>
            </a:r>
          </a:p>
        </p:txBody>
      </p:sp>
      <p:pic>
        <p:nvPicPr>
          <p:cNvPr id="72" name="Picture 71" descr="Diagram&#10;&#10;Description automatically generated with low confidence">
            <a:extLst>
              <a:ext uri="{FF2B5EF4-FFF2-40B4-BE49-F238E27FC236}">
                <a16:creationId xmlns:a16="http://schemas.microsoft.com/office/drawing/2014/main" id="{919CB0AE-AD37-2295-623C-7FA2A4F7C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6570361" y="3937959"/>
            <a:ext cx="523477" cy="364870"/>
          </a:xfrm>
          <a:prstGeom prst="rect">
            <a:avLst/>
          </a:prstGeom>
        </p:spPr>
      </p:pic>
      <p:sp>
        <p:nvSpPr>
          <p:cNvPr id="86" name="Rectangle 85">
            <a:extLst>
              <a:ext uri="{FF2B5EF4-FFF2-40B4-BE49-F238E27FC236}">
                <a16:creationId xmlns:a16="http://schemas.microsoft.com/office/drawing/2014/main" id="{3BCAA88F-95C6-1436-D4F9-1B2585C15A09}"/>
              </a:ext>
            </a:extLst>
          </p:cNvPr>
          <p:cNvSpPr/>
          <p:nvPr/>
        </p:nvSpPr>
        <p:spPr>
          <a:xfrm>
            <a:off x="7406850" y="5548811"/>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BFC1C78-1CAE-3275-E675-9C27EC2342D9}"/>
              </a:ext>
            </a:extLst>
          </p:cNvPr>
          <p:cNvSpPr/>
          <p:nvPr/>
        </p:nvSpPr>
        <p:spPr>
          <a:xfrm>
            <a:off x="7406850" y="533215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FD8768-8EC7-E340-C88D-0934B822E8D8}"/>
              </a:ext>
            </a:extLst>
          </p:cNvPr>
          <p:cNvSpPr/>
          <p:nvPr/>
        </p:nvSpPr>
        <p:spPr>
          <a:xfrm>
            <a:off x="7790143" y="543863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3D4BD053-1D17-7C72-D5A6-D42753390E98}"/>
              </a:ext>
            </a:extLst>
          </p:cNvPr>
          <p:cNvCxnSpPr>
            <a:cxnSpLocks/>
            <a:stCxn id="40" idx="3"/>
            <a:endCxn id="86" idx="1"/>
          </p:cNvCxnSpPr>
          <p:nvPr/>
        </p:nvCxnSpPr>
        <p:spPr>
          <a:xfrm flipH="1" flipV="1">
            <a:off x="7406850" y="5614293"/>
            <a:ext cx="213381" cy="541851"/>
          </a:xfrm>
          <a:prstGeom prst="bentConnector5">
            <a:avLst>
              <a:gd name="adj1" fmla="val -107132"/>
              <a:gd name="adj2" fmla="val 52395"/>
              <a:gd name="adj3" fmla="val 207132"/>
            </a:avLst>
          </a:prstGeom>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4DD366FF-C115-D078-F58A-D97A9F416448}"/>
              </a:ext>
            </a:extLst>
          </p:cNvPr>
          <p:cNvCxnSpPr>
            <a:cxnSpLocks/>
            <a:stCxn id="67" idx="3"/>
            <a:endCxn id="87" idx="1"/>
          </p:cNvCxnSpPr>
          <p:nvPr/>
        </p:nvCxnSpPr>
        <p:spPr>
          <a:xfrm>
            <a:off x="5837674" y="4979451"/>
            <a:ext cx="1569176" cy="4181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687584D-D960-F980-61C4-DEF46DC4C243}"/>
              </a:ext>
            </a:extLst>
          </p:cNvPr>
          <p:cNvSpPr/>
          <p:nvPr/>
        </p:nvSpPr>
        <p:spPr>
          <a:xfrm>
            <a:off x="3388797" y="5183941"/>
            <a:ext cx="151430" cy="130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1094E95-6947-2CD6-AD0F-AD9FCB71D818}"/>
              </a:ext>
            </a:extLst>
          </p:cNvPr>
          <p:cNvSpPr/>
          <p:nvPr/>
        </p:nvSpPr>
        <p:spPr>
          <a:xfrm>
            <a:off x="3337996" y="496728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A60A257-A47E-E1F5-F520-AECF95D04722}"/>
              </a:ext>
            </a:extLst>
          </p:cNvPr>
          <p:cNvSpPr/>
          <p:nvPr/>
        </p:nvSpPr>
        <p:spPr>
          <a:xfrm>
            <a:off x="3721289" y="507376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CD9283-C9A9-84ED-CC97-61C6DDB86CF0}"/>
              </a:ext>
            </a:extLst>
          </p:cNvPr>
          <p:cNvSpPr/>
          <p:nvPr/>
        </p:nvSpPr>
        <p:spPr>
          <a:xfrm>
            <a:off x="4223997" y="5439241"/>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Connector: Elbow 107">
            <a:extLst>
              <a:ext uri="{FF2B5EF4-FFF2-40B4-BE49-F238E27FC236}">
                <a16:creationId xmlns:a16="http://schemas.microsoft.com/office/drawing/2014/main" id="{4BCC26B1-2BE2-E09A-C1E5-84814E5A3E18}"/>
              </a:ext>
            </a:extLst>
          </p:cNvPr>
          <p:cNvCxnSpPr>
            <a:cxnSpLocks/>
            <a:stCxn id="65" idx="3"/>
            <a:endCxn id="101" idx="1"/>
          </p:cNvCxnSpPr>
          <p:nvPr/>
        </p:nvCxnSpPr>
        <p:spPr>
          <a:xfrm flipV="1">
            <a:off x="2756729" y="5249356"/>
            <a:ext cx="632068" cy="1789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FA322588-E1A2-1FAB-1A8A-F84318CECD85}"/>
              </a:ext>
            </a:extLst>
          </p:cNvPr>
          <p:cNvCxnSpPr>
            <a:cxnSpLocks/>
            <a:stCxn id="103" idx="3"/>
            <a:endCxn id="70" idx="1"/>
          </p:cNvCxnSpPr>
          <p:nvPr/>
        </p:nvCxnSpPr>
        <p:spPr>
          <a:xfrm>
            <a:off x="3830917" y="5143425"/>
            <a:ext cx="396006" cy="2349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048F4097-D76E-CE28-9548-AF8E04D9053E}"/>
              </a:ext>
            </a:extLst>
          </p:cNvPr>
          <p:cNvCxnSpPr>
            <a:cxnSpLocks/>
            <a:stCxn id="72" idx="3"/>
            <a:endCxn id="102" idx="1"/>
          </p:cNvCxnSpPr>
          <p:nvPr/>
        </p:nvCxnSpPr>
        <p:spPr>
          <a:xfrm flipH="1">
            <a:off x="3337996" y="4120394"/>
            <a:ext cx="3755842" cy="912377"/>
          </a:xfrm>
          <a:prstGeom prst="bentConnector5">
            <a:avLst>
              <a:gd name="adj1" fmla="val -5497"/>
              <a:gd name="adj2" fmla="val -88153"/>
              <a:gd name="adj3" fmla="val 141204"/>
            </a:avLst>
          </a:prstGeom>
        </p:spPr>
        <p:style>
          <a:lnRef idx="2">
            <a:schemeClr val="accent1"/>
          </a:lnRef>
          <a:fillRef idx="0">
            <a:schemeClr val="accent1"/>
          </a:fillRef>
          <a:effectRef idx="1">
            <a:schemeClr val="accent1"/>
          </a:effectRef>
          <a:fontRef idx="minor">
            <a:schemeClr val="tx1"/>
          </a:fontRef>
        </p:style>
      </p:cxnSp>
      <p:cxnSp>
        <p:nvCxnSpPr>
          <p:cNvPr id="127" name="Connector: Elbow 126">
            <a:extLst>
              <a:ext uri="{FF2B5EF4-FFF2-40B4-BE49-F238E27FC236}">
                <a16:creationId xmlns:a16="http://schemas.microsoft.com/office/drawing/2014/main" id="{22AB0ABB-B1CC-9D27-8622-939FCAB959A2}"/>
              </a:ext>
            </a:extLst>
          </p:cNvPr>
          <p:cNvCxnSpPr>
            <a:cxnSpLocks/>
            <a:stCxn id="67" idx="3"/>
            <a:endCxn id="63" idx="1"/>
          </p:cNvCxnSpPr>
          <p:nvPr/>
        </p:nvCxnSpPr>
        <p:spPr>
          <a:xfrm>
            <a:off x="5837674" y="4979451"/>
            <a:ext cx="3182885" cy="12963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E852EDC-CF5D-E813-AB4C-75E5EB204675}"/>
              </a:ext>
            </a:extLst>
          </p:cNvPr>
          <p:cNvGrpSpPr/>
          <p:nvPr/>
        </p:nvGrpSpPr>
        <p:grpSpPr>
          <a:xfrm>
            <a:off x="4691267" y="3480453"/>
            <a:ext cx="1327468" cy="3052855"/>
            <a:chOff x="2665051" y="1433303"/>
            <a:chExt cx="1684213" cy="3579317"/>
          </a:xfrm>
        </p:grpSpPr>
        <p:pic>
          <p:nvPicPr>
            <p:cNvPr id="7" name="Picture 6">
              <a:extLst>
                <a:ext uri="{FF2B5EF4-FFF2-40B4-BE49-F238E27FC236}">
                  <a16:creationId xmlns:a16="http://schemas.microsoft.com/office/drawing/2014/main" id="{6ED24BBF-24FD-A199-F0CC-F7995D64A661}"/>
                </a:ext>
              </a:extLst>
            </p:cNvPr>
            <p:cNvPicPr>
              <a:picLocks noChangeAspect="1"/>
            </p:cNvPicPr>
            <p:nvPr/>
          </p:nvPicPr>
          <p:blipFill>
            <a:blip r:embed="rId6"/>
            <a:srcRect l="-1" r="431"/>
            <a:stretch/>
          </p:blipFill>
          <p:spPr>
            <a:xfrm rot="16200000">
              <a:off x="1718951" y="2382306"/>
              <a:ext cx="3576414" cy="1684213"/>
            </a:xfrm>
            <a:prstGeom prst="rect">
              <a:avLst/>
            </a:prstGeom>
            <a:ln w="28575">
              <a:solidFill>
                <a:schemeClr val="accent1">
                  <a:lumMod val="75000"/>
                </a:schemeClr>
              </a:solidFill>
            </a:ln>
          </p:spPr>
        </p:pic>
        <p:sp>
          <p:nvSpPr>
            <p:cNvPr id="8" name="TextBox 7">
              <a:extLst>
                <a:ext uri="{FF2B5EF4-FFF2-40B4-BE49-F238E27FC236}">
                  <a16:creationId xmlns:a16="http://schemas.microsoft.com/office/drawing/2014/main" id="{380C7826-9AA5-DFA3-2443-7F4C3127ADCB}"/>
                </a:ext>
              </a:extLst>
            </p:cNvPr>
            <p:cNvSpPr txBox="1"/>
            <p:nvPr/>
          </p:nvSpPr>
          <p:spPr>
            <a:xfrm>
              <a:off x="2677033" y="1433303"/>
              <a:ext cx="582072" cy="360853"/>
            </a:xfrm>
            <a:prstGeom prst="rect">
              <a:avLst/>
            </a:prstGeom>
            <a:noFill/>
            <a:ln w="9525">
              <a:solidFill>
                <a:schemeClr val="accent1">
                  <a:lumMod val="75000"/>
                </a:schemeClr>
              </a:solidFill>
            </a:ln>
          </p:spPr>
          <p:txBody>
            <a:bodyPr wrap="none" rtlCol="0" anchor="ctr">
              <a:spAutoFit/>
            </a:bodyPr>
            <a:lstStyle/>
            <a:p>
              <a:pPr algn="ctr"/>
              <a:r>
                <a:rPr lang="en-US" sz="1400">
                  <a:hlinkClick r:id="rId7" action="ppaction://hlinksldjump"/>
                </a:rPr>
                <a:t>175</a:t>
              </a:r>
              <a:endParaRPr lang="en-US" sz="1400"/>
            </a:p>
          </p:txBody>
        </p:sp>
      </p:grpSp>
      <p:pic>
        <p:nvPicPr>
          <p:cNvPr id="89" name="Picture 88" descr="Diagram&#10;&#10;Description automatically generated with low confidence">
            <a:extLst>
              <a:ext uri="{FF2B5EF4-FFF2-40B4-BE49-F238E27FC236}">
                <a16:creationId xmlns:a16="http://schemas.microsoft.com/office/drawing/2014/main" id="{8CC4222E-DE54-8764-8CDA-23CF6008599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7393322" y="5326185"/>
            <a:ext cx="523477" cy="364870"/>
          </a:xfrm>
          <a:prstGeom prst="rect">
            <a:avLst/>
          </a:prstGeom>
        </p:spPr>
      </p:pic>
      <p:pic>
        <p:nvPicPr>
          <p:cNvPr id="66" name="Picture 65">
            <a:extLst>
              <a:ext uri="{FF2B5EF4-FFF2-40B4-BE49-F238E27FC236}">
                <a16:creationId xmlns:a16="http://schemas.microsoft.com/office/drawing/2014/main" id="{A82A9065-2580-424E-073F-3BE60CA2551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20480" y="5230865"/>
            <a:ext cx="559863" cy="434580"/>
          </a:xfrm>
          <a:prstGeom prst="rect">
            <a:avLst/>
          </a:prstGeom>
        </p:spPr>
      </p:pic>
      <p:pic>
        <p:nvPicPr>
          <p:cNvPr id="42" name="Picture 41">
            <a:extLst>
              <a:ext uri="{FF2B5EF4-FFF2-40B4-BE49-F238E27FC236}">
                <a16:creationId xmlns:a16="http://schemas.microsoft.com/office/drawing/2014/main" id="{94C24FCB-1BDF-B0E9-707A-7CDF5234DB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15040" y="3927629"/>
            <a:ext cx="559863" cy="434580"/>
          </a:xfrm>
          <a:prstGeom prst="rect">
            <a:avLst/>
          </a:prstGeom>
        </p:spPr>
      </p:pic>
      <p:pic>
        <p:nvPicPr>
          <p:cNvPr id="100" name="Picture 99" descr="Diagram&#10;&#10;Description automatically generated with low confidence">
            <a:extLst>
              <a:ext uri="{FF2B5EF4-FFF2-40B4-BE49-F238E27FC236}">
                <a16:creationId xmlns:a16="http://schemas.microsoft.com/office/drawing/2014/main" id="{97F234B8-AFB7-AE64-877A-E2EE599F07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3324468" y="4961315"/>
            <a:ext cx="523477" cy="364870"/>
          </a:xfrm>
          <a:prstGeom prst="rect">
            <a:avLst/>
          </a:prstGeom>
        </p:spPr>
      </p:pic>
      <p:cxnSp>
        <p:nvCxnSpPr>
          <p:cNvPr id="59" name="Connector: Elbow 58">
            <a:extLst>
              <a:ext uri="{FF2B5EF4-FFF2-40B4-BE49-F238E27FC236}">
                <a16:creationId xmlns:a16="http://schemas.microsoft.com/office/drawing/2014/main" id="{3CBED98C-FDA0-A49B-2A64-927AF3141091}"/>
              </a:ext>
            </a:extLst>
          </p:cNvPr>
          <p:cNvCxnSpPr>
            <a:cxnSpLocks/>
            <a:stCxn id="47" idx="3"/>
            <a:endCxn id="74" idx="1"/>
          </p:cNvCxnSpPr>
          <p:nvPr/>
        </p:nvCxnSpPr>
        <p:spPr>
          <a:xfrm>
            <a:off x="5852584" y="3670747"/>
            <a:ext cx="731305" cy="338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F13F7959-D004-6DA0-3765-60043D9C50D6}"/>
              </a:ext>
            </a:extLst>
          </p:cNvPr>
          <p:cNvCxnSpPr>
            <a:cxnSpLocks/>
            <a:stCxn id="79" idx="3"/>
            <a:endCxn id="73" idx="1"/>
          </p:cNvCxnSpPr>
          <p:nvPr/>
        </p:nvCxnSpPr>
        <p:spPr>
          <a:xfrm flipV="1">
            <a:off x="5837674" y="4226067"/>
            <a:ext cx="746215" cy="892707"/>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6313E40D-32D4-752D-748F-999081442E4E}"/>
              </a:ext>
            </a:extLst>
          </p:cNvPr>
          <p:cNvCxnSpPr>
            <a:cxnSpLocks/>
            <a:stCxn id="67" idx="3"/>
            <a:endCxn id="39" idx="1"/>
          </p:cNvCxnSpPr>
          <p:nvPr/>
        </p:nvCxnSpPr>
        <p:spPr>
          <a:xfrm flipV="1">
            <a:off x="5837674" y="4685920"/>
            <a:ext cx="3181169" cy="29353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D6B5CAB-D9CD-3B58-CAAB-485D8B95E2B0}"/>
              </a:ext>
            </a:extLst>
          </p:cNvPr>
          <p:cNvSpPr txBox="1"/>
          <p:nvPr/>
        </p:nvSpPr>
        <p:spPr>
          <a:xfrm>
            <a:off x="3201025" y="4866264"/>
            <a:ext cx="235962" cy="215444"/>
          </a:xfrm>
          <a:prstGeom prst="rect">
            <a:avLst/>
          </a:prstGeom>
          <a:noFill/>
        </p:spPr>
        <p:txBody>
          <a:bodyPr wrap="none" rtlCol="0">
            <a:spAutoFit/>
          </a:bodyPr>
          <a:lstStyle/>
          <a:p>
            <a:r>
              <a:rPr lang="en-US" sz="800"/>
              <a:t>4</a:t>
            </a:r>
          </a:p>
        </p:txBody>
      </p:sp>
      <p:sp>
        <p:nvSpPr>
          <p:cNvPr id="14" name="TextBox 13">
            <a:extLst>
              <a:ext uri="{FF2B5EF4-FFF2-40B4-BE49-F238E27FC236}">
                <a16:creationId xmlns:a16="http://schemas.microsoft.com/office/drawing/2014/main" id="{E4373F73-F428-BD28-6D19-FA6436259594}"/>
              </a:ext>
            </a:extLst>
          </p:cNvPr>
          <p:cNvSpPr txBox="1"/>
          <p:nvPr/>
        </p:nvSpPr>
        <p:spPr>
          <a:xfrm>
            <a:off x="3212146" y="5063173"/>
            <a:ext cx="235962" cy="215444"/>
          </a:xfrm>
          <a:prstGeom prst="rect">
            <a:avLst/>
          </a:prstGeom>
          <a:noFill/>
        </p:spPr>
        <p:txBody>
          <a:bodyPr wrap="none" rtlCol="0">
            <a:spAutoFit/>
          </a:bodyPr>
          <a:lstStyle/>
          <a:p>
            <a:r>
              <a:rPr lang="en-US" sz="800"/>
              <a:t>5</a:t>
            </a:r>
          </a:p>
        </p:txBody>
      </p:sp>
      <p:sp>
        <p:nvSpPr>
          <p:cNvPr id="15" name="TextBox 14">
            <a:extLst>
              <a:ext uri="{FF2B5EF4-FFF2-40B4-BE49-F238E27FC236}">
                <a16:creationId xmlns:a16="http://schemas.microsoft.com/office/drawing/2014/main" id="{0DC00816-191E-7D15-77FC-3631EF499DDC}"/>
              </a:ext>
            </a:extLst>
          </p:cNvPr>
          <p:cNvSpPr txBox="1"/>
          <p:nvPr/>
        </p:nvSpPr>
        <p:spPr>
          <a:xfrm>
            <a:off x="3711220" y="4968497"/>
            <a:ext cx="235962" cy="215444"/>
          </a:xfrm>
          <a:prstGeom prst="rect">
            <a:avLst/>
          </a:prstGeom>
          <a:noFill/>
        </p:spPr>
        <p:txBody>
          <a:bodyPr wrap="none" rtlCol="0">
            <a:spAutoFit/>
          </a:bodyPr>
          <a:lstStyle/>
          <a:p>
            <a:r>
              <a:rPr lang="en-US" sz="800"/>
              <a:t>6</a:t>
            </a:r>
          </a:p>
        </p:txBody>
      </p:sp>
      <p:sp>
        <p:nvSpPr>
          <p:cNvPr id="16" name="TextBox 15">
            <a:extLst>
              <a:ext uri="{FF2B5EF4-FFF2-40B4-BE49-F238E27FC236}">
                <a16:creationId xmlns:a16="http://schemas.microsoft.com/office/drawing/2014/main" id="{3ABA1407-C5D5-429A-394F-4FA47DA448D3}"/>
              </a:ext>
            </a:extLst>
          </p:cNvPr>
          <p:cNvSpPr txBox="1"/>
          <p:nvPr/>
        </p:nvSpPr>
        <p:spPr>
          <a:xfrm>
            <a:off x="4011967" y="3848583"/>
            <a:ext cx="235962" cy="215444"/>
          </a:xfrm>
          <a:prstGeom prst="rect">
            <a:avLst/>
          </a:prstGeom>
          <a:noFill/>
        </p:spPr>
        <p:txBody>
          <a:bodyPr wrap="none" rtlCol="0">
            <a:spAutoFit/>
          </a:bodyPr>
          <a:lstStyle/>
          <a:p>
            <a:r>
              <a:rPr lang="en-US" sz="800"/>
              <a:t>1</a:t>
            </a:r>
          </a:p>
        </p:txBody>
      </p:sp>
      <p:sp>
        <p:nvSpPr>
          <p:cNvPr id="17" name="TextBox 16">
            <a:extLst>
              <a:ext uri="{FF2B5EF4-FFF2-40B4-BE49-F238E27FC236}">
                <a16:creationId xmlns:a16="http://schemas.microsoft.com/office/drawing/2014/main" id="{4E9AF1AC-429D-E7C8-52F5-C2F8A2CD87FE}"/>
              </a:ext>
            </a:extLst>
          </p:cNvPr>
          <p:cNvSpPr txBox="1"/>
          <p:nvPr/>
        </p:nvSpPr>
        <p:spPr>
          <a:xfrm>
            <a:off x="4018630" y="4044443"/>
            <a:ext cx="235962" cy="215444"/>
          </a:xfrm>
          <a:prstGeom prst="rect">
            <a:avLst/>
          </a:prstGeom>
          <a:noFill/>
        </p:spPr>
        <p:txBody>
          <a:bodyPr wrap="none" rtlCol="0">
            <a:spAutoFit/>
          </a:bodyPr>
          <a:lstStyle/>
          <a:p>
            <a:r>
              <a:rPr lang="en-US" sz="800"/>
              <a:t>2</a:t>
            </a:r>
          </a:p>
        </p:txBody>
      </p:sp>
      <p:sp>
        <p:nvSpPr>
          <p:cNvPr id="20" name="TextBox 19">
            <a:extLst>
              <a:ext uri="{FF2B5EF4-FFF2-40B4-BE49-F238E27FC236}">
                <a16:creationId xmlns:a16="http://schemas.microsoft.com/office/drawing/2014/main" id="{D8EAFF01-C904-8F49-0D63-D4C9934FCD68}"/>
              </a:ext>
            </a:extLst>
          </p:cNvPr>
          <p:cNvSpPr txBox="1"/>
          <p:nvPr/>
        </p:nvSpPr>
        <p:spPr>
          <a:xfrm>
            <a:off x="4464061" y="3945141"/>
            <a:ext cx="235962" cy="215444"/>
          </a:xfrm>
          <a:prstGeom prst="rect">
            <a:avLst/>
          </a:prstGeom>
          <a:noFill/>
        </p:spPr>
        <p:txBody>
          <a:bodyPr wrap="none" rtlCol="0">
            <a:spAutoFit/>
          </a:bodyPr>
          <a:lstStyle/>
          <a:p>
            <a:r>
              <a:rPr lang="en-US" sz="800"/>
              <a:t>3</a:t>
            </a:r>
          </a:p>
        </p:txBody>
      </p:sp>
      <p:sp>
        <p:nvSpPr>
          <p:cNvPr id="21" name="TextBox 20">
            <a:extLst>
              <a:ext uri="{FF2B5EF4-FFF2-40B4-BE49-F238E27FC236}">
                <a16:creationId xmlns:a16="http://schemas.microsoft.com/office/drawing/2014/main" id="{0BE1C985-080C-011B-B553-EC80914AA3FE}"/>
              </a:ext>
            </a:extLst>
          </p:cNvPr>
          <p:cNvSpPr txBox="1"/>
          <p:nvPr/>
        </p:nvSpPr>
        <p:spPr>
          <a:xfrm>
            <a:off x="4011967" y="5194728"/>
            <a:ext cx="235962" cy="215444"/>
          </a:xfrm>
          <a:prstGeom prst="rect">
            <a:avLst/>
          </a:prstGeom>
          <a:noFill/>
        </p:spPr>
        <p:txBody>
          <a:bodyPr wrap="none" rtlCol="0">
            <a:spAutoFit/>
          </a:bodyPr>
          <a:lstStyle/>
          <a:p>
            <a:r>
              <a:rPr lang="en-US" sz="800"/>
              <a:t>5</a:t>
            </a:r>
          </a:p>
        </p:txBody>
      </p:sp>
      <p:sp>
        <p:nvSpPr>
          <p:cNvPr id="22" name="TextBox 21">
            <a:extLst>
              <a:ext uri="{FF2B5EF4-FFF2-40B4-BE49-F238E27FC236}">
                <a16:creationId xmlns:a16="http://schemas.microsoft.com/office/drawing/2014/main" id="{A1611560-068D-C089-7780-AA2E88561923}"/>
              </a:ext>
            </a:extLst>
          </p:cNvPr>
          <p:cNvSpPr txBox="1"/>
          <p:nvPr/>
        </p:nvSpPr>
        <p:spPr>
          <a:xfrm>
            <a:off x="4006632" y="5348740"/>
            <a:ext cx="235962" cy="215444"/>
          </a:xfrm>
          <a:prstGeom prst="rect">
            <a:avLst/>
          </a:prstGeom>
          <a:noFill/>
        </p:spPr>
        <p:txBody>
          <a:bodyPr wrap="none" rtlCol="0">
            <a:spAutoFit/>
          </a:bodyPr>
          <a:lstStyle/>
          <a:p>
            <a:r>
              <a:rPr lang="en-US" sz="800"/>
              <a:t>4</a:t>
            </a:r>
          </a:p>
        </p:txBody>
      </p:sp>
      <p:sp>
        <p:nvSpPr>
          <p:cNvPr id="23" name="TextBox 22">
            <a:extLst>
              <a:ext uri="{FF2B5EF4-FFF2-40B4-BE49-F238E27FC236}">
                <a16:creationId xmlns:a16="http://schemas.microsoft.com/office/drawing/2014/main" id="{EB68170A-172F-78AE-374F-713AE0564104}"/>
              </a:ext>
            </a:extLst>
          </p:cNvPr>
          <p:cNvSpPr txBox="1"/>
          <p:nvPr/>
        </p:nvSpPr>
        <p:spPr>
          <a:xfrm>
            <a:off x="4474176" y="5259087"/>
            <a:ext cx="235962" cy="215444"/>
          </a:xfrm>
          <a:prstGeom prst="rect">
            <a:avLst/>
          </a:prstGeom>
          <a:noFill/>
        </p:spPr>
        <p:txBody>
          <a:bodyPr wrap="none" rtlCol="0">
            <a:spAutoFit/>
          </a:bodyPr>
          <a:lstStyle/>
          <a:p>
            <a:r>
              <a:rPr lang="en-US" sz="800"/>
              <a:t>6</a:t>
            </a:r>
          </a:p>
        </p:txBody>
      </p:sp>
      <p:sp>
        <p:nvSpPr>
          <p:cNvPr id="28" name="TextBox 27">
            <a:extLst>
              <a:ext uri="{FF2B5EF4-FFF2-40B4-BE49-F238E27FC236}">
                <a16:creationId xmlns:a16="http://schemas.microsoft.com/office/drawing/2014/main" id="{CE1A82F9-6889-4A1E-8EF1-E29BE4C4A183}"/>
              </a:ext>
            </a:extLst>
          </p:cNvPr>
          <p:cNvSpPr txBox="1"/>
          <p:nvPr/>
        </p:nvSpPr>
        <p:spPr>
          <a:xfrm>
            <a:off x="6432207" y="3840513"/>
            <a:ext cx="235962" cy="215444"/>
          </a:xfrm>
          <a:prstGeom prst="rect">
            <a:avLst/>
          </a:prstGeom>
          <a:noFill/>
        </p:spPr>
        <p:txBody>
          <a:bodyPr wrap="none" rtlCol="0">
            <a:spAutoFit/>
          </a:bodyPr>
          <a:lstStyle/>
          <a:p>
            <a:r>
              <a:rPr lang="en-US" sz="800"/>
              <a:t>1</a:t>
            </a:r>
          </a:p>
        </p:txBody>
      </p:sp>
      <p:sp>
        <p:nvSpPr>
          <p:cNvPr id="29" name="TextBox 28">
            <a:extLst>
              <a:ext uri="{FF2B5EF4-FFF2-40B4-BE49-F238E27FC236}">
                <a16:creationId xmlns:a16="http://schemas.microsoft.com/office/drawing/2014/main" id="{95467415-B22A-285A-5DC9-237612821141}"/>
              </a:ext>
            </a:extLst>
          </p:cNvPr>
          <p:cNvSpPr txBox="1"/>
          <p:nvPr/>
        </p:nvSpPr>
        <p:spPr>
          <a:xfrm>
            <a:off x="6433384" y="4070067"/>
            <a:ext cx="235962" cy="215444"/>
          </a:xfrm>
          <a:prstGeom prst="rect">
            <a:avLst/>
          </a:prstGeom>
          <a:noFill/>
        </p:spPr>
        <p:txBody>
          <a:bodyPr wrap="none" rtlCol="0">
            <a:spAutoFit/>
          </a:bodyPr>
          <a:lstStyle/>
          <a:p>
            <a:r>
              <a:rPr lang="en-US" sz="800"/>
              <a:t>2</a:t>
            </a:r>
          </a:p>
        </p:txBody>
      </p:sp>
      <p:sp>
        <p:nvSpPr>
          <p:cNvPr id="30" name="TextBox 29">
            <a:extLst>
              <a:ext uri="{FF2B5EF4-FFF2-40B4-BE49-F238E27FC236}">
                <a16:creationId xmlns:a16="http://schemas.microsoft.com/office/drawing/2014/main" id="{AF769E2B-F85C-4672-650E-38FA64A42E31}"/>
              </a:ext>
            </a:extLst>
          </p:cNvPr>
          <p:cNvSpPr txBox="1"/>
          <p:nvPr/>
        </p:nvSpPr>
        <p:spPr>
          <a:xfrm>
            <a:off x="6943333" y="3948084"/>
            <a:ext cx="235962" cy="215444"/>
          </a:xfrm>
          <a:prstGeom prst="rect">
            <a:avLst/>
          </a:prstGeom>
          <a:noFill/>
        </p:spPr>
        <p:txBody>
          <a:bodyPr wrap="none" rtlCol="0">
            <a:spAutoFit/>
          </a:bodyPr>
          <a:lstStyle/>
          <a:p>
            <a:r>
              <a:rPr lang="en-US" sz="800"/>
              <a:t>3</a:t>
            </a:r>
          </a:p>
        </p:txBody>
      </p:sp>
      <p:sp>
        <p:nvSpPr>
          <p:cNvPr id="31" name="TextBox 30">
            <a:extLst>
              <a:ext uri="{FF2B5EF4-FFF2-40B4-BE49-F238E27FC236}">
                <a16:creationId xmlns:a16="http://schemas.microsoft.com/office/drawing/2014/main" id="{F4137D3A-CE01-AA18-F756-1FF0BB56D572}"/>
              </a:ext>
            </a:extLst>
          </p:cNvPr>
          <p:cNvSpPr txBox="1"/>
          <p:nvPr/>
        </p:nvSpPr>
        <p:spPr>
          <a:xfrm>
            <a:off x="7175470" y="5230865"/>
            <a:ext cx="287258" cy="215444"/>
          </a:xfrm>
          <a:prstGeom prst="rect">
            <a:avLst/>
          </a:prstGeom>
          <a:noFill/>
        </p:spPr>
        <p:txBody>
          <a:bodyPr wrap="none" rtlCol="0">
            <a:spAutoFit/>
          </a:bodyPr>
          <a:lstStyle/>
          <a:p>
            <a:r>
              <a:rPr lang="en-US" sz="800"/>
              <a:t>12</a:t>
            </a:r>
          </a:p>
        </p:txBody>
      </p:sp>
      <p:sp>
        <p:nvSpPr>
          <p:cNvPr id="33" name="TextBox 32">
            <a:extLst>
              <a:ext uri="{FF2B5EF4-FFF2-40B4-BE49-F238E27FC236}">
                <a16:creationId xmlns:a16="http://schemas.microsoft.com/office/drawing/2014/main" id="{09DCB34A-9B2B-BF03-E59D-949EEA62957A}"/>
              </a:ext>
            </a:extLst>
          </p:cNvPr>
          <p:cNvSpPr txBox="1"/>
          <p:nvPr/>
        </p:nvSpPr>
        <p:spPr>
          <a:xfrm>
            <a:off x="7179866" y="5441089"/>
            <a:ext cx="287258" cy="215444"/>
          </a:xfrm>
          <a:prstGeom prst="rect">
            <a:avLst/>
          </a:prstGeom>
          <a:noFill/>
        </p:spPr>
        <p:txBody>
          <a:bodyPr wrap="none" rtlCol="0">
            <a:spAutoFit/>
          </a:bodyPr>
          <a:lstStyle/>
          <a:p>
            <a:r>
              <a:rPr lang="en-US" sz="800"/>
              <a:t>13</a:t>
            </a:r>
          </a:p>
        </p:txBody>
      </p:sp>
      <p:sp>
        <p:nvSpPr>
          <p:cNvPr id="34" name="TextBox 33">
            <a:extLst>
              <a:ext uri="{FF2B5EF4-FFF2-40B4-BE49-F238E27FC236}">
                <a16:creationId xmlns:a16="http://schemas.microsoft.com/office/drawing/2014/main" id="{6F0057A7-FDA8-6E02-319B-7DA4A483ADDB}"/>
              </a:ext>
            </a:extLst>
          </p:cNvPr>
          <p:cNvSpPr txBox="1"/>
          <p:nvPr/>
        </p:nvSpPr>
        <p:spPr>
          <a:xfrm>
            <a:off x="7772370" y="5332465"/>
            <a:ext cx="287258" cy="215444"/>
          </a:xfrm>
          <a:prstGeom prst="rect">
            <a:avLst/>
          </a:prstGeom>
          <a:noFill/>
        </p:spPr>
        <p:txBody>
          <a:bodyPr wrap="none" rtlCol="0">
            <a:spAutoFit/>
          </a:bodyPr>
          <a:lstStyle/>
          <a:p>
            <a:r>
              <a:rPr lang="en-US" sz="800"/>
              <a:t>11</a:t>
            </a:r>
          </a:p>
        </p:txBody>
      </p:sp>
    </p:spTree>
    <p:extLst>
      <p:ext uri="{BB962C8B-B14F-4D97-AF65-F5344CB8AC3E}">
        <p14:creationId xmlns:p14="http://schemas.microsoft.com/office/powerpoint/2010/main" val="1475696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a:t>Micro Instructions EEPROMs (v2.0)</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Out</a:t>
            </a:r>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3"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4"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sp>
        <p:nvSpPr>
          <p:cNvPr id="98" name="Rectangle 97">
            <a:hlinkClick r:id="rId15"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6"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hlinkClick r:id="rId18" action="ppaction://hlinksldjump"/>
              </a:rPr>
              <a:t>161</a:t>
            </a:r>
            <a:endParaRPr lang="en-US"/>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9" action="ppaction://hlinksldjump"/>
            <a:extLst>
              <a:ext uri="{FF2B5EF4-FFF2-40B4-BE49-F238E27FC236}">
                <a16:creationId xmlns:a16="http://schemas.microsoft.com/office/drawing/2014/main" id="{4622A60C-A8E8-9FDE-A6E1-0F587C08C576}"/>
              </a:ext>
            </a:extLst>
          </p:cNvPr>
          <p:cNvSpPr txBox="1"/>
          <p:nvPr/>
        </p:nvSpPr>
        <p:spPr>
          <a:xfrm>
            <a:off x="6947638" y="6040257"/>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131697"/>
            <a:ext cx="1531864" cy="393590"/>
          </a:xfrm>
          <a:prstGeom prst="bentConnector4">
            <a:avLst>
              <a:gd name="adj1" fmla="val 47513"/>
              <a:gd name="adj2" fmla="val 158081"/>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20" action="ppaction://hlinksldjump"/>
            <a:extLst>
              <a:ext uri="{FF2B5EF4-FFF2-40B4-BE49-F238E27FC236}">
                <a16:creationId xmlns:a16="http://schemas.microsoft.com/office/drawing/2014/main" id="{8127D1CB-6B48-C292-1DAC-E9E00BDC02F2}"/>
              </a:ext>
            </a:extLst>
          </p:cNvPr>
          <p:cNvSpPr txBox="1"/>
          <p:nvPr/>
        </p:nvSpPr>
        <p:spPr>
          <a:xfrm>
            <a:off x="6514827" y="5594203"/>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85643"/>
            <a:ext cx="1311030" cy="780901"/>
          </a:xfrm>
          <a:prstGeom prst="bentConnector4">
            <a:avLst>
              <a:gd name="adj1" fmla="val 62869"/>
              <a:gd name="adj2" fmla="val 129274"/>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21"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 AB2DB H/L</a:t>
            </a:r>
          </a:p>
        </p:txBody>
      </p:sp>
      <p:sp>
        <p:nvSpPr>
          <p:cNvPr id="133" name="Rectangle 132">
            <a:hlinkClick r:id="rId21"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 AB2DB</a:t>
            </a:r>
          </a:p>
        </p:txBody>
      </p:sp>
      <p:sp>
        <p:nvSpPr>
          <p:cNvPr id="134" name="Rectangle 133">
            <a:hlinkClick r:id="rId12"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 </a:t>
            </a:r>
            <a:r>
              <a:rPr lang="en-US" sz="1200" dirty="0" err="1"/>
              <a:t>TmpARWrite</a:t>
            </a:r>
            <a:endParaRPr lang="en-US" sz="1200" dirty="0"/>
          </a:p>
        </p:txBody>
      </p:sp>
      <p:sp>
        <p:nvSpPr>
          <p:cNvPr id="135" name="Rectangle 134">
            <a:hlinkClick r:id="rId22"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     ?</a:t>
            </a:r>
          </a:p>
        </p:txBody>
      </p:sp>
      <p:sp>
        <p:nvSpPr>
          <p:cNvPr id="136" name="Rectangle 135">
            <a:hlinkClick r:id="rId16"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 </a:t>
            </a:r>
            <a:r>
              <a:rPr lang="en-US" sz="1200" dirty="0" err="1"/>
              <a:t>LoadAR</a:t>
            </a:r>
            <a:r>
              <a:rPr lang="en-US" sz="1200" dirty="0"/>
              <a:t> H/L</a:t>
            </a:r>
          </a:p>
        </p:txBody>
      </p:sp>
      <p:sp>
        <p:nvSpPr>
          <p:cNvPr id="137" name="Rectangle 136">
            <a:hlinkClick r:id="rId16"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a:t>
            </a:r>
            <a:r>
              <a:rPr lang="en-US" sz="1200" dirty="0" err="1"/>
              <a:t>LoadAR</a:t>
            </a:r>
            <a:endParaRPr lang="en-US" sz="1200" strike="sngStrike" dirty="0"/>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23"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24"/>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24</a:t>
            </a:fld>
            <a:endParaRPr lang="en-US" b="1">
              <a:solidFill>
                <a:schemeClr val="bg1"/>
              </a:solidFill>
            </a:endParaRPr>
          </a:p>
        </p:txBody>
      </p:sp>
      <p:sp>
        <p:nvSpPr>
          <p:cNvPr id="38" name="TextBox 37">
            <a:extLst>
              <a:ext uri="{FF2B5EF4-FFF2-40B4-BE49-F238E27FC236}">
                <a16:creationId xmlns:a16="http://schemas.microsoft.com/office/drawing/2014/main" id="{0CFA8CF1-EF2A-B80F-7878-9F20ACBDBADB}"/>
              </a:ext>
            </a:extLst>
          </p:cNvPr>
          <p:cNvSpPr txBox="1"/>
          <p:nvPr/>
        </p:nvSpPr>
        <p:spPr>
          <a:xfrm flipH="1">
            <a:off x="7856845" y="2740260"/>
            <a:ext cx="2263177" cy="738664"/>
          </a:xfrm>
          <a:prstGeom prst="rect">
            <a:avLst/>
          </a:prstGeom>
          <a:noFill/>
        </p:spPr>
        <p:txBody>
          <a:bodyPr wrap="square" rtlCol="0">
            <a:spAutoFit/>
          </a:bodyPr>
          <a:lstStyle/>
          <a:p>
            <a:r>
              <a:rPr lang="en-US" sz="1400"/>
              <a:t>Set A8 to quiesce all controls during the first clock while upper OpCode is loading </a:t>
            </a:r>
          </a:p>
        </p:txBody>
      </p:sp>
      <p:grpSp>
        <p:nvGrpSpPr>
          <p:cNvPr id="51" name="Group 50">
            <a:extLst>
              <a:ext uri="{FF2B5EF4-FFF2-40B4-BE49-F238E27FC236}">
                <a16:creationId xmlns:a16="http://schemas.microsoft.com/office/drawing/2014/main" id="{5CC59612-80CB-119B-ED28-45DE2C399DB1}"/>
              </a:ext>
            </a:extLst>
          </p:cNvPr>
          <p:cNvGrpSpPr/>
          <p:nvPr/>
        </p:nvGrpSpPr>
        <p:grpSpPr>
          <a:xfrm>
            <a:off x="693032" y="2763211"/>
            <a:ext cx="9379656" cy="197552"/>
            <a:chOff x="693032" y="2763210"/>
            <a:chExt cx="9379656" cy="197552"/>
          </a:xfrm>
        </p:grpSpPr>
        <p:cxnSp>
          <p:nvCxnSpPr>
            <p:cNvPr id="14" name="Straight Connector 13">
              <a:extLst>
                <a:ext uri="{FF2B5EF4-FFF2-40B4-BE49-F238E27FC236}">
                  <a16:creationId xmlns:a16="http://schemas.microsoft.com/office/drawing/2014/main" id="{463B4A2F-965F-4DB6-0A87-BECC1651A592}"/>
                </a:ext>
              </a:extLst>
            </p:cNvPr>
            <p:cNvCxnSpPr>
              <a:cxnSpLocks/>
            </p:cNvCxnSpPr>
            <p:nvPr/>
          </p:nvCxnSpPr>
          <p:spPr>
            <a:xfrm flipH="1" flipV="1">
              <a:off x="693032" y="2764984"/>
              <a:ext cx="937965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C9C33259-44DC-281D-EC99-660177ED5EFA}"/>
                </a:ext>
              </a:extLst>
            </p:cNvPr>
            <p:cNvCxnSpPr>
              <a:cxnSpLocks/>
            </p:cNvCxnSpPr>
            <p:nvPr/>
          </p:nvCxnSpPr>
          <p:spPr>
            <a:xfrm flipV="1">
              <a:off x="694418" y="276729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54763A21-B893-F381-53AD-8EBEBF625AF0}"/>
                </a:ext>
              </a:extLst>
            </p:cNvPr>
            <p:cNvCxnSpPr>
              <a:cxnSpLocks/>
            </p:cNvCxnSpPr>
            <p:nvPr/>
          </p:nvCxnSpPr>
          <p:spPr>
            <a:xfrm flipV="1">
              <a:off x="5897979" y="2763210"/>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6ABEF1E1-07C0-C84C-C0C8-C4886476D0C4}"/>
                </a:ext>
              </a:extLst>
            </p:cNvPr>
            <p:cNvCxnSpPr>
              <a:cxnSpLocks/>
            </p:cNvCxnSpPr>
            <p:nvPr/>
          </p:nvCxnSpPr>
          <p:spPr>
            <a:xfrm flipV="1">
              <a:off x="3174370" y="277788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grpSp>
      <p:sp>
        <p:nvSpPr>
          <p:cNvPr id="6" name="TextBox 5">
            <a:hlinkClick r:id="rId20" action="ppaction://hlinksldjump"/>
            <a:extLst>
              <a:ext uri="{FF2B5EF4-FFF2-40B4-BE49-F238E27FC236}">
                <a16:creationId xmlns:a16="http://schemas.microsoft.com/office/drawing/2014/main" id="{3309CE4C-DA86-961A-C74A-45C23A34E147}"/>
              </a:ext>
            </a:extLst>
          </p:cNvPr>
          <p:cNvSpPr txBox="1"/>
          <p:nvPr/>
        </p:nvSpPr>
        <p:spPr>
          <a:xfrm>
            <a:off x="10076476" y="2628441"/>
            <a:ext cx="1163363" cy="182880"/>
          </a:xfrm>
          <a:prstGeom prst="rect">
            <a:avLst/>
          </a:prstGeom>
          <a:noFill/>
          <a:ln w="12700">
            <a:solidFill>
              <a:schemeClr val="accent6">
                <a:lumMod val="75000"/>
              </a:schemeClr>
            </a:solidFill>
          </a:ln>
        </p:spPr>
        <p:txBody>
          <a:bodyPr wrap="square" rtlCol="0" anchor="ctr">
            <a:spAutoFit/>
          </a:bodyPr>
          <a:lstStyle/>
          <a:p>
            <a:r>
              <a:rPr lang="en-US" sz="1100" err="1"/>
              <a:t>MSB_Quiesce</a:t>
            </a:r>
            <a:endParaRPr lang="en-US" sz="1100"/>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49B924-365D-34EF-DC67-28B7269B8565}"/>
              </a:ext>
            </a:extLst>
          </p:cNvPr>
          <p:cNvSpPr/>
          <p:nvPr/>
        </p:nvSpPr>
        <p:spPr>
          <a:xfrm>
            <a:off x="1441261"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7"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5"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3"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A20578A-A68B-F95C-9166-6B2B0211140B}"/>
              </a:ext>
            </a:extLst>
          </p:cNvPr>
          <p:cNvGrpSpPr/>
          <p:nvPr/>
        </p:nvGrpSpPr>
        <p:grpSpPr>
          <a:xfrm>
            <a:off x="834257" y="5051633"/>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E9C49BD-ECCD-113E-4B7C-EE6209D10E87}"/>
              </a:ext>
            </a:extLst>
          </p:cNvPr>
          <p:cNvGrpSpPr/>
          <p:nvPr/>
        </p:nvGrpSpPr>
        <p:grpSpPr>
          <a:xfrm>
            <a:off x="533608" y="2291520"/>
            <a:ext cx="3589075" cy="2876901"/>
            <a:chOff x="533608" y="2291520"/>
            <a:chExt cx="3589075" cy="2876901"/>
          </a:xfrm>
        </p:grpSpPr>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3"/>
            <a:srcRect l="4323"/>
            <a:stretch/>
          </p:blipFill>
          <p:spPr>
            <a:xfrm rot="5400000">
              <a:off x="889695" y="1935433"/>
              <a:ext cx="2876901" cy="3589075"/>
            </a:xfrm>
            <a:prstGeom prst="rect">
              <a:avLst/>
            </a:prstGeom>
          </p:spPr>
        </p:pic>
        <p:sp>
          <p:nvSpPr>
            <p:cNvPr id="101" name="TextBox 100">
              <a:extLst>
                <a:ext uri="{FF2B5EF4-FFF2-40B4-BE49-F238E27FC236}">
                  <a16:creationId xmlns:a16="http://schemas.microsoft.com/office/drawing/2014/main" id="{EACA2A5A-6F6E-02B1-26E1-75052BBF71DB}"/>
                </a:ext>
              </a:extLst>
            </p:cNvPr>
            <p:cNvSpPr txBox="1"/>
            <p:nvPr/>
          </p:nvSpPr>
          <p:spPr>
            <a:xfrm flipH="1">
              <a:off x="748380" y="3338121"/>
              <a:ext cx="2062103" cy="894542"/>
            </a:xfrm>
            <a:prstGeom prst="rect">
              <a:avLst/>
            </a:prstGeom>
            <a:noFill/>
          </p:spPr>
          <p:txBody>
            <a:bodyPr vert="vert270" wrap="square" rtlCol="0">
              <a:spAutoFit/>
            </a:bodyPr>
            <a:lstStyle/>
            <a:p>
              <a:r>
                <a:rPr lang="en-US" sz="800" b="1" dirty="0">
                  <a:solidFill>
                    <a:srgbClr val="FFFF00"/>
                  </a:solidFill>
                </a:rPr>
                <a:t>6</a:t>
              </a:r>
            </a:p>
            <a:p>
              <a:r>
                <a:rPr lang="en-US" sz="800" b="1" dirty="0">
                  <a:solidFill>
                    <a:srgbClr val="FFFF00"/>
                  </a:solidFill>
                </a:rPr>
                <a:t>7</a:t>
              </a:r>
            </a:p>
            <a:p>
              <a:r>
                <a:rPr lang="en-US" sz="800" b="1" dirty="0">
                  <a:solidFill>
                    <a:srgbClr val="FFFF00"/>
                  </a:solidFill>
                </a:rPr>
                <a:t>8</a:t>
              </a:r>
            </a:p>
            <a:p>
              <a:r>
                <a:rPr lang="en-US" sz="800" b="1" dirty="0">
                  <a:solidFill>
                    <a:srgbClr val="FFFF00"/>
                  </a:solidFill>
                </a:rPr>
                <a:t>9 </a:t>
              </a:r>
            </a:p>
            <a:p>
              <a:r>
                <a:rPr lang="en-US" sz="800" b="1" dirty="0">
                  <a:solidFill>
                    <a:srgbClr val="FFFF00"/>
                  </a:solidFill>
                </a:rPr>
                <a:t>10</a:t>
              </a:r>
            </a:p>
            <a:p>
              <a:r>
                <a:rPr lang="en-US" sz="800" b="1" dirty="0">
                  <a:solidFill>
                    <a:srgbClr val="FFFF00"/>
                  </a:solidFill>
                </a:rPr>
                <a:t>11</a:t>
              </a:r>
            </a:p>
            <a:p>
              <a:r>
                <a:rPr lang="en-US" sz="800" b="1" dirty="0">
                  <a:solidFill>
                    <a:srgbClr val="FFFF00"/>
                  </a:solidFill>
                </a:rPr>
                <a:t>12</a:t>
              </a:r>
            </a:p>
            <a:p>
              <a:r>
                <a:rPr lang="en-US" sz="800" b="1" dirty="0">
                  <a:solidFill>
                    <a:srgbClr val="FFFF00"/>
                  </a:solidFill>
                </a:rPr>
                <a:t>13</a:t>
              </a:r>
            </a:p>
            <a:p>
              <a:r>
                <a:rPr lang="en-US" sz="800" b="1" dirty="0">
                  <a:solidFill>
                    <a:srgbClr val="FFFF00"/>
                  </a:solidFill>
                </a:rPr>
                <a:t>14</a:t>
              </a:r>
            </a:p>
            <a:p>
              <a:r>
                <a:rPr lang="en-US" sz="800" b="1" dirty="0">
                  <a:solidFill>
                    <a:srgbClr val="FFFF00"/>
                  </a:solidFill>
                </a:rPr>
                <a:t>RESET</a:t>
              </a:r>
            </a:p>
            <a:p>
              <a:r>
                <a:rPr lang="en-US" sz="800" b="1" dirty="0">
                  <a:solidFill>
                    <a:srgbClr val="FFFF00"/>
                  </a:solidFill>
                </a:rPr>
                <a:t>GND</a:t>
              </a:r>
            </a:p>
            <a:p>
              <a:r>
                <a:rPr lang="en-US" sz="800" b="1" dirty="0">
                  <a:solidFill>
                    <a:srgbClr val="FFFF00"/>
                  </a:solidFill>
                </a:rPr>
                <a:t>VCC (3.3v)</a:t>
              </a:r>
            </a:p>
            <a:p>
              <a:r>
                <a:rPr lang="en-US" sz="800" b="1" dirty="0">
                  <a:solidFill>
                    <a:srgbClr val="FFFF00"/>
                  </a:solidFill>
                </a:rPr>
                <a:t>VIN (5v)</a:t>
              </a:r>
            </a:p>
            <a:p>
              <a:r>
                <a:rPr lang="en-US" sz="800" b="1" dirty="0">
                  <a:solidFill>
                    <a:srgbClr val="FFFF00"/>
                  </a:solidFill>
                </a:rPr>
                <a:t>5V</a:t>
              </a:r>
            </a:p>
            <a:p>
              <a:endParaRPr lang="en-US" sz="1000" b="1" dirty="0">
                <a:solidFill>
                  <a:srgbClr val="FFFF00"/>
                </a:solidFill>
              </a:endParaRPr>
            </a:p>
          </p:txBody>
        </p:sp>
      </p:grpSp>
      <p:sp>
        <p:nvSpPr>
          <p:cNvPr id="55" name="Rectangle 54">
            <a:extLst>
              <a:ext uri="{FF2B5EF4-FFF2-40B4-BE49-F238E27FC236}">
                <a16:creationId xmlns:a16="http://schemas.microsoft.com/office/drawing/2014/main" id="{897F4B44-90C9-B2AE-34FF-7C56CD8C97E4}"/>
              </a:ext>
            </a:extLst>
          </p:cNvPr>
          <p:cNvSpPr/>
          <p:nvPr/>
        </p:nvSpPr>
        <p:spPr>
          <a:xfrm>
            <a:off x="5347523" y="5091891"/>
            <a:ext cx="79032" cy="91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1119687-EA6A-2DFE-12FA-1B83B6342805}"/>
              </a:ext>
            </a:extLst>
          </p:cNvPr>
          <p:cNvSpPr/>
          <p:nvPr/>
        </p:nvSpPr>
        <p:spPr>
          <a:xfrm>
            <a:off x="7451453" y="1655837"/>
            <a:ext cx="65314" cy="4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E3F231D-D3FE-2177-D27B-E39E71E08C71}"/>
              </a:ext>
            </a:extLst>
          </p:cNvPr>
          <p:cNvGrpSpPr/>
          <p:nvPr/>
        </p:nvGrpSpPr>
        <p:grpSpPr>
          <a:xfrm>
            <a:off x="9483957" y="2227975"/>
            <a:ext cx="1066795" cy="1265200"/>
            <a:chOff x="10628111" y="1581619"/>
            <a:chExt cx="960795" cy="1123624"/>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4"/>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50" y="2079478"/>
              <a:ext cx="1015914" cy="2356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5"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6"/>
          <a:stretch>
            <a:fillRect/>
          </a:stretch>
        </p:blipFill>
        <p:spPr>
          <a:xfrm>
            <a:off x="11038384"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7"/>
            <a:ext cx="110359"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8"/>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8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263576" y="545189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263576" y="563603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263576" y="582017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263576" y="60043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263576" y="618845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263576" y="637258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263576" y="526776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263576" y="50836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1" y="135085"/>
            <a:ext cx="3840480" cy="446307"/>
          </a:xfrm>
          <a:prstGeom prst="rect">
            <a:avLst/>
          </a:prstGeom>
          <a:solidFill>
            <a:schemeClr val="accent6">
              <a:lumMod val="20000"/>
              <a:lumOff val="80000"/>
            </a:schemeClr>
          </a:solidFill>
        </p:spPr>
        <p:txBody>
          <a:bodyPr/>
          <a:lstStyle/>
          <a:p>
            <a:r>
              <a:rPr lang="en-US" sz="2400"/>
              <a:t>SD Card – Page Load / Store</a:t>
            </a:r>
            <a:endParaRPr lang="en-US"/>
          </a:p>
        </p:txBody>
      </p:sp>
      <p:sp>
        <p:nvSpPr>
          <p:cNvPr id="8" name="TextBox 7">
            <a:extLst>
              <a:ext uri="{FF2B5EF4-FFF2-40B4-BE49-F238E27FC236}">
                <a16:creationId xmlns:a16="http://schemas.microsoft.com/office/drawing/2014/main" id="{10F7EA9B-0D1C-263A-8A31-1D4A17BBC904}"/>
              </a:ext>
            </a:extLst>
          </p:cNvPr>
          <p:cNvSpPr txBox="1"/>
          <p:nvPr/>
        </p:nvSpPr>
        <p:spPr>
          <a:xfrm>
            <a:off x="4533707" y="3877062"/>
            <a:ext cx="811441" cy="507831"/>
          </a:xfrm>
          <a:prstGeom prst="rect">
            <a:avLst/>
          </a:prstGeom>
          <a:noFill/>
        </p:spPr>
        <p:txBody>
          <a:bodyPr wrap="none" rtlCol="0">
            <a:spAutoFit/>
          </a:bodyPr>
          <a:lstStyle/>
          <a:p>
            <a:r>
              <a:rPr lang="en-US" sz="900"/>
              <a:t>3.3v – 5v</a:t>
            </a:r>
          </a:p>
          <a:p>
            <a:r>
              <a:rPr lang="en-US" sz="900"/>
              <a:t>bi-directional</a:t>
            </a:r>
          </a:p>
          <a:p>
            <a:r>
              <a:rPr lang="en-US" sz="900"/>
              <a:t>level shifters</a:t>
            </a:r>
          </a:p>
        </p:txBody>
      </p:sp>
      <p:sp>
        <p:nvSpPr>
          <p:cNvPr id="77" name="TextBox 76">
            <a:extLst>
              <a:ext uri="{FF2B5EF4-FFF2-40B4-BE49-F238E27FC236}">
                <a16:creationId xmlns:a16="http://schemas.microsoft.com/office/drawing/2014/main" id="{A9480FAE-DE4B-F5A8-DB22-A872982548AF}"/>
              </a:ext>
            </a:extLst>
          </p:cNvPr>
          <p:cNvSpPr txBox="1"/>
          <p:nvPr/>
        </p:nvSpPr>
        <p:spPr>
          <a:xfrm>
            <a:off x="2155132" y="730691"/>
            <a:ext cx="1043812" cy="276999"/>
          </a:xfrm>
          <a:prstGeom prst="rect">
            <a:avLst/>
          </a:prstGeom>
          <a:noFill/>
        </p:spPr>
        <p:txBody>
          <a:bodyPr wrap="none" rtlCol="0">
            <a:spAutoFit/>
          </a:bodyPr>
          <a:lstStyle/>
          <a:p>
            <a:r>
              <a:rPr lang="en-US" sz="120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10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6" y="462677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6" y="533713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65CF8140-3D44-430C-EA7E-E3402326A5F2}"/>
              </a:ext>
            </a:extLst>
          </p:cNvPr>
          <p:cNvSpPr txBox="1"/>
          <p:nvPr/>
        </p:nvSpPr>
        <p:spPr>
          <a:xfrm>
            <a:off x="2481920" y="6063080"/>
            <a:ext cx="732893" cy="230832"/>
          </a:xfrm>
          <a:prstGeom prst="rect">
            <a:avLst/>
          </a:prstGeom>
          <a:noFill/>
        </p:spPr>
        <p:txBody>
          <a:bodyPr wrap="none" rtlCol="0">
            <a:spAutoFit/>
          </a:bodyPr>
          <a:lstStyle/>
          <a:p>
            <a:r>
              <a:rPr lang="en-US" sz="90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6"/>
            <a:ext cx="1143262" cy="230832"/>
          </a:xfrm>
          <a:prstGeom prst="rect">
            <a:avLst/>
          </a:prstGeom>
          <a:noFill/>
        </p:spPr>
        <p:txBody>
          <a:bodyPr wrap="none" rtlCol="0">
            <a:spAutoFit/>
          </a:bodyPr>
          <a:lstStyle/>
          <a:p>
            <a:r>
              <a:rPr lang="en-US" sz="900"/>
              <a:t>10 – RESET Counters</a:t>
            </a:r>
          </a:p>
        </p:txBody>
      </p:sp>
      <p:sp>
        <p:nvSpPr>
          <p:cNvPr id="38" name="Rectangle 37">
            <a:extLst>
              <a:ext uri="{FF2B5EF4-FFF2-40B4-BE49-F238E27FC236}">
                <a16:creationId xmlns:a16="http://schemas.microsoft.com/office/drawing/2014/main" id="{051DB36B-673C-AEB7-CD1B-AEF16055E0C1}"/>
              </a:ext>
            </a:extLst>
          </p:cNvPr>
          <p:cNvSpPr/>
          <p:nvPr/>
        </p:nvSpPr>
        <p:spPr>
          <a:xfrm>
            <a:off x="4467265" y="12875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467265" y="14716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467265" y="165583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467265" y="183997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467265" y="202411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467265" y="22082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467265" y="11034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467265" y="9192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382156" y="127274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382156" y="14568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382156" y="16410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382156" y="18251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382156" y="2009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382156" y="2193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382156" y="108860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382156" y="90447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7"/>
          <a:stretch>
            <a:fillRect/>
          </a:stretch>
        </p:blipFill>
        <p:spPr>
          <a:xfrm flipH="1">
            <a:off x="4335626" y="605620"/>
            <a:ext cx="1224815" cy="1977259"/>
          </a:xfrm>
          <a:prstGeom prst="rect">
            <a:avLst/>
          </a:prstGeom>
        </p:spPr>
      </p:pic>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1867700905"/>
              </p:ext>
            </p:extLst>
          </p:nvPr>
        </p:nvGraphicFramePr>
        <p:xfrm>
          <a:off x="10036868" y="311591"/>
          <a:ext cx="1990032" cy="800100"/>
        </p:xfrm>
        <a:graphic>
          <a:graphicData uri="http://schemas.openxmlformats.org/drawingml/2006/table">
            <a:tbl>
              <a:tblPr firstRow="1" bandRow="1">
                <a:tableStyleId>{5C22544A-7EE6-4342-B048-85BDC9FD1C3A}</a:tableStyleId>
              </a:tblPr>
              <a:tblGrid>
                <a:gridCol w="777182">
                  <a:extLst>
                    <a:ext uri="{9D8B030D-6E8A-4147-A177-3AD203B41FA5}">
                      <a16:colId xmlns:a16="http://schemas.microsoft.com/office/drawing/2014/main" val="1869732311"/>
                    </a:ext>
                  </a:extLst>
                </a:gridCol>
                <a:gridCol w="457200">
                  <a:extLst>
                    <a:ext uri="{9D8B030D-6E8A-4147-A177-3AD203B41FA5}">
                      <a16:colId xmlns:a16="http://schemas.microsoft.com/office/drawing/2014/main" val="3736438610"/>
                    </a:ext>
                  </a:extLst>
                </a:gridCol>
                <a:gridCol w="755650">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err="1"/>
                        <a:t>Addr</a:t>
                      </a:r>
                      <a:r>
                        <a:rPr lang="en-US" sz="1050"/>
                        <a:t> Hi</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Sector Hi</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W</a:t>
                      </a:r>
                    </a:p>
                  </a:txBody>
                  <a:tcPr marT="0" marB="0"/>
                </a:tc>
                <a:tc>
                  <a:txBody>
                    <a:bodyPr/>
                    <a:lstStyle/>
                    <a:p>
                      <a:r>
                        <a:rPr lang="en-US" sz="1050"/>
                        <a:t>Sector Lo</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W</a:t>
                      </a:r>
                    </a:p>
                  </a:txBody>
                  <a:tcPr marT="0" marB="0"/>
                </a:tc>
                <a:tc>
                  <a:txBody>
                    <a:bodyPr/>
                    <a:lstStyle/>
                    <a:p>
                      <a:r>
                        <a:rPr lang="en-US" sz="1050"/>
                        <a:t>Go</a:t>
                      </a:r>
                    </a:p>
                  </a:txBody>
                  <a:tcPr marT="0" marB="0"/>
                </a:tc>
                <a:extLst>
                  <a:ext uri="{0D108BD9-81ED-4DB2-BD59-A6C34878D82A}">
                    <a16:rowId xmlns:a16="http://schemas.microsoft.com/office/drawing/2014/main" val="3795764851"/>
                  </a:ext>
                </a:extLst>
              </a:tr>
            </a:tbl>
          </a:graphicData>
        </a:graphic>
      </p:graphicFrame>
      <p:sp>
        <p:nvSpPr>
          <p:cNvPr id="179" name="TextBox 178">
            <a:extLst>
              <a:ext uri="{FF2B5EF4-FFF2-40B4-BE49-F238E27FC236}">
                <a16:creationId xmlns:a16="http://schemas.microsoft.com/office/drawing/2014/main" id="{1B35855B-9480-8900-916E-A9BAAB45F767}"/>
              </a:ext>
            </a:extLst>
          </p:cNvPr>
          <p:cNvSpPr txBox="1"/>
          <p:nvPr/>
        </p:nvSpPr>
        <p:spPr>
          <a:xfrm>
            <a:off x="2481921" y="6251546"/>
            <a:ext cx="694421" cy="230832"/>
          </a:xfrm>
          <a:prstGeom prst="rect">
            <a:avLst/>
          </a:prstGeom>
          <a:noFill/>
        </p:spPr>
        <p:txBody>
          <a:bodyPr wrap="none" rtlCol="0">
            <a:spAutoFit/>
          </a:bodyPr>
          <a:lstStyle/>
          <a:p>
            <a:r>
              <a:rPr lang="en-US" sz="90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806631" cy="230832"/>
          </a:xfrm>
          <a:prstGeom prst="rect">
            <a:avLst/>
          </a:prstGeom>
          <a:noFill/>
        </p:spPr>
        <p:txBody>
          <a:bodyPr wrap="none" rtlCol="0">
            <a:spAutoFit/>
          </a:bodyPr>
          <a:lstStyle/>
          <a:p>
            <a:r>
              <a:rPr lang="en-US" sz="900"/>
              <a:t>11 - </a:t>
            </a:r>
            <a:r>
              <a:rPr lang="en-US" sz="900" err="1"/>
              <a:t>Serial_IN</a:t>
            </a:r>
            <a:endParaRPr lang="en-US" sz="900"/>
          </a:p>
        </p:txBody>
      </p:sp>
      <p:sp>
        <p:nvSpPr>
          <p:cNvPr id="188" name="TextBox 187">
            <a:extLst>
              <a:ext uri="{FF2B5EF4-FFF2-40B4-BE49-F238E27FC236}">
                <a16:creationId xmlns:a16="http://schemas.microsoft.com/office/drawing/2014/main" id="{96C42213-64E6-27C1-9433-8734CBEAA90D}"/>
              </a:ext>
            </a:extLst>
          </p:cNvPr>
          <p:cNvSpPr txBox="1"/>
          <p:nvPr/>
        </p:nvSpPr>
        <p:spPr>
          <a:xfrm>
            <a:off x="2481919" y="5466310"/>
            <a:ext cx="601447" cy="230832"/>
          </a:xfrm>
          <a:prstGeom prst="rect">
            <a:avLst/>
          </a:prstGeom>
          <a:noFill/>
        </p:spPr>
        <p:txBody>
          <a:bodyPr wrap="none" rtlCol="0">
            <a:spAutoFit/>
          </a:bodyPr>
          <a:lstStyle/>
          <a:p>
            <a:r>
              <a:rPr lang="en-US" sz="900"/>
              <a:t>12 - Shift</a:t>
            </a:r>
          </a:p>
        </p:txBody>
      </p:sp>
      <p:sp>
        <p:nvSpPr>
          <p:cNvPr id="208" name="Rectangle 207">
            <a:extLst>
              <a:ext uri="{FF2B5EF4-FFF2-40B4-BE49-F238E27FC236}">
                <a16:creationId xmlns:a16="http://schemas.microsoft.com/office/drawing/2014/main" id="{D610F490-92D4-9C60-7ECA-40CC86967F5B}"/>
              </a:ext>
            </a:extLst>
          </p:cNvPr>
          <p:cNvSpPr/>
          <p:nvPr/>
        </p:nvSpPr>
        <p:spPr>
          <a:xfrm>
            <a:off x="3641832" y="2950563"/>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684930" y="3488161"/>
            <a:ext cx="931665" cy="230832"/>
          </a:xfrm>
          <a:prstGeom prst="rect">
            <a:avLst/>
          </a:prstGeom>
          <a:noFill/>
        </p:spPr>
        <p:txBody>
          <a:bodyPr wrap="none" rtlCol="0">
            <a:spAutoFit/>
          </a:bodyPr>
          <a:lstStyle/>
          <a:p>
            <a:r>
              <a:rPr lang="en-US" sz="900"/>
              <a:t>17 – </a:t>
            </a:r>
            <a:r>
              <a:rPr lang="en-US" sz="900" err="1"/>
              <a:t>ReadRAM</a:t>
            </a:r>
            <a:r>
              <a:rPr lang="en-US" sz="900"/>
              <a:t>#</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458571" y="3504992"/>
            <a:ext cx="962123" cy="230832"/>
          </a:xfrm>
          <a:prstGeom prst="rect">
            <a:avLst/>
          </a:prstGeom>
          <a:noFill/>
        </p:spPr>
        <p:txBody>
          <a:bodyPr wrap="none" rtlCol="0">
            <a:spAutoFit/>
          </a:bodyPr>
          <a:lstStyle/>
          <a:p>
            <a:r>
              <a:rPr lang="en-US" sz="900"/>
              <a:t>16 – </a:t>
            </a:r>
            <a:r>
              <a:rPr lang="en-US" sz="900" err="1"/>
              <a:t>WriteRAM</a:t>
            </a:r>
            <a:r>
              <a:rPr lang="en-US" sz="900"/>
              <a:t>#</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2" y="2203399"/>
            <a:ext cx="985345" cy="882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1" y="2262266"/>
            <a:ext cx="2970824" cy="4409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5" y="5059611"/>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2" y="4901921"/>
              <a:ext cx="1008522" cy="399482"/>
            </a:xfrm>
            <a:prstGeom prst="rect">
              <a:avLst/>
            </a:prstGeom>
            <a:noFill/>
          </p:spPr>
          <p:txBody>
            <a:bodyPr wrap="none" rtlCol="0">
              <a:spAutoFit/>
            </a:bodyPr>
            <a:lstStyle/>
            <a:p>
              <a:r>
                <a:rPr lang="en-US" sz="120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5"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2" y="4901921"/>
              <a:ext cx="1008522" cy="399482"/>
            </a:xfrm>
            <a:prstGeom prst="rect">
              <a:avLst/>
            </a:prstGeom>
            <a:noFill/>
          </p:spPr>
          <p:txBody>
            <a:bodyPr wrap="none" rtlCol="0">
              <a:spAutoFit/>
            </a:bodyPr>
            <a:lstStyle/>
            <a:p>
              <a:r>
                <a:rPr lang="en-US" sz="120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6"/>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3"/>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5" y="4011240"/>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E8E2DA77-34C7-2D21-7748-A73E855EA5C7}"/>
              </a:ext>
            </a:extLst>
          </p:cNvPr>
          <p:cNvSpPr/>
          <p:nvPr/>
        </p:nvSpPr>
        <p:spPr>
          <a:xfrm>
            <a:off x="6576724" y="3383787"/>
            <a:ext cx="90065" cy="10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73947" y="1849840"/>
            <a:ext cx="915635" cy="254044"/>
          </a:xfrm>
          <a:prstGeom prst="rect">
            <a:avLst/>
          </a:prstGeom>
          <a:noFill/>
        </p:spPr>
        <p:txBody>
          <a:bodyPr wrap="none" rtlCol="0">
            <a:spAutoFit/>
          </a:bodyPr>
          <a:lstStyle/>
          <a:p>
            <a:r>
              <a:rPr lang="en-US" sz="1051"/>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5" y="2013141"/>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74BAC144-2409-3C2D-B358-DB51BE14EE0A}"/>
              </a:ext>
            </a:extLst>
          </p:cNvPr>
          <p:cNvSpPr/>
          <p:nvPr/>
        </p:nvSpPr>
        <p:spPr>
          <a:xfrm>
            <a:off x="6035112" y="160382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35112" y="273429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373935" y="2788310"/>
            <a:ext cx="661177"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1" y="2299022"/>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69387" y="149214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69387" y="26401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3" cy="1078235"/>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561"/>
              <a:ext cx="824194" cy="161711"/>
            </a:xfrm>
            <a:prstGeom prst="rect">
              <a:avLst/>
            </a:prstGeom>
            <a:solidFill>
              <a:schemeClr val="bg1"/>
            </a:solidFill>
          </p:spPr>
          <p:txBody>
            <a:bodyPr wrap="square" lIns="0" tIns="0" rIns="0" bIns="0" rtlCol="0">
              <a:spAutoFit/>
            </a:bodyPr>
            <a:lstStyle/>
            <a:p>
              <a:r>
                <a:rPr lang="en-US" sz="1051"/>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1"/>
            <a:ext cx="675243" cy="1078235"/>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7" y="3077579"/>
              <a:ext cx="743904" cy="161711"/>
            </a:xfrm>
            <a:prstGeom prst="rect">
              <a:avLst/>
            </a:prstGeom>
            <a:solidFill>
              <a:schemeClr val="bg1"/>
            </a:solidFill>
          </p:spPr>
          <p:txBody>
            <a:bodyPr wrap="square" lIns="0" tIns="0" rIns="0" bIns="0" rtlCol="0">
              <a:spAutoFit/>
            </a:bodyPr>
            <a:lstStyle/>
            <a:p>
              <a:r>
                <a:rPr lang="en-US" sz="1051"/>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79746" y="2694207"/>
            <a:ext cx="1190404" cy="150407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79746" y="1546164"/>
            <a:ext cx="1190404" cy="2489537"/>
          </a:xfrm>
          <a:prstGeom prst="bentConnector3">
            <a:avLst>
              <a:gd name="adj1" fmla="val 3683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50" y="989322"/>
            <a:ext cx="1784223"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pSp>
        <p:nvGrpSpPr>
          <p:cNvPr id="154" name="Group 153">
            <a:extLst>
              <a:ext uri="{FF2B5EF4-FFF2-40B4-BE49-F238E27FC236}">
                <a16:creationId xmlns:a16="http://schemas.microsoft.com/office/drawing/2014/main" id="{CFF259AA-C57D-01CE-ECE5-67460AED91FA}"/>
              </a:ext>
            </a:extLst>
          </p:cNvPr>
          <p:cNvGrpSpPr/>
          <p:nvPr/>
        </p:nvGrpSpPr>
        <p:grpSpPr>
          <a:xfrm>
            <a:off x="7361178" y="3291593"/>
            <a:ext cx="1066795"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4" y="3277913"/>
            <a:ext cx="788999" cy="230832"/>
          </a:xfrm>
          <a:prstGeom prst="rect">
            <a:avLst/>
          </a:prstGeom>
          <a:noFill/>
        </p:spPr>
        <p:txBody>
          <a:bodyPr wrap="none" rtlCol="0">
            <a:spAutoFit/>
          </a:bodyPr>
          <a:lstStyle/>
          <a:p>
            <a:r>
              <a:rPr lang="en-US" sz="900"/>
              <a:t>Load </a:t>
            </a:r>
            <a:r>
              <a:rPr lang="en-US" sz="900" err="1"/>
              <a:t>Addr</a:t>
            </a:r>
            <a:r>
              <a:rPr lang="en-US" sz="90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6" y="3315890"/>
            <a:ext cx="668773" cy="246221"/>
          </a:xfrm>
          <a:prstGeom prst="rect">
            <a:avLst/>
          </a:prstGeom>
          <a:noFill/>
        </p:spPr>
        <p:txBody>
          <a:bodyPr wrap="none" rtlCol="0">
            <a:spAutoFit/>
          </a:bodyPr>
          <a:lstStyle/>
          <a:p>
            <a:r>
              <a:rPr lang="en-US" sz="1000" err="1"/>
              <a:t>Ld</a:t>
            </a:r>
            <a:r>
              <a:rPr lang="en-US" sz="100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4"/>
            <a:ext cx="3077727" cy="1008676"/>
          </a:xfrm>
          <a:prstGeom prst="bentConnector5">
            <a:avLst>
              <a:gd name="adj1" fmla="val -7428"/>
              <a:gd name="adj2" fmla="val 87923"/>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8D5E673-97B0-6602-C13A-93090EA85443}"/>
              </a:ext>
            </a:extLst>
          </p:cNvPr>
          <p:cNvSpPr txBox="1"/>
          <p:nvPr/>
        </p:nvSpPr>
        <p:spPr>
          <a:xfrm>
            <a:off x="8470598" y="4239671"/>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61" y="4148085"/>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5"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16200000">
            <a:off x="7059272" y="878498"/>
            <a:ext cx="1301603"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5" y="2791697"/>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8"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2"/>
            <a:ext cx="1737715"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660590917"/>
              </p:ext>
            </p:extLst>
          </p:nvPr>
        </p:nvGraphicFramePr>
        <p:xfrm>
          <a:off x="211068" y="51378"/>
          <a:ext cx="3812674" cy="685800"/>
        </p:xfrm>
        <a:graphic>
          <a:graphicData uri="http://schemas.openxmlformats.org/drawingml/2006/table">
            <a:tbl>
              <a:tblPr firstRow="1" bandRow="1">
                <a:tableStyleId>{5C22544A-7EE6-4342-B048-85BDC9FD1C3A}</a:tableStyleId>
              </a:tblPr>
              <a:tblGrid>
                <a:gridCol w="577993">
                  <a:extLst>
                    <a:ext uri="{9D8B030D-6E8A-4147-A177-3AD203B41FA5}">
                      <a16:colId xmlns:a16="http://schemas.microsoft.com/office/drawing/2014/main" val="311691777"/>
                    </a:ext>
                  </a:extLst>
                </a:gridCol>
                <a:gridCol w="577993">
                  <a:extLst>
                    <a:ext uri="{9D8B030D-6E8A-4147-A177-3AD203B41FA5}">
                      <a16:colId xmlns:a16="http://schemas.microsoft.com/office/drawing/2014/main" val="1420690137"/>
                    </a:ext>
                  </a:extLst>
                </a:gridCol>
                <a:gridCol w="577993">
                  <a:extLst>
                    <a:ext uri="{9D8B030D-6E8A-4147-A177-3AD203B41FA5}">
                      <a16:colId xmlns:a16="http://schemas.microsoft.com/office/drawing/2014/main" val="1126661590"/>
                    </a:ext>
                  </a:extLst>
                </a:gridCol>
                <a:gridCol w="491176">
                  <a:extLst>
                    <a:ext uri="{9D8B030D-6E8A-4147-A177-3AD203B41FA5}">
                      <a16:colId xmlns:a16="http://schemas.microsoft.com/office/drawing/2014/main" val="2115716740"/>
                    </a:ext>
                  </a:extLst>
                </a:gridCol>
                <a:gridCol w="444137">
                  <a:extLst>
                    <a:ext uri="{9D8B030D-6E8A-4147-A177-3AD203B41FA5}">
                      <a16:colId xmlns:a16="http://schemas.microsoft.com/office/drawing/2014/main" val="3899932905"/>
                    </a:ext>
                  </a:extLst>
                </a:gridCol>
                <a:gridCol w="574766">
                  <a:extLst>
                    <a:ext uri="{9D8B030D-6E8A-4147-A177-3AD203B41FA5}">
                      <a16:colId xmlns:a16="http://schemas.microsoft.com/office/drawing/2014/main" val="3855179332"/>
                    </a:ext>
                  </a:extLst>
                </a:gridCol>
                <a:gridCol w="568616">
                  <a:extLst>
                    <a:ext uri="{9D8B030D-6E8A-4147-A177-3AD203B41FA5}">
                      <a16:colId xmlns:a16="http://schemas.microsoft.com/office/drawing/2014/main" val="73834889"/>
                    </a:ext>
                  </a:extLst>
                </a:gridCol>
              </a:tblGrid>
              <a:tr h="35708">
                <a:tc>
                  <a:txBody>
                    <a:bodyPr/>
                    <a:lstStyle/>
                    <a:p>
                      <a:pPr algn="ctr"/>
                      <a:r>
                        <a:rPr lang="en-US" sz="900" b="0"/>
                        <a:t>Operation</a:t>
                      </a:r>
                    </a:p>
                  </a:txBody>
                  <a:tcPr marL="0" marR="0" marT="0" marB="0"/>
                </a:tc>
                <a:tc>
                  <a:txBody>
                    <a:bodyPr/>
                    <a:lstStyle/>
                    <a:p>
                      <a:pPr algn="ctr"/>
                      <a:r>
                        <a:rPr lang="en-US" sz="900" b="0" err="1"/>
                        <a:t>ReadRAM</a:t>
                      </a:r>
                      <a:r>
                        <a:rPr lang="en-US" sz="900" b="0"/>
                        <a:t># </a:t>
                      </a:r>
                    </a:p>
                  </a:txBody>
                  <a:tcPr marL="0" marR="0" marT="0" marB="0"/>
                </a:tc>
                <a:tc>
                  <a:txBody>
                    <a:bodyPr/>
                    <a:lstStyle/>
                    <a:p>
                      <a:pPr algn="ctr"/>
                      <a:r>
                        <a:rPr lang="en-US" sz="900" b="0" err="1"/>
                        <a:t>WriteRAM</a:t>
                      </a:r>
                      <a:r>
                        <a:rPr lang="en-US" sz="900" b="0"/>
                        <a:t>#</a:t>
                      </a:r>
                    </a:p>
                  </a:txBody>
                  <a:tcPr marL="0" marR="0" marT="0" marB="0"/>
                </a:tc>
                <a:tc>
                  <a:txBody>
                    <a:bodyPr/>
                    <a:lstStyle/>
                    <a:p>
                      <a:pPr algn="ctr"/>
                      <a:r>
                        <a:rPr lang="en-US" sz="900" b="0" err="1"/>
                        <a:t>Addr_En</a:t>
                      </a:r>
                      <a:r>
                        <a:rPr lang="en-US" sz="900" b="0"/>
                        <a:t>#</a:t>
                      </a:r>
                    </a:p>
                  </a:txBody>
                  <a:tcPr marL="0" marR="0" marT="0" marB="0"/>
                </a:tc>
                <a:tc>
                  <a:txBody>
                    <a:bodyPr/>
                    <a:lstStyle/>
                    <a:p>
                      <a:pPr algn="ctr"/>
                      <a:r>
                        <a:rPr lang="en-US" sz="900" b="0"/>
                        <a:t>Dat_ </a:t>
                      </a:r>
                      <a:r>
                        <a:rPr lang="en-US" sz="900" b="0" err="1"/>
                        <a:t>dir</a:t>
                      </a:r>
                      <a:endParaRPr lang="en-US" sz="900" b="0"/>
                    </a:p>
                  </a:txBody>
                  <a:tcPr marL="0" marR="0" marT="0" marB="0"/>
                </a:tc>
                <a:tc>
                  <a:txBody>
                    <a:bodyPr/>
                    <a:lstStyle/>
                    <a:p>
                      <a:pPr algn="ctr"/>
                      <a:r>
                        <a:rPr lang="en-US" sz="900" b="0"/>
                        <a:t>SRAM OE#</a:t>
                      </a:r>
                    </a:p>
                  </a:txBody>
                  <a:tcPr marL="0" marR="0" marT="0" marB="0"/>
                </a:tc>
                <a:tc>
                  <a:txBody>
                    <a:bodyPr/>
                    <a:lstStyle/>
                    <a:p>
                      <a:pPr algn="ctr"/>
                      <a:r>
                        <a:rPr lang="en-US" sz="900" b="0"/>
                        <a:t>SRAM WE#</a:t>
                      </a:r>
                    </a:p>
                  </a:txBody>
                  <a:tcPr marL="0" marR="0" marT="0" marB="0"/>
                </a:tc>
                <a:extLst>
                  <a:ext uri="{0D108BD9-81ED-4DB2-BD59-A6C34878D82A}">
                    <a16:rowId xmlns:a16="http://schemas.microsoft.com/office/drawing/2014/main" val="987821183"/>
                  </a:ext>
                </a:extLst>
              </a:tr>
              <a:tr h="40062">
                <a:tc>
                  <a:txBody>
                    <a:bodyPr/>
                    <a:lstStyle/>
                    <a:p>
                      <a:pPr algn="ctr"/>
                      <a:r>
                        <a:rPr lang="en-US" sz="900" b="0"/>
                        <a:t>Idle</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55039513"/>
                  </a:ext>
                </a:extLst>
              </a:tr>
              <a:tr h="0">
                <a:tc>
                  <a:txBody>
                    <a:bodyPr/>
                    <a:lstStyle/>
                    <a:p>
                      <a:pPr algn="ctr"/>
                      <a:r>
                        <a:rPr lang="en-US" sz="900" b="0"/>
                        <a:t>RAM </a:t>
                      </a:r>
                      <a:r>
                        <a:rPr lang="en-US" sz="900" b="0">
                          <a:sym typeface="Wingdings" panose="05000000000000000000" pitchFamily="2" charset="2"/>
                        </a:rPr>
                        <a:t> SD</a:t>
                      </a:r>
                      <a:endParaRPr lang="en-US" sz="900" b="0"/>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In</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extLst>
                  <a:ext uri="{0D108BD9-81ED-4DB2-BD59-A6C34878D82A}">
                    <a16:rowId xmlns:a16="http://schemas.microsoft.com/office/drawing/2014/main" val="955148253"/>
                  </a:ext>
                </a:extLst>
              </a:tr>
              <a:tr h="48771">
                <a:tc>
                  <a:txBody>
                    <a:bodyPr/>
                    <a:lstStyle/>
                    <a:p>
                      <a:pPr algn="ctr"/>
                      <a:r>
                        <a:rPr lang="en-US" sz="900" b="0"/>
                        <a:t>SD </a:t>
                      </a:r>
                      <a:r>
                        <a:rPr lang="en-US" sz="900" b="0">
                          <a:sym typeface="Wingdings" panose="05000000000000000000" pitchFamily="2" charset="2"/>
                        </a:rPr>
                        <a:t></a:t>
                      </a:r>
                      <a:r>
                        <a:rPr lang="en-US" sz="900" b="0"/>
                        <a:t> RAM</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Out</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extLst>
                  <a:ext uri="{0D108BD9-81ED-4DB2-BD59-A6C34878D82A}">
                    <a16:rowId xmlns:a16="http://schemas.microsoft.com/office/drawing/2014/main" val="3964493577"/>
                  </a:ext>
                </a:extLst>
              </a:tr>
              <a:tr h="0">
                <a:tc>
                  <a:txBody>
                    <a:bodyPr/>
                    <a:lstStyle/>
                    <a:p>
                      <a:pPr algn="ctr"/>
                      <a:r>
                        <a:rPr lang="en-US" sz="900" b="0"/>
                        <a:t>Idle</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7" y="4705551"/>
            <a:ext cx="1301603"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9" y="2180473"/>
            <a:ext cx="647934" cy="230832"/>
          </a:xfrm>
          <a:prstGeom prst="rect">
            <a:avLst/>
          </a:prstGeom>
          <a:noFill/>
        </p:spPr>
        <p:txBody>
          <a:bodyPr wrap="none" rtlCol="0">
            <a:spAutoFit/>
          </a:bodyPr>
          <a:lstStyle/>
          <a:p>
            <a:r>
              <a:rPr lang="en-US" sz="900" err="1">
                <a:highlight>
                  <a:srgbClr val="FFFF00"/>
                </a:highlight>
              </a:rPr>
              <a:t>Addr_en</a:t>
            </a:r>
            <a:r>
              <a:rPr lang="en-US" sz="900">
                <a:highlight>
                  <a:srgbClr val="FFFF00"/>
                </a:highlight>
              </a:rPr>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5"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30832"/>
          </a:xfrm>
          <a:prstGeom prst="rect">
            <a:avLst/>
          </a:prstGeom>
          <a:noFill/>
        </p:spPr>
        <p:txBody>
          <a:bodyPr wrap="square" rtlCol="0">
            <a:spAutoFit/>
          </a:bodyPr>
          <a:lstStyle/>
          <a:p>
            <a:r>
              <a:rPr lang="en-US" sz="900" err="1">
                <a:highlight>
                  <a:srgbClr val="FFFF00"/>
                </a:highlight>
              </a:rPr>
              <a:t>Addr_en</a:t>
            </a:r>
            <a:r>
              <a:rPr lang="en-US" sz="900">
                <a:highlight>
                  <a:srgbClr val="FFFF00"/>
                </a:highlight>
              </a:rPr>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8" y="4102249"/>
            <a:ext cx="339143"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8766993" y="1663289"/>
            <a:ext cx="737702" cy="230832"/>
          </a:xfrm>
          <a:prstGeom prst="rect">
            <a:avLst/>
          </a:prstGeom>
          <a:noFill/>
        </p:spPr>
        <p:txBody>
          <a:bodyPr wrap="none" rtlCol="0">
            <a:spAutoFit/>
          </a:bodyPr>
          <a:lstStyle/>
          <a:p>
            <a:r>
              <a:rPr lang="en-US" sz="900" err="1"/>
              <a:t>WriteRAM</a:t>
            </a:r>
            <a:r>
              <a:rPr lang="en-US" sz="900"/>
              <a:t>#</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flipH="1">
            <a:off x="8097839" y="1776741"/>
            <a:ext cx="680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900" y="1140539"/>
            <a:ext cx="979717" cy="161711"/>
          </a:xfrm>
          <a:prstGeom prst="rect">
            <a:avLst/>
          </a:prstGeom>
          <a:solidFill>
            <a:schemeClr val="bg1"/>
          </a:solidFill>
        </p:spPr>
        <p:txBody>
          <a:bodyPr wrap="square" lIns="0" tIns="0" rIns="0" bIns="0" rtlCol="0">
            <a:spAutoFit/>
          </a:bodyPr>
          <a:lstStyle/>
          <a:p>
            <a:r>
              <a:rPr lang="en-US" sz="1051"/>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5" y="4970777"/>
            <a:ext cx="979717" cy="161711"/>
          </a:xfrm>
          <a:prstGeom prst="rect">
            <a:avLst/>
          </a:prstGeom>
          <a:solidFill>
            <a:schemeClr val="bg1"/>
          </a:solidFill>
        </p:spPr>
        <p:txBody>
          <a:bodyPr wrap="square" lIns="0" tIns="0" rIns="0" bIns="0" rtlCol="0">
            <a:spAutoFit/>
          </a:bodyPr>
          <a:lstStyle/>
          <a:p>
            <a:r>
              <a:rPr lang="en-US" sz="1051"/>
              <a:t>HC245 </a:t>
            </a:r>
            <a:r>
              <a:rPr lang="en-US" sz="1051" err="1"/>
              <a:t>Addr</a:t>
            </a:r>
            <a:r>
              <a:rPr lang="en-US" sz="1051"/>
              <a:t> Out</a:t>
            </a:r>
          </a:p>
        </p:txBody>
      </p:sp>
      <p:sp>
        <p:nvSpPr>
          <p:cNvPr id="3" name="Rectangle 2">
            <a:hlinkClick r:id="rId12" action="ppaction://hlinksldjump"/>
            <a:extLst>
              <a:ext uri="{FF2B5EF4-FFF2-40B4-BE49-F238E27FC236}">
                <a16:creationId xmlns:a16="http://schemas.microsoft.com/office/drawing/2014/main" id="{018380DC-7E92-D1D1-70CB-92B29DEE0A64}"/>
              </a:ext>
            </a:extLst>
          </p:cNvPr>
          <p:cNvSpPr/>
          <p:nvPr/>
        </p:nvSpPr>
        <p:spPr>
          <a:xfrm>
            <a:off x="8771908" y="3689733"/>
            <a:ext cx="1399933" cy="1292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00"/>
              <a:t>~SD Card Device En</a:t>
            </a:r>
          </a:p>
        </p:txBody>
      </p:sp>
      <p:cxnSp>
        <p:nvCxnSpPr>
          <p:cNvPr id="33" name="Connector: Elbow 32">
            <a:extLst>
              <a:ext uri="{FF2B5EF4-FFF2-40B4-BE49-F238E27FC236}">
                <a16:creationId xmlns:a16="http://schemas.microsoft.com/office/drawing/2014/main" id="{0296FB75-CAE4-8548-8566-9CE27B084F22}"/>
              </a:ext>
            </a:extLst>
          </p:cNvPr>
          <p:cNvCxnSpPr>
            <a:cxnSpLocks/>
            <a:stCxn id="3" idx="1"/>
          </p:cNvCxnSpPr>
          <p:nvPr/>
        </p:nvCxnSpPr>
        <p:spPr>
          <a:xfrm rot="10800000" flipV="1">
            <a:off x="8327572" y="3754365"/>
            <a:ext cx="444337" cy="138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011CAD-478C-FC95-7E42-A67FFD3A5B61}"/>
              </a:ext>
            </a:extLst>
          </p:cNvPr>
          <p:cNvSpPr txBox="1"/>
          <p:nvPr/>
        </p:nvSpPr>
        <p:spPr>
          <a:xfrm>
            <a:off x="6841831" y="1874555"/>
            <a:ext cx="790883" cy="230832"/>
          </a:xfrm>
          <a:prstGeom prst="rect">
            <a:avLst/>
          </a:prstGeom>
          <a:noFill/>
        </p:spPr>
        <p:txBody>
          <a:bodyPr wrap="square" rtlCol="0">
            <a:spAutoFit/>
          </a:bodyPr>
          <a:lstStyle/>
          <a:p>
            <a:pPr algn="ctr"/>
            <a:r>
              <a:rPr lang="en-US" sz="900" err="1">
                <a:highlight>
                  <a:srgbClr val="FFFF00"/>
                </a:highlight>
              </a:rPr>
              <a:t>Addr_en</a:t>
            </a:r>
            <a:r>
              <a:rPr lang="en-US" sz="900">
                <a:highlight>
                  <a:srgbClr val="FFFF00"/>
                </a:highlight>
              </a:rPr>
              <a:t>#</a:t>
            </a:r>
          </a:p>
        </p:txBody>
      </p:sp>
      <p:cxnSp>
        <p:nvCxnSpPr>
          <p:cNvPr id="52" name="Straight Arrow Connector 51">
            <a:extLst>
              <a:ext uri="{FF2B5EF4-FFF2-40B4-BE49-F238E27FC236}">
                <a16:creationId xmlns:a16="http://schemas.microsoft.com/office/drawing/2014/main" id="{FBC0DB9E-C428-9FDB-680F-288D53E70E85}"/>
              </a:ext>
            </a:extLst>
          </p:cNvPr>
          <p:cNvCxnSpPr>
            <a:cxnSpLocks/>
            <a:stCxn id="44" idx="1"/>
          </p:cNvCxnSpPr>
          <p:nvPr/>
        </p:nvCxnSpPr>
        <p:spPr>
          <a:xfrm flipH="1">
            <a:off x="8343002" y="4043098"/>
            <a:ext cx="303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lide Number Placeholder 4">
            <a:extLst>
              <a:ext uri="{FF2B5EF4-FFF2-40B4-BE49-F238E27FC236}">
                <a16:creationId xmlns:a16="http://schemas.microsoft.com/office/drawing/2014/main" id="{9C6356ED-26C1-38A7-A183-5294C16AB23B}"/>
              </a:ext>
            </a:extLst>
          </p:cNvPr>
          <p:cNvSpPr txBox="1">
            <a:spLocks/>
          </p:cNvSpPr>
          <p:nvPr/>
        </p:nvSpPr>
        <p:spPr>
          <a:xfrm>
            <a:off x="9402419" y="63681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25</a:t>
            </a:fld>
            <a:endParaRPr lang="en-US" b="1">
              <a:solidFill>
                <a:schemeClr val="bg1"/>
              </a:solidFill>
            </a:endParaRPr>
          </a:p>
        </p:txBody>
      </p:sp>
      <p:cxnSp>
        <p:nvCxnSpPr>
          <p:cNvPr id="54" name="Connector: Elbow 53">
            <a:extLst>
              <a:ext uri="{FF2B5EF4-FFF2-40B4-BE49-F238E27FC236}">
                <a16:creationId xmlns:a16="http://schemas.microsoft.com/office/drawing/2014/main" id="{5A55D87E-AB3D-0690-9097-D02C692C2BC5}"/>
              </a:ext>
            </a:extLst>
          </p:cNvPr>
          <p:cNvCxnSpPr>
            <a:cxnSpLocks/>
            <a:stCxn id="76" idx="2"/>
            <a:endCxn id="125" idx="3"/>
          </p:cNvCxnSpPr>
          <p:nvPr/>
        </p:nvCxnSpPr>
        <p:spPr>
          <a:xfrm rot="5400000">
            <a:off x="5712457" y="4929737"/>
            <a:ext cx="53521" cy="730563"/>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7E4E877-003F-E7E7-9292-A44A7F9E2D39}"/>
              </a:ext>
            </a:extLst>
          </p:cNvPr>
          <p:cNvCxnSpPr>
            <a:cxnSpLocks/>
            <a:stCxn id="86" idx="2"/>
            <a:endCxn id="119" idx="3"/>
          </p:cNvCxnSpPr>
          <p:nvPr/>
        </p:nvCxnSpPr>
        <p:spPr>
          <a:xfrm rot="5400000">
            <a:off x="5685835" y="4959098"/>
            <a:ext cx="234919" cy="858718"/>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EF2EF70-EE79-B6C1-B8F6-55C65D6014BC}"/>
              </a:ext>
            </a:extLst>
          </p:cNvPr>
          <p:cNvSpPr/>
          <p:nvPr/>
        </p:nvSpPr>
        <p:spPr>
          <a:xfrm>
            <a:off x="6076587" y="522253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83931F-CB80-7196-FCFD-9ACAA5954656}"/>
              </a:ext>
            </a:extLst>
          </p:cNvPr>
          <p:cNvSpPr/>
          <p:nvPr/>
        </p:nvSpPr>
        <p:spPr>
          <a:xfrm>
            <a:off x="6204742" y="522527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8AC4AE0-11C3-A491-5CEE-268ED835EB7D}"/>
              </a:ext>
            </a:extLst>
          </p:cNvPr>
          <p:cNvPicPr>
            <a:picLocks noChangeAspect="1"/>
          </p:cNvPicPr>
          <p:nvPr/>
        </p:nvPicPr>
        <p:blipFill>
          <a:blip r:embed="rId13"/>
          <a:stretch>
            <a:fillRect/>
          </a:stretch>
        </p:blipFill>
        <p:spPr>
          <a:xfrm rot="16200000">
            <a:off x="5925896" y="4880247"/>
            <a:ext cx="481808" cy="310844"/>
          </a:xfrm>
          <a:prstGeom prst="rect">
            <a:avLst/>
          </a:prstGeom>
        </p:spPr>
      </p:pic>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7" y="2078130"/>
            <a:ext cx="3092748" cy="228231"/>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1" y="1893992"/>
            <a:ext cx="3214675" cy="412369"/>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5" y="1709854"/>
            <a:ext cx="3336600" cy="59650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9" y="1525716"/>
            <a:ext cx="3458527" cy="78064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3" y="1341578"/>
            <a:ext cx="3580452" cy="964783"/>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1" cy="4186364"/>
          </a:xfrm>
          <a:prstGeom prst="bentConnector4">
            <a:avLst>
              <a:gd name="adj1" fmla="val 119816"/>
              <a:gd name="adj2" fmla="val 10855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1" cy="4002227"/>
          </a:xfrm>
          <a:prstGeom prst="bentConnector4">
            <a:avLst>
              <a:gd name="adj1" fmla="val 111960"/>
              <a:gd name="adj2" fmla="val 10571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8"/>
            <a:ext cx="1088059" cy="317707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6"/>
            <a:ext cx="1272195" cy="330183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2" y="4055780"/>
            <a:ext cx="719783" cy="292755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1" y="2997224"/>
            <a:ext cx="2839185" cy="2188715"/>
          </a:xfrm>
          <a:prstGeom prst="bentConnector4">
            <a:avLst>
              <a:gd name="adj1" fmla="val -5124"/>
              <a:gd name="adj2" fmla="val 73205"/>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2" y="2838085"/>
            <a:ext cx="2655047" cy="2322855"/>
          </a:xfrm>
          <a:prstGeom prst="bentConnector4">
            <a:avLst>
              <a:gd name="adj1" fmla="val -8610"/>
              <a:gd name="adj2" fmla="val 83794"/>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a:endCxn id="123" idx="3"/>
          </p:cNvCxnSpPr>
          <p:nvPr/>
        </p:nvCxnSpPr>
        <p:spPr>
          <a:xfrm rot="10800000" flipV="1">
            <a:off x="5373935" y="5405125"/>
            <a:ext cx="3853306" cy="837343"/>
          </a:xfrm>
          <a:prstGeom prst="bentConnector3">
            <a:avLst>
              <a:gd name="adj1" fmla="val 43389"/>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373936" y="5283117"/>
            <a:ext cx="4023479" cy="775213"/>
          </a:xfrm>
          <a:prstGeom prst="bentConnector3">
            <a:avLst>
              <a:gd name="adj1" fmla="val 50000"/>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47" idx="1"/>
          </p:cNvCxnSpPr>
          <p:nvPr/>
        </p:nvCxnSpPr>
        <p:spPr>
          <a:xfrm rot="10800000" flipH="1" flipV="1">
            <a:off x="7370149" y="3873115"/>
            <a:ext cx="6495" cy="2532792"/>
          </a:xfrm>
          <a:prstGeom prst="bentConnector3">
            <a:avLst>
              <a:gd name="adj1" fmla="val -51816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373935" y="3438481"/>
            <a:ext cx="1292854" cy="2435712"/>
          </a:xfrm>
          <a:prstGeom prst="bentConnector3">
            <a:avLst>
              <a:gd name="adj1" fmla="val -17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373935" y="1657845"/>
            <a:ext cx="661177" cy="4032210"/>
          </a:xfrm>
          <a:prstGeom prst="bentConnector3">
            <a:avLst>
              <a:gd name="adj1" fmla="val 50000"/>
            </a:avLst>
          </a:prstGeom>
          <a:ln>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A2D4FAED-1EE4-07C8-E101-6A96EF9D2D69}"/>
              </a:ext>
            </a:extLst>
          </p:cNvPr>
          <p:cNvGrpSpPr/>
          <p:nvPr/>
        </p:nvGrpSpPr>
        <p:grpSpPr>
          <a:xfrm flipH="1">
            <a:off x="4296440" y="4814909"/>
            <a:ext cx="1224815" cy="1977259"/>
            <a:chOff x="4296440" y="4814909"/>
            <a:chExt cx="1224815" cy="1977259"/>
          </a:xfrm>
        </p:grpSpPr>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7"/>
            <a:stretch>
              <a:fillRect/>
            </a:stretch>
          </p:blipFill>
          <p:spPr>
            <a:xfrm rot="10800000" flipH="1">
              <a:off x="4296440" y="4814909"/>
              <a:ext cx="1224815" cy="1977259"/>
            </a:xfrm>
            <a:prstGeom prst="rect">
              <a:avLst/>
            </a:prstGeom>
          </p:spPr>
        </p:pic>
        <p:sp>
          <p:nvSpPr>
            <p:cNvPr id="107" name="TextBox 106">
              <a:extLst>
                <a:ext uri="{FF2B5EF4-FFF2-40B4-BE49-F238E27FC236}">
                  <a16:creationId xmlns:a16="http://schemas.microsoft.com/office/drawing/2014/main" id="{51E392D8-C5FF-5B17-4656-D5E3AFDD8F43}"/>
                </a:ext>
              </a:extLst>
            </p:cNvPr>
            <p:cNvSpPr txBox="1"/>
            <p:nvPr/>
          </p:nvSpPr>
          <p:spPr>
            <a:xfrm>
              <a:off x="5020721"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sp>
          <p:nvSpPr>
            <p:cNvPr id="108" name="TextBox 107">
              <a:extLst>
                <a:ext uri="{FF2B5EF4-FFF2-40B4-BE49-F238E27FC236}">
                  <a16:creationId xmlns:a16="http://schemas.microsoft.com/office/drawing/2014/main" id="{573F02BA-A4F4-BF8C-1D09-61C993D21324}"/>
                </a:ext>
              </a:extLst>
            </p:cNvPr>
            <p:cNvSpPr txBox="1"/>
            <p:nvPr/>
          </p:nvSpPr>
          <p:spPr>
            <a:xfrm>
              <a:off x="4546107"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grpSp>
      <p:sp>
        <p:nvSpPr>
          <p:cNvPr id="74" name="TextBox 73">
            <a:extLst>
              <a:ext uri="{FF2B5EF4-FFF2-40B4-BE49-F238E27FC236}">
                <a16:creationId xmlns:a16="http://schemas.microsoft.com/office/drawing/2014/main" id="{E88CACA5-CD4A-246C-E1C8-4097E1A93FF0}"/>
              </a:ext>
            </a:extLst>
          </p:cNvPr>
          <p:cNvSpPr txBox="1"/>
          <p:nvPr/>
        </p:nvSpPr>
        <p:spPr>
          <a:xfrm>
            <a:off x="5711860" y="4583765"/>
            <a:ext cx="739305" cy="507831"/>
          </a:xfrm>
          <a:prstGeom prst="rect">
            <a:avLst/>
          </a:prstGeom>
          <a:noFill/>
        </p:spPr>
        <p:txBody>
          <a:bodyPr wrap="none" rtlCol="0">
            <a:spAutoFit/>
          </a:bodyPr>
          <a:lstStyle/>
          <a:p>
            <a:pPr algn="ctr"/>
            <a:r>
              <a:rPr lang="en-US" sz="900" err="1">
                <a:highlight>
                  <a:srgbClr val="FFFF00"/>
                </a:highlight>
              </a:rPr>
              <a:t>Addr_en</a:t>
            </a:r>
            <a:r>
              <a:rPr lang="en-US" sz="900">
                <a:highlight>
                  <a:srgbClr val="FFFF00"/>
                </a:highlight>
              </a:rPr>
              <a:t>#</a:t>
            </a:r>
          </a:p>
          <a:p>
            <a:pPr algn="ctr"/>
            <a:endParaRPr lang="en-US" sz="900"/>
          </a:p>
          <a:p>
            <a:pPr algn="ctr"/>
            <a:r>
              <a:rPr lang="en-US" sz="900"/>
              <a:t>XNOR           </a:t>
            </a:r>
          </a:p>
        </p:txBody>
      </p:sp>
      <p:cxnSp>
        <p:nvCxnSpPr>
          <p:cNvPr id="117" name="Connector: Elbow 116">
            <a:extLst>
              <a:ext uri="{FF2B5EF4-FFF2-40B4-BE49-F238E27FC236}">
                <a16:creationId xmlns:a16="http://schemas.microsoft.com/office/drawing/2014/main" id="{769FCB1C-1D81-38F4-839A-89BF9B1D01A7}"/>
              </a:ext>
            </a:extLst>
          </p:cNvPr>
          <p:cNvCxnSpPr>
            <a:cxnSpLocks/>
            <a:stCxn id="31" idx="0"/>
            <a:endCxn id="118" idx="1"/>
          </p:cNvCxnSpPr>
          <p:nvPr/>
        </p:nvCxnSpPr>
        <p:spPr>
          <a:xfrm rot="5400000" flipH="1" flipV="1">
            <a:off x="7246841" y="1669943"/>
            <a:ext cx="195045" cy="21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14" action="ppaction://hlinksldjump"/>
            <a:extLst>
              <a:ext uri="{FF2B5EF4-FFF2-40B4-BE49-F238E27FC236}">
                <a16:creationId xmlns:a16="http://schemas.microsoft.com/office/drawing/2014/main" id="{9C1A9667-F075-29C7-7F47-0A19CA6B1D99}"/>
              </a:ext>
            </a:extLst>
          </p:cNvPr>
          <p:cNvSpPr txBox="1"/>
          <p:nvPr/>
        </p:nvSpPr>
        <p:spPr>
          <a:xfrm>
            <a:off x="8646243" y="3966154"/>
            <a:ext cx="425116" cy="153888"/>
          </a:xfrm>
          <a:prstGeom prst="rect">
            <a:avLst/>
          </a:prstGeom>
          <a:noFill/>
          <a:ln>
            <a:solidFill>
              <a:schemeClr val="accent1"/>
            </a:solidFill>
          </a:ln>
        </p:spPr>
        <p:txBody>
          <a:bodyPr wrap="none" tIns="0" bIns="0" rtlCol="0">
            <a:spAutoFit/>
          </a:bodyPr>
          <a:lstStyle/>
          <a:p>
            <a:r>
              <a:rPr lang="en-US" sz="1000"/>
              <a:t>#WE</a:t>
            </a:r>
          </a:p>
        </p:txBody>
      </p:sp>
      <p:sp>
        <p:nvSpPr>
          <p:cNvPr id="46" name="TextBox 45">
            <a:hlinkClick r:id="rId15" action="ppaction://hlinksldjump"/>
            <a:extLst>
              <a:ext uri="{FF2B5EF4-FFF2-40B4-BE49-F238E27FC236}">
                <a16:creationId xmlns:a16="http://schemas.microsoft.com/office/drawing/2014/main" id="{74F9763E-BCEB-3C7B-6429-8C006AF4B856}"/>
              </a:ext>
            </a:extLst>
          </p:cNvPr>
          <p:cNvSpPr txBox="1"/>
          <p:nvPr/>
        </p:nvSpPr>
        <p:spPr>
          <a:xfrm>
            <a:off x="6204742" y="6327597"/>
            <a:ext cx="748923"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Grant</a:t>
            </a:r>
          </a:p>
        </p:txBody>
      </p:sp>
      <p:sp>
        <p:nvSpPr>
          <p:cNvPr id="48" name="TextBox 47">
            <a:extLst>
              <a:ext uri="{FF2B5EF4-FFF2-40B4-BE49-F238E27FC236}">
                <a16:creationId xmlns:a16="http://schemas.microsoft.com/office/drawing/2014/main" id="{20B0EFB9-C38F-1028-5811-5CE2DBC8F34F}"/>
              </a:ext>
            </a:extLst>
          </p:cNvPr>
          <p:cNvSpPr txBox="1"/>
          <p:nvPr/>
        </p:nvSpPr>
        <p:spPr>
          <a:xfrm>
            <a:off x="7761967" y="6301743"/>
            <a:ext cx="88838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Request</a:t>
            </a:r>
          </a:p>
        </p:txBody>
      </p:sp>
      <p:cxnSp>
        <p:nvCxnSpPr>
          <p:cNvPr id="51" name="Connector: Elbow 50">
            <a:extLst>
              <a:ext uri="{FF2B5EF4-FFF2-40B4-BE49-F238E27FC236}">
                <a16:creationId xmlns:a16="http://schemas.microsoft.com/office/drawing/2014/main" id="{FB2E90A0-62C4-C9D9-6FDA-51216E64B2F6}"/>
              </a:ext>
            </a:extLst>
          </p:cNvPr>
          <p:cNvCxnSpPr>
            <a:cxnSpLocks/>
            <a:stCxn id="46" idx="1"/>
          </p:cNvCxnSpPr>
          <p:nvPr/>
        </p:nvCxnSpPr>
        <p:spPr>
          <a:xfrm rot="10800000" flipV="1">
            <a:off x="5492168" y="6419036"/>
            <a:ext cx="712575" cy="757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hlinkClick r:id="rId16" action="ppaction://hlinksldjump"/>
            <a:extLst>
              <a:ext uri="{FF2B5EF4-FFF2-40B4-BE49-F238E27FC236}">
                <a16:creationId xmlns:a16="http://schemas.microsoft.com/office/drawing/2014/main" id="{BE6BD503-6DF8-4F77-45CD-72382D7424D5}"/>
              </a:ext>
            </a:extLst>
          </p:cNvPr>
          <p:cNvSpPr txBox="1"/>
          <p:nvPr/>
        </p:nvSpPr>
        <p:spPr>
          <a:xfrm>
            <a:off x="4473594" y="4537080"/>
            <a:ext cx="931665" cy="182880"/>
          </a:xfrm>
          <a:prstGeom prst="rect">
            <a:avLst/>
          </a:prstGeom>
          <a:solidFill>
            <a:schemeClr val="bg1"/>
          </a:solidFill>
          <a:ln>
            <a:solidFill>
              <a:schemeClr val="accent1"/>
            </a:solidFill>
          </a:ln>
        </p:spPr>
        <p:txBody>
          <a:bodyPr wrap="none" rtlCol="0" anchor="ctr">
            <a:spAutoFit/>
          </a:bodyPr>
          <a:lstStyle/>
          <a:p>
            <a:r>
              <a:rPr lang="en-US" sz="1100"/>
              <a:t># Main Reset</a:t>
            </a:r>
          </a:p>
        </p:txBody>
      </p:sp>
      <p:cxnSp>
        <p:nvCxnSpPr>
          <p:cNvPr id="75" name="Connector: Elbow 74">
            <a:extLst>
              <a:ext uri="{FF2B5EF4-FFF2-40B4-BE49-F238E27FC236}">
                <a16:creationId xmlns:a16="http://schemas.microsoft.com/office/drawing/2014/main" id="{BFAD3DC8-87D2-307E-2947-7818BA0BF3D4}"/>
              </a:ext>
            </a:extLst>
          </p:cNvPr>
          <p:cNvCxnSpPr>
            <a:cxnSpLocks/>
          </p:cNvCxnSpPr>
          <p:nvPr/>
        </p:nvCxnSpPr>
        <p:spPr>
          <a:xfrm rot="10800000">
            <a:off x="2012434" y="4851401"/>
            <a:ext cx="2355846" cy="291497"/>
          </a:xfrm>
          <a:prstGeom prst="bentConnector3">
            <a:avLst>
              <a:gd name="adj1" fmla="val 100404"/>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DAFBD8B-A2FC-1ACC-CB07-02466D965F02}"/>
              </a:ext>
            </a:extLst>
          </p:cNvPr>
          <p:cNvPicPr>
            <a:picLocks noChangeAspect="1"/>
          </p:cNvPicPr>
          <p:nvPr/>
        </p:nvPicPr>
        <p:blipFill>
          <a:blip r:embed="rId7"/>
          <a:srcRect t="70909"/>
          <a:stretch/>
        </p:blipFill>
        <p:spPr>
          <a:xfrm rot="10800000">
            <a:off x="4335626" y="2621438"/>
            <a:ext cx="1224815" cy="575211"/>
          </a:xfrm>
          <a:prstGeom prst="rect">
            <a:avLst/>
          </a:prstGeom>
        </p:spPr>
      </p:pic>
      <p:cxnSp>
        <p:nvCxnSpPr>
          <p:cNvPr id="112" name="Connector: Elbow 111">
            <a:extLst>
              <a:ext uri="{FF2B5EF4-FFF2-40B4-BE49-F238E27FC236}">
                <a16:creationId xmlns:a16="http://schemas.microsoft.com/office/drawing/2014/main" id="{A5DB97EA-A370-AD2C-D727-C41239AE2244}"/>
              </a:ext>
            </a:extLst>
          </p:cNvPr>
          <p:cNvCxnSpPr>
            <a:cxnSpLocks/>
          </p:cNvCxnSpPr>
          <p:nvPr/>
        </p:nvCxnSpPr>
        <p:spPr>
          <a:xfrm>
            <a:off x="2381250" y="2651437"/>
            <a:ext cx="2114250" cy="289467"/>
          </a:xfrm>
          <a:prstGeom prst="bentConnector3">
            <a:avLst>
              <a:gd name="adj1" fmla="val 5000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11CA87-8059-3A88-D12B-CBAD00A0BF74}"/>
              </a:ext>
            </a:extLst>
          </p:cNvPr>
          <p:cNvSpPr txBox="1"/>
          <p:nvPr/>
        </p:nvSpPr>
        <p:spPr>
          <a:xfrm>
            <a:off x="4495970" y="3360347"/>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131" name="Connector: Elbow 130">
            <a:extLst>
              <a:ext uri="{FF2B5EF4-FFF2-40B4-BE49-F238E27FC236}">
                <a16:creationId xmlns:a16="http://schemas.microsoft.com/office/drawing/2014/main" id="{12504C90-C9C1-F060-C6D1-BAF81C9D78F0}"/>
              </a:ext>
            </a:extLst>
          </p:cNvPr>
          <p:cNvCxnSpPr>
            <a:cxnSpLocks/>
            <a:endCxn id="129" idx="3"/>
          </p:cNvCxnSpPr>
          <p:nvPr/>
        </p:nvCxnSpPr>
        <p:spPr>
          <a:xfrm rot="16200000" flipH="1">
            <a:off x="5163106" y="3185654"/>
            <a:ext cx="508288" cy="23978"/>
          </a:xfrm>
          <a:prstGeom prst="bentConnector4">
            <a:avLst>
              <a:gd name="adj1" fmla="val -222"/>
              <a:gd name="adj2" fmla="val 920961"/>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04918B3-3E47-A4D8-C0F8-423BDBF8DDF2}"/>
              </a:ext>
            </a:extLst>
          </p:cNvPr>
          <p:cNvCxnSpPr>
            <a:cxnSpLocks/>
            <a:stCxn id="47" idx="3"/>
            <a:endCxn id="55" idx="3"/>
          </p:cNvCxnSpPr>
          <p:nvPr/>
        </p:nvCxnSpPr>
        <p:spPr>
          <a:xfrm>
            <a:off x="5405259" y="4628520"/>
            <a:ext cx="21296" cy="509120"/>
          </a:xfrm>
          <a:prstGeom prst="bentConnector3">
            <a:avLst>
              <a:gd name="adj1" fmla="val 9050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7" name="Picture 146" descr="Diagram&#10;&#10;Description automatically generated with low confidence">
            <a:extLst>
              <a:ext uri="{FF2B5EF4-FFF2-40B4-BE49-F238E27FC236}">
                <a16:creationId xmlns:a16="http://schemas.microsoft.com/office/drawing/2014/main" id="{87788270-5F26-4EC1-2D27-791E9F81D5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r="58979" b="28024"/>
          <a:stretch/>
        </p:blipFill>
        <p:spPr>
          <a:xfrm>
            <a:off x="7376645" y="6277418"/>
            <a:ext cx="374583" cy="256978"/>
          </a:xfrm>
          <a:prstGeom prst="rect">
            <a:avLst/>
          </a:prstGeom>
          <a:solidFill>
            <a:schemeClr val="bg1"/>
          </a:solidFill>
        </p:spPr>
      </p:pic>
    </p:spTree>
    <p:extLst>
      <p:ext uri="{BB962C8B-B14F-4D97-AF65-F5344CB8AC3E}">
        <p14:creationId xmlns:p14="http://schemas.microsoft.com/office/powerpoint/2010/main" val="2691707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B231B939-74D2-BF57-C3ED-B5AD6B59AD0B}"/>
              </a:ext>
            </a:extLst>
          </p:cNvPr>
          <p:cNvSpPr/>
          <p:nvPr/>
        </p:nvSpPr>
        <p:spPr>
          <a:xfrm>
            <a:off x="4842819" y="45122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DDDCA48-1083-DB85-EBD7-B7C1023A5748}"/>
              </a:ext>
            </a:extLst>
          </p:cNvPr>
          <p:cNvSpPr/>
          <p:nvPr/>
        </p:nvSpPr>
        <p:spPr>
          <a:xfrm>
            <a:off x="4842819" y="4673881"/>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197498-C35A-6569-71D1-CF145D352B94}"/>
              </a:ext>
            </a:extLst>
          </p:cNvPr>
          <p:cNvSpPr/>
          <p:nvPr/>
        </p:nvSpPr>
        <p:spPr>
          <a:xfrm>
            <a:off x="4842819" y="43506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AB4641D-812F-F9BB-7D42-AA2C979BB873}"/>
              </a:ext>
            </a:extLst>
          </p:cNvPr>
          <p:cNvSpPr/>
          <p:nvPr/>
        </p:nvSpPr>
        <p:spPr>
          <a:xfrm>
            <a:off x="4842819" y="41890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63BAF71-186A-5061-C496-CCBD51156EE8}"/>
              </a:ext>
            </a:extLst>
          </p:cNvPr>
          <p:cNvSpPr/>
          <p:nvPr/>
        </p:nvSpPr>
        <p:spPr>
          <a:xfrm>
            <a:off x="11239500" y="5727700"/>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A892D0-A590-54E0-204E-796F257A39B2}"/>
              </a:ext>
            </a:extLst>
          </p:cNvPr>
          <p:cNvSpPr/>
          <p:nvPr/>
        </p:nvSpPr>
        <p:spPr>
          <a:xfrm>
            <a:off x="10267052" y="4523552"/>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45ED7D1-9019-6AD6-9784-21237A22943A}"/>
              </a:ext>
            </a:extLst>
          </p:cNvPr>
          <p:cNvSpPr/>
          <p:nvPr/>
        </p:nvSpPr>
        <p:spPr>
          <a:xfrm>
            <a:off x="9317780" y="339297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51377-DB46-FD8A-75D6-90B45E5CA37D}"/>
              </a:ext>
            </a:extLst>
          </p:cNvPr>
          <p:cNvSpPr/>
          <p:nvPr/>
        </p:nvSpPr>
        <p:spPr>
          <a:xfrm>
            <a:off x="8355819" y="223746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0969F52-F6BE-A332-A86B-37B5CCF874B0}"/>
              </a:ext>
            </a:extLst>
          </p:cNvPr>
          <p:cNvSpPr txBox="1"/>
          <p:nvPr/>
        </p:nvSpPr>
        <p:spPr>
          <a:xfrm>
            <a:off x="3264611" y="2213199"/>
            <a:ext cx="654455"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cxnSp>
        <p:nvCxnSpPr>
          <p:cNvPr id="22" name="Connector: Elbow 21">
            <a:extLst>
              <a:ext uri="{FF2B5EF4-FFF2-40B4-BE49-F238E27FC236}">
                <a16:creationId xmlns:a16="http://schemas.microsoft.com/office/drawing/2014/main" id="{724012CD-FBAF-37D5-4B76-79C5A18B52D0}"/>
              </a:ext>
            </a:extLst>
          </p:cNvPr>
          <p:cNvCxnSpPr>
            <a:cxnSpLocks/>
            <a:stCxn id="10" idx="3"/>
            <a:endCxn id="15" idx="1"/>
          </p:cNvCxnSpPr>
          <p:nvPr/>
        </p:nvCxnSpPr>
        <p:spPr>
          <a:xfrm>
            <a:off x="3683732" y="4187000"/>
            <a:ext cx="453314" cy="443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AE7E16-FD8D-1C92-63C0-CF00132CD6A2}"/>
              </a:ext>
            </a:extLst>
          </p:cNvPr>
          <p:cNvSpPr/>
          <p:nvPr/>
        </p:nvSpPr>
        <p:spPr>
          <a:xfrm>
            <a:off x="4137046" y="4195424"/>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DB23A-0410-5885-64A2-CE982C31C105}"/>
              </a:ext>
            </a:extLst>
          </p:cNvPr>
          <p:cNvSpPr/>
          <p:nvPr/>
        </p:nvSpPr>
        <p:spPr>
          <a:xfrm>
            <a:off x="4114795" y="4202239"/>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9D761-7DB1-09CC-AF9B-44ED3B6DEAF4}"/>
              </a:ext>
            </a:extLst>
          </p:cNvPr>
          <p:cNvSpPr>
            <a:spLocks noGrp="1"/>
          </p:cNvSpPr>
          <p:nvPr>
            <p:ph type="ctrTitle"/>
          </p:nvPr>
        </p:nvSpPr>
        <p:spPr/>
        <p:txBody>
          <a:bodyPr/>
          <a:lstStyle/>
          <a:p>
            <a:r>
              <a:rPr lang="en-US"/>
              <a:t>Counter (v2.0)</a:t>
            </a:r>
          </a:p>
        </p:txBody>
      </p:sp>
      <p:grpSp>
        <p:nvGrpSpPr>
          <p:cNvPr id="6" name="Group 5">
            <a:extLst>
              <a:ext uri="{FF2B5EF4-FFF2-40B4-BE49-F238E27FC236}">
                <a16:creationId xmlns:a16="http://schemas.microsoft.com/office/drawing/2014/main" id="{80BD9DD6-5B23-5877-9CB2-0B49D7E2058A}"/>
              </a:ext>
            </a:extLst>
          </p:cNvPr>
          <p:cNvGrpSpPr/>
          <p:nvPr/>
        </p:nvGrpSpPr>
        <p:grpSpPr>
          <a:xfrm>
            <a:off x="3973544" y="3647023"/>
            <a:ext cx="1066795" cy="1348207"/>
            <a:chOff x="3973544" y="3647023"/>
            <a:chExt cx="1066795" cy="1348207"/>
          </a:xfrm>
        </p:grpSpPr>
        <p:pic>
          <p:nvPicPr>
            <p:cNvPr id="4" name="Picture 3">
              <a:extLst>
                <a:ext uri="{FF2B5EF4-FFF2-40B4-BE49-F238E27FC236}">
                  <a16:creationId xmlns:a16="http://schemas.microsoft.com/office/drawing/2014/main" id="{765ED979-9B81-9F54-7750-97C529FA887D}"/>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5" name="TextBox 4">
              <a:extLst>
                <a:ext uri="{FF2B5EF4-FFF2-40B4-BE49-F238E27FC236}">
                  <a16:creationId xmlns:a16="http://schemas.microsoft.com/office/drawing/2014/main" id="{2B24B20F-9E85-86B8-5DB6-5C5DE3ECDFD3}"/>
                </a:ext>
              </a:extLst>
            </p:cNvPr>
            <p:cNvSpPr txBox="1"/>
            <p:nvPr/>
          </p:nvSpPr>
          <p:spPr>
            <a:xfrm rot="5400000">
              <a:off x="4143059" y="4190321"/>
              <a:ext cx="989373" cy="261610"/>
            </a:xfrm>
            <a:prstGeom prst="rect">
              <a:avLst/>
            </a:prstGeom>
            <a:noFill/>
          </p:spPr>
          <p:txBody>
            <a:bodyPr wrap="none" rtlCol="0">
              <a:spAutoFit/>
            </a:bodyPr>
            <a:lstStyle/>
            <a:p>
              <a:r>
                <a:rPr lang="en-US" sz="1100"/>
                <a:t>Read Decoder</a:t>
              </a:r>
            </a:p>
          </p:txBody>
        </p:sp>
      </p:grpSp>
      <p:grpSp>
        <p:nvGrpSpPr>
          <p:cNvPr id="7" name="Group 6">
            <a:extLst>
              <a:ext uri="{FF2B5EF4-FFF2-40B4-BE49-F238E27FC236}">
                <a16:creationId xmlns:a16="http://schemas.microsoft.com/office/drawing/2014/main" id="{A7DF86C2-4F2C-D2A5-B0A8-FFE5BFAFDA65}"/>
              </a:ext>
            </a:extLst>
          </p:cNvPr>
          <p:cNvGrpSpPr/>
          <p:nvPr/>
        </p:nvGrpSpPr>
        <p:grpSpPr>
          <a:xfrm>
            <a:off x="3973544" y="2080793"/>
            <a:ext cx="1066795" cy="1348207"/>
            <a:chOff x="3973544" y="3647023"/>
            <a:chExt cx="1066795" cy="1348207"/>
          </a:xfrm>
        </p:grpSpPr>
        <p:pic>
          <p:nvPicPr>
            <p:cNvPr id="8" name="Picture 7">
              <a:extLst>
                <a:ext uri="{FF2B5EF4-FFF2-40B4-BE49-F238E27FC236}">
                  <a16:creationId xmlns:a16="http://schemas.microsoft.com/office/drawing/2014/main" id="{7A3E36DB-DE38-27D3-C5F2-D5AAF0188345}"/>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9" name="TextBox 8">
              <a:extLst>
                <a:ext uri="{FF2B5EF4-FFF2-40B4-BE49-F238E27FC236}">
                  <a16:creationId xmlns:a16="http://schemas.microsoft.com/office/drawing/2014/main" id="{5D80701C-8B96-F958-E8D2-767A6D345EBE}"/>
                </a:ext>
              </a:extLst>
            </p:cNvPr>
            <p:cNvSpPr txBox="1"/>
            <p:nvPr/>
          </p:nvSpPr>
          <p:spPr>
            <a:xfrm rot="5400000">
              <a:off x="4125426" y="4190321"/>
              <a:ext cx="1024639" cy="261610"/>
            </a:xfrm>
            <a:prstGeom prst="rect">
              <a:avLst/>
            </a:prstGeom>
            <a:noFill/>
          </p:spPr>
          <p:txBody>
            <a:bodyPr wrap="none" rtlCol="0">
              <a:spAutoFit/>
            </a:bodyPr>
            <a:lstStyle/>
            <a:p>
              <a:r>
                <a:rPr lang="en-US" sz="1100"/>
                <a:t>Write Decoder</a:t>
              </a:r>
            </a:p>
          </p:txBody>
        </p:sp>
      </p:grpSp>
      <p:sp>
        <p:nvSpPr>
          <p:cNvPr id="10" name="TextBox 9">
            <a:hlinkClick r:id="rId3" action="ppaction://hlinksldjump"/>
            <a:extLst>
              <a:ext uri="{FF2B5EF4-FFF2-40B4-BE49-F238E27FC236}">
                <a16:creationId xmlns:a16="http://schemas.microsoft.com/office/drawing/2014/main" id="{C0E350DF-EA80-2503-9D83-6D348C2CAEEA}"/>
              </a:ext>
            </a:extLst>
          </p:cNvPr>
          <p:cNvSpPr txBox="1"/>
          <p:nvPr/>
        </p:nvSpPr>
        <p:spPr>
          <a:xfrm>
            <a:off x="3276248" y="4106208"/>
            <a:ext cx="407484" cy="161583"/>
          </a:xfrm>
          <a:prstGeom prst="rect">
            <a:avLst/>
          </a:prstGeom>
          <a:solidFill>
            <a:schemeClr val="bg1"/>
          </a:solidFill>
          <a:ln>
            <a:solidFill>
              <a:schemeClr val="accent1"/>
            </a:solidFill>
          </a:ln>
        </p:spPr>
        <p:txBody>
          <a:bodyPr wrap="none" tIns="0" bIns="0" rtlCol="0">
            <a:spAutoFit/>
          </a:bodyPr>
          <a:lstStyle/>
          <a:p>
            <a:r>
              <a:rPr lang="en-US" sz="1050"/>
              <a:t>#OE</a:t>
            </a:r>
          </a:p>
        </p:txBody>
      </p:sp>
      <p:sp>
        <p:nvSpPr>
          <p:cNvPr id="11" name="TextBox 10">
            <a:hlinkClick r:id="rId3" action="ppaction://hlinksldjump"/>
            <a:extLst>
              <a:ext uri="{FF2B5EF4-FFF2-40B4-BE49-F238E27FC236}">
                <a16:creationId xmlns:a16="http://schemas.microsoft.com/office/drawing/2014/main" id="{6671344D-B74D-AF1E-12FC-91ED26DC1E99}"/>
              </a:ext>
            </a:extLst>
          </p:cNvPr>
          <p:cNvSpPr txBox="1"/>
          <p:nvPr/>
        </p:nvSpPr>
        <p:spPr>
          <a:xfrm>
            <a:off x="3259164" y="2577730"/>
            <a:ext cx="437940" cy="161711"/>
          </a:xfrm>
          <a:prstGeom prst="rect">
            <a:avLst/>
          </a:prstGeom>
          <a:noFill/>
          <a:ln>
            <a:solidFill>
              <a:schemeClr val="accent1"/>
            </a:solidFill>
          </a:ln>
        </p:spPr>
        <p:txBody>
          <a:bodyPr wrap="none" tIns="0" bIns="0" rtlCol="0">
            <a:spAutoFit/>
          </a:bodyPr>
          <a:lstStyle/>
          <a:p>
            <a:r>
              <a:rPr lang="en-US" sz="1051"/>
              <a:t>#WE</a:t>
            </a:r>
          </a:p>
        </p:txBody>
      </p:sp>
      <p:sp>
        <p:nvSpPr>
          <p:cNvPr id="12" name="Rectangle 11">
            <a:hlinkClick r:id="rId4" action="ppaction://hlinksldjump"/>
            <a:extLst>
              <a:ext uri="{FF2B5EF4-FFF2-40B4-BE49-F238E27FC236}">
                <a16:creationId xmlns:a16="http://schemas.microsoft.com/office/drawing/2014/main" id="{E0C4DBF5-FD9A-2566-B59D-8E94B074D273}"/>
              </a:ext>
            </a:extLst>
          </p:cNvPr>
          <p:cNvSpPr/>
          <p:nvPr/>
        </p:nvSpPr>
        <p:spPr>
          <a:xfrm>
            <a:off x="1489268" y="3373168"/>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14" name="Connector: Elbow 13">
            <a:extLst>
              <a:ext uri="{FF2B5EF4-FFF2-40B4-BE49-F238E27FC236}">
                <a16:creationId xmlns:a16="http://schemas.microsoft.com/office/drawing/2014/main" id="{BD15108D-405A-CA4F-5B62-EE092686755A}"/>
              </a:ext>
            </a:extLst>
          </p:cNvPr>
          <p:cNvCxnSpPr>
            <a:cxnSpLocks/>
            <a:stCxn id="12" idx="3"/>
          </p:cNvCxnSpPr>
          <p:nvPr/>
        </p:nvCxnSpPr>
        <p:spPr>
          <a:xfrm flipV="1">
            <a:off x="2952308" y="2859266"/>
            <a:ext cx="1097178" cy="573941"/>
          </a:xfrm>
          <a:prstGeom prst="bentConnector3">
            <a:avLst>
              <a:gd name="adj1" fmla="val 14282"/>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1D1477-CBE9-AAE0-308C-1130CD983A15}"/>
              </a:ext>
            </a:extLst>
          </p:cNvPr>
          <p:cNvCxnSpPr>
            <a:cxnSpLocks/>
            <a:stCxn id="12" idx="3"/>
          </p:cNvCxnSpPr>
          <p:nvPr/>
        </p:nvCxnSpPr>
        <p:spPr>
          <a:xfrm>
            <a:off x="2952308" y="3433207"/>
            <a:ext cx="1162487" cy="984033"/>
          </a:xfrm>
          <a:prstGeom prst="bentConnector3">
            <a:avLst>
              <a:gd name="adj1" fmla="val 12918"/>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0133AE-7DD9-A9A8-70D9-BDD281598CF2}"/>
              </a:ext>
            </a:extLst>
          </p:cNvPr>
          <p:cNvCxnSpPr>
            <a:cxnSpLocks/>
            <a:stCxn id="11" idx="3"/>
          </p:cNvCxnSpPr>
          <p:nvPr/>
        </p:nvCxnSpPr>
        <p:spPr>
          <a:xfrm>
            <a:off x="3697104" y="2658586"/>
            <a:ext cx="346606" cy="2662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F25F4-E7B0-0BF5-303C-83DB2AF2E501}"/>
              </a:ext>
            </a:extLst>
          </p:cNvPr>
          <p:cNvSpPr txBox="1"/>
          <p:nvPr/>
        </p:nvSpPr>
        <p:spPr>
          <a:xfrm>
            <a:off x="3241917" y="3815337"/>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32" name="Right Brace 31">
            <a:extLst>
              <a:ext uri="{FF2B5EF4-FFF2-40B4-BE49-F238E27FC236}">
                <a16:creationId xmlns:a16="http://schemas.microsoft.com/office/drawing/2014/main" id="{91F4CC45-B8DF-91CA-A65A-3B593581077B}"/>
              </a:ext>
            </a:extLst>
          </p:cNvPr>
          <p:cNvSpPr/>
          <p:nvPr/>
        </p:nvSpPr>
        <p:spPr>
          <a:xfrm rot="10800000">
            <a:off x="3810968" y="2116391"/>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793463F-1901-589C-BFAE-80602588E6F6}"/>
              </a:ext>
            </a:extLst>
          </p:cNvPr>
          <p:cNvSpPr/>
          <p:nvPr/>
        </p:nvSpPr>
        <p:spPr>
          <a:xfrm rot="10800000">
            <a:off x="3810968" y="3707994"/>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5124FC54-0D9C-890C-0AEB-5229BDD6A4DB}"/>
              </a:ext>
            </a:extLst>
          </p:cNvPr>
          <p:cNvCxnSpPr>
            <a:cxnSpLocks/>
            <a:endCxn id="112" idx="1"/>
          </p:cNvCxnSpPr>
          <p:nvPr/>
        </p:nvCxnSpPr>
        <p:spPr>
          <a:xfrm>
            <a:off x="4992725" y="2496866"/>
            <a:ext cx="640571" cy="91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E2EE5F-A48A-0811-36B1-A1D9516B09FE}"/>
              </a:ext>
            </a:extLst>
          </p:cNvPr>
          <p:cNvSpPr/>
          <p:nvPr/>
        </p:nvSpPr>
        <p:spPr>
          <a:xfrm rot="16200000">
            <a:off x="8380384" y="-2296665"/>
            <a:ext cx="282975" cy="581625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pic>
        <p:nvPicPr>
          <p:cNvPr id="55" name="Picture 54">
            <a:extLst>
              <a:ext uri="{FF2B5EF4-FFF2-40B4-BE49-F238E27FC236}">
                <a16:creationId xmlns:a16="http://schemas.microsoft.com/office/drawing/2014/main" id="{875B65C2-3AFC-8658-5ACE-6E1264435855}"/>
              </a:ext>
            </a:extLst>
          </p:cNvPr>
          <p:cNvPicPr>
            <a:picLocks noChangeAspect="1"/>
          </p:cNvPicPr>
          <p:nvPr/>
        </p:nvPicPr>
        <p:blipFill>
          <a:blip r:embed="rId5"/>
          <a:stretch>
            <a:fillRect/>
          </a:stretch>
        </p:blipFill>
        <p:spPr>
          <a:xfrm rot="16200000">
            <a:off x="10515520" y="4677252"/>
            <a:ext cx="1037317" cy="1369152"/>
          </a:xfrm>
          <a:prstGeom prst="rect">
            <a:avLst/>
          </a:prstGeom>
        </p:spPr>
      </p:pic>
      <p:pic>
        <p:nvPicPr>
          <p:cNvPr id="61" name="Picture 60">
            <a:extLst>
              <a:ext uri="{FF2B5EF4-FFF2-40B4-BE49-F238E27FC236}">
                <a16:creationId xmlns:a16="http://schemas.microsoft.com/office/drawing/2014/main" id="{13CD3B5F-AE3F-A26C-4EA2-965A5C77D3CF}"/>
              </a:ext>
            </a:extLst>
          </p:cNvPr>
          <p:cNvPicPr>
            <a:picLocks noChangeAspect="1"/>
          </p:cNvPicPr>
          <p:nvPr/>
        </p:nvPicPr>
        <p:blipFill>
          <a:blip r:embed="rId5"/>
          <a:stretch>
            <a:fillRect/>
          </a:stretch>
        </p:blipFill>
        <p:spPr>
          <a:xfrm rot="16200000">
            <a:off x="9548791" y="3510848"/>
            <a:ext cx="1037317" cy="1369152"/>
          </a:xfrm>
          <a:prstGeom prst="rect">
            <a:avLst/>
          </a:prstGeom>
        </p:spPr>
      </p:pic>
      <p:pic>
        <p:nvPicPr>
          <p:cNvPr id="62" name="Picture 61">
            <a:extLst>
              <a:ext uri="{FF2B5EF4-FFF2-40B4-BE49-F238E27FC236}">
                <a16:creationId xmlns:a16="http://schemas.microsoft.com/office/drawing/2014/main" id="{B4A50533-BAD2-3425-5832-D7BEFC3A75AD}"/>
              </a:ext>
            </a:extLst>
          </p:cNvPr>
          <p:cNvPicPr>
            <a:picLocks noChangeAspect="1"/>
          </p:cNvPicPr>
          <p:nvPr/>
        </p:nvPicPr>
        <p:blipFill>
          <a:blip r:embed="rId5"/>
          <a:stretch>
            <a:fillRect/>
          </a:stretch>
        </p:blipFill>
        <p:spPr>
          <a:xfrm rot="16200000">
            <a:off x="8582062" y="2344443"/>
            <a:ext cx="1037317" cy="1369152"/>
          </a:xfrm>
          <a:prstGeom prst="rect">
            <a:avLst/>
          </a:prstGeom>
        </p:spPr>
      </p:pic>
      <p:sp>
        <p:nvSpPr>
          <p:cNvPr id="63" name="Arrow: Left 62">
            <a:extLst>
              <a:ext uri="{FF2B5EF4-FFF2-40B4-BE49-F238E27FC236}">
                <a16:creationId xmlns:a16="http://schemas.microsoft.com/office/drawing/2014/main" id="{699B2D7F-15BC-F940-5C4D-69A1E734B5E1}"/>
              </a:ext>
            </a:extLst>
          </p:cNvPr>
          <p:cNvSpPr/>
          <p:nvPr/>
        </p:nvSpPr>
        <p:spPr>
          <a:xfrm rot="5400000">
            <a:off x="9221013" y="2639616"/>
            <a:ext cx="4139089"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64" name="Arrow: Left 63">
            <a:extLst>
              <a:ext uri="{FF2B5EF4-FFF2-40B4-BE49-F238E27FC236}">
                <a16:creationId xmlns:a16="http://schemas.microsoft.com/office/drawing/2014/main" id="{5FCF62F7-2A63-A455-0CB6-B9F155AC396B}"/>
              </a:ext>
            </a:extLst>
          </p:cNvPr>
          <p:cNvSpPr/>
          <p:nvPr/>
        </p:nvSpPr>
        <p:spPr>
          <a:xfrm rot="5400000">
            <a:off x="8855861" y="2039585"/>
            <a:ext cx="2939028"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68" name="Connector: Elbow 67">
            <a:extLst>
              <a:ext uri="{FF2B5EF4-FFF2-40B4-BE49-F238E27FC236}">
                <a16:creationId xmlns:a16="http://schemas.microsoft.com/office/drawing/2014/main" id="{1CDF8D0D-0915-4EE4-8402-1203281D4BBC}"/>
              </a:ext>
            </a:extLst>
          </p:cNvPr>
          <p:cNvCxnSpPr>
            <a:cxnSpLocks/>
          </p:cNvCxnSpPr>
          <p:nvPr/>
        </p:nvCxnSpPr>
        <p:spPr>
          <a:xfrm rot="10800000">
            <a:off x="9591676" y="4693444"/>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95410D0-8C57-9CEF-D1B2-4EBD958E125B}"/>
              </a:ext>
            </a:extLst>
          </p:cNvPr>
          <p:cNvPicPr>
            <a:picLocks noChangeAspect="1"/>
          </p:cNvPicPr>
          <p:nvPr/>
        </p:nvPicPr>
        <p:blipFill>
          <a:blip r:embed="rId5"/>
          <a:stretch>
            <a:fillRect/>
          </a:stretch>
        </p:blipFill>
        <p:spPr>
          <a:xfrm rot="16200000">
            <a:off x="7615333" y="1178036"/>
            <a:ext cx="1037318" cy="1369153"/>
          </a:xfrm>
          <a:prstGeom prst="rect">
            <a:avLst/>
          </a:prstGeom>
        </p:spPr>
      </p:pic>
      <p:sp>
        <p:nvSpPr>
          <p:cNvPr id="74" name="Arrow: Left 73">
            <a:extLst>
              <a:ext uri="{FF2B5EF4-FFF2-40B4-BE49-F238E27FC236}">
                <a16:creationId xmlns:a16="http://schemas.microsoft.com/office/drawing/2014/main" id="{7BF2F7F3-B344-B236-CD57-0997ACCD5E09}"/>
              </a:ext>
            </a:extLst>
          </p:cNvPr>
          <p:cNvSpPr/>
          <p:nvPr/>
        </p:nvSpPr>
        <p:spPr>
          <a:xfrm rot="5400000">
            <a:off x="8462242" y="1468020"/>
            <a:ext cx="1795897"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75" name="Arrow: Left 74">
            <a:extLst>
              <a:ext uri="{FF2B5EF4-FFF2-40B4-BE49-F238E27FC236}">
                <a16:creationId xmlns:a16="http://schemas.microsoft.com/office/drawing/2014/main" id="{8C1747E9-0108-0E4A-B9B4-6B1E9CFB9051}"/>
              </a:ext>
            </a:extLst>
          </p:cNvPr>
          <p:cNvSpPr/>
          <p:nvPr/>
        </p:nvSpPr>
        <p:spPr>
          <a:xfrm rot="5400000">
            <a:off x="8104670" y="860408"/>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82" name="Connector: Elbow 81">
            <a:extLst>
              <a:ext uri="{FF2B5EF4-FFF2-40B4-BE49-F238E27FC236}">
                <a16:creationId xmlns:a16="http://schemas.microsoft.com/office/drawing/2014/main" id="{910A4A8F-07F2-FD97-2A39-66ADBD8B67DB}"/>
              </a:ext>
            </a:extLst>
          </p:cNvPr>
          <p:cNvCxnSpPr>
            <a:cxnSpLocks/>
          </p:cNvCxnSpPr>
          <p:nvPr/>
        </p:nvCxnSpPr>
        <p:spPr>
          <a:xfrm rot="10800000">
            <a:off x="8624873" y="3521843"/>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FE13468-8E97-72FE-3878-745C29FAA141}"/>
              </a:ext>
            </a:extLst>
          </p:cNvPr>
          <p:cNvCxnSpPr>
            <a:cxnSpLocks/>
          </p:cNvCxnSpPr>
          <p:nvPr/>
        </p:nvCxnSpPr>
        <p:spPr>
          <a:xfrm rot="10800000">
            <a:off x="7655690" y="2355005"/>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61BBE12-B8A1-C70F-B838-B20B36D2FCE1}"/>
              </a:ext>
            </a:extLst>
          </p:cNvPr>
          <p:cNvCxnSpPr>
            <a:cxnSpLocks/>
            <a:stCxn id="121" idx="3"/>
            <a:endCxn id="86" idx="2"/>
          </p:cNvCxnSpPr>
          <p:nvPr/>
        </p:nvCxnSpPr>
        <p:spPr>
          <a:xfrm>
            <a:off x="4911823" y="4225054"/>
            <a:ext cx="6375302" cy="1600595"/>
          </a:xfrm>
          <a:prstGeom prst="bentConnector4">
            <a:avLst>
              <a:gd name="adj1" fmla="val 37972"/>
              <a:gd name="adj2" fmla="val 11428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795EF52-D4BD-A13F-393F-E79202788BD5}"/>
              </a:ext>
            </a:extLst>
          </p:cNvPr>
          <p:cNvCxnSpPr>
            <a:cxnSpLocks/>
            <a:stCxn id="120" idx="3"/>
            <a:endCxn id="90" idx="2"/>
          </p:cNvCxnSpPr>
          <p:nvPr/>
        </p:nvCxnSpPr>
        <p:spPr>
          <a:xfrm>
            <a:off x="4911823" y="4386654"/>
            <a:ext cx="5402854" cy="234847"/>
          </a:xfrm>
          <a:prstGeom prst="bentConnector4">
            <a:avLst>
              <a:gd name="adj1" fmla="val 49559"/>
              <a:gd name="adj2" fmla="val 197340"/>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74058577-0869-BAD1-90D2-2711F8F838D7}"/>
              </a:ext>
            </a:extLst>
          </p:cNvPr>
          <p:cNvCxnSpPr>
            <a:cxnSpLocks/>
            <a:stCxn id="118" idx="3"/>
            <a:endCxn id="95" idx="2"/>
          </p:cNvCxnSpPr>
          <p:nvPr/>
        </p:nvCxnSpPr>
        <p:spPr>
          <a:xfrm flipV="1">
            <a:off x="4911823" y="3490927"/>
            <a:ext cx="4453582" cy="1057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CC209E4-DFB5-1D36-BE57-434D8907B008}"/>
              </a:ext>
            </a:extLst>
          </p:cNvPr>
          <p:cNvCxnSpPr>
            <a:cxnSpLocks/>
            <a:endCxn id="98" idx="2"/>
          </p:cNvCxnSpPr>
          <p:nvPr/>
        </p:nvCxnSpPr>
        <p:spPr>
          <a:xfrm flipV="1">
            <a:off x="4918650" y="2335417"/>
            <a:ext cx="3484794" cy="2374435"/>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8327226-6898-7014-0BA2-C902AA4803B2}"/>
              </a:ext>
            </a:extLst>
          </p:cNvPr>
          <p:cNvPicPr>
            <a:picLocks noChangeAspect="1"/>
          </p:cNvPicPr>
          <p:nvPr/>
        </p:nvPicPr>
        <p:blipFill>
          <a:blip r:embed="rId6"/>
          <a:stretch>
            <a:fillRect/>
          </a:stretch>
        </p:blipFill>
        <p:spPr>
          <a:xfrm>
            <a:off x="1974097" y="5488326"/>
            <a:ext cx="3790804" cy="1228520"/>
          </a:xfrm>
          <a:prstGeom prst="rect">
            <a:avLst/>
          </a:prstGeom>
        </p:spPr>
      </p:pic>
      <p:sp>
        <p:nvSpPr>
          <p:cNvPr id="103" name="TextBox 102">
            <a:extLst>
              <a:ext uri="{FF2B5EF4-FFF2-40B4-BE49-F238E27FC236}">
                <a16:creationId xmlns:a16="http://schemas.microsoft.com/office/drawing/2014/main" id="{12271272-A3C3-7D53-5B46-B26D8570A570}"/>
              </a:ext>
            </a:extLst>
          </p:cNvPr>
          <p:cNvSpPr txBox="1"/>
          <p:nvPr/>
        </p:nvSpPr>
        <p:spPr>
          <a:xfrm>
            <a:off x="1921286" y="5301330"/>
            <a:ext cx="1157689" cy="253916"/>
          </a:xfrm>
          <a:prstGeom prst="rect">
            <a:avLst/>
          </a:prstGeom>
          <a:noFill/>
        </p:spPr>
        <p:txBody>
          <a:bodyPr wrap="none" rtlCol="0">
            <a:spAutoFit/>
          </a:bodyPr>
          <a:lstStyle/>
          <a:p>
            <a:r>
              <a:rPr lang="en-US" sz="1050" dirty="0"/>
              <a:t>74HC590 Counter</a:t>
            </a:r>
          </a:p>
        </p:txBody>
      </p:sp>
      <p:sp>
        <p:nvSpPr>
          <p:cNvPr id="104" name="TextBox 103">
            <a:extLst>
              <a:ext uri="{FF2B5EF4-FFF2-40B4-BE49-F238E27FC236}">
                <a16:creationId xmlns:a16="http://schemas.microsoft.com/office/drawing/2014/main" id="{FDAB915E-810A-D3A5-7344-B4EE840097B8}"/>
              </a:ext>
            </a:extLst>
          </p:cNvPr>
          <p:cNvSpPr txBox="1"/>
          <p:nvPr/>
        </p:nvSpPr>
        <p:spPr>
          <a:xfrm>
            <a:off x="7633281" y="1761494"/>
            <a:ext cx="1157689" cy="253916"/>
          </a:xfrm>
          <a:prstGeom prst="rect">
            <a:avLst/>
          </a:prstGeom>
          <a:noFill/>
        </p:spPr>
        <p:txBody>
          <a:bodyPr wrap="none" rtlCol="0">
            <a:spAutoFit/>
          </a:bodyPr>
          <a:lstStyle/>
          <a:p>
            <a:r>
              <a:rPr lang="en-US" sz="1050"/>
              <a:t>74HC590 Counter</a:t>
            </a:r>
          </a:p>
        </p:txBody>
      </p:sp>
      <p:sp>
        <p:nvSpPr>
          <p:cNvPr id="105" name="TextBox 104">
            <a:extLst>
              <a:ext uri="{FF2B5EF4-FFF2-40B4-BE49-F238E27FC236}">
                <a16:creationId xmlns:a16="http://schemas.microsoft.com/office/drawing/2014/main" id="{A5273871-47CE-AF12-68D1-1E92A2F7737E}"/>
              </a:ext>
            </a:extLst>
          </p:cNvPr>
          <p:cNvSpPr txBox="1"/>
          <p:nvPr/>
        </p:nvSpPr>
        <p:spPr>
          <a:xfrm>
            <a:off x="8577887" y="2950062"/>
            <a:ext cx="1157689" cy="253916"/>
          </a:xfrm>
          <a:prstGeom prst="rect">
            <a:avLst/>
          </a:prstGeom>
          <a:noFill/>
        </p:spPr>
        <p:txBody>
          <a:bodyPr wrap="none" rtlCol="0">
            <a:spAutoFit/>
          </a:bodyPr>
          <a:lstStyle/>
          <a:p>
            <a:r>
              <a:rPr lang="en-US" sz="1050"/>
              <a:t>74HC590 Counter</a:t>
            </a:r>
          </a:p>
        </p:txBody>
      </p:sp>
      <p:sp>
        <p:nvSpPr>
          <p:cNvPr id="106" name="TextBox 105">
            <a:extLst>
              <a:ext uri="{FF2B5EF4-FFF2-40B4-BE49-F238E27FC236}">
                <a16:creationId xmlns:a16="http://schemas.microsoft.com/office/drawing/2014/main" id="{024B7513-2220-5C32-E873-BFE02E94EDA9}"/>
              </a:ext>
            </a:extLst>
          </p:cNvPr>
          <p:cNvSpPr txBox="1"/>
          <p:nvPr/>
        </p:nvSpPr>
        <p:spPr>
          <a:xfrm>
            <a:off x="9574404" y="4138322"/>
            <a:ext cx="1157689" cy="253916"/>
          </a:xfrm>
          <a:prstGeom prst="rect">
            <a:avLst/>
          </a:prstGeom>
          <a:noFill/>
        </p:spPr>
        <p:txBody>
          <a:bodyPr wrap="none" rtlCol="0">
            <a:spAutoFit/>
          </a:bodyPr>
          <a:lstStyle/>
          <a:p>
            <a:r>
              <a:rPr lang="en-US" sz="1050"/>
              <a:t>74HC590 Counter</a:t>
            </a:r>
          </a:p>
        </p:txBody>
      </p:sp>
      <p:sp>
        <p:nvSpPr>
          <p:cNvPr id="107" name="TextBox 106">
            <a:extLst>
              <a:ext uri="{FF2B5EF4-FFF2-40B4-BE49-F238E27FC236}">
                <a16:creationId xmlns:a16="http://schemas.microsoft.com/office/drawing/2014/main" id="{48A65C34-5E81-6AC7-FAD8-B4E44884C50C}"/>
              </a:ext>
            </a:extLst>
          </p:cNvPr>
          <p:cNvSpPr txBox="1"/>
          <p:nvPr/>
        </p:nvSpPr>
        <p:spPr>
          <a:xfrm>
            <a:off x="10508255" y="5282817"/>
            <a:ext cx="1157689" cy="253916"/>
          </a:xfrm>
          <a:prstGeom prst="rect">
            <a:avLst/>
          </a:prstGeom>
          <a:noFill/>
        </p:spPr>
        <p:txBody>
          <a:bodyPr wrap="none" rtlCol="0">
            <a:spAutoFit/>
          </a:bodyPr>
          <a:lstStyle/>
          <a:p>
            <a:r>
              <a:rPr lang="en-US" sz="1050"/>
              <a:t>74HC590 Counter</a:t>
            </a:r>
          </a:p>
        </p:txBody>
      </p:sp>
      <p:cxnSp>
        <p:nvCxnSpPr>
          <p:cNvPr id="109" name="Connector: Elbow 108">
            <a:extLst>
              <a:ext uri="{FF2B5EF4-FFF2-40B4-BE49-F238E27FC236}">
                <a16:creationId xmlns:a16="http://schemas.microsoft.com/office/drawing/2014/main" id="{F870B9A4-A6C4-3F5A-C5EB-A2246E86F174}"/>
              </a:ext>
            </a:extLst>
          </p:cNvPr>
          <p:cNvCxnSpPr>
            <a:cxnSpLocks/>
            <a:endCxn id="110" idx="1"/>
          </p:cNvCxnSpPr>
          <p:nvPr/>
        </p:nvCxnSpPr>
        <p:spPr>
          <a:xfrm>
            <a:off x="5014377" y="2355005"/>
            <a:ext cx="606219" cy="23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AAEE90-7EF6-146D-E22F-FCFC57D028E0}"/>
              </a:ext>
            </a:extLst>
          </p:cNvPr>
          <p:cNvSpPr txBox="1"/>
          <p:nvPr/>
        </p:nvSpPr>
        <p:spPr>
          <a:xfrm>
            <a:off x="5620596" y="2309064"/>
            <a:ext cx="1130438" cy="138499"/>
          </a:xfrm>
          <a:prstGeom prst="rect">
            <a:avLst/>
          </a:prstGeom>
          <a:noFill/>
          <a:ln w="6350">
            <a:solidFill>
              <a:schemeClr val="accent1"/>
            </a:solidFill>
          </a:ln>
        </p:spPr>
        <p:txBody>
          <a:bodyPr wrap="none" tIns="0" bIns="0" rtlCol="0">
            <a:spAutoFit/>
          </a:bodyPr>
          <a:lstStyle/>
          <a:p>
            <a:r>
              <a:rPr lang="en-US" sz="900"/>
              <a:t>MRC: Reset Counter</a:t>
            </a:r>
          </a:p>
        </p:txBody>
      </p:sp>
      <p:sp>
        <p:nvSpPr>
          <p:cNvPr id="112" name="TextBox 111">
            <a:extLst>
              <a:ext uri="{FF2B5EF4-FFF2-40B4-BE49-F238E27FC236}">
                <a16:creationId xmlns:a16="http://schemas.microsoft.com/office/drawing/2014/main" id="{6E59A333-54BB-19CC-E869-E94CB8646FF7}"/>
              </a:ext>
            </a:extLst>
          </p:cNvPr>
          <p:cNvSpPr txBox="1"/>
          <p:nvPr/>
        </p:nvSpPr>
        <p:spPr>
          <a:xfrm>
            <a:off x="5633296" y="2519062"/>
            <a:ext cx="1079142" cy="138499"/>
          </a:xfrm>
          <a:prstGeom prst="rect">
            <a:avLst/>
          </a:prstGeom>
          <a:noFill/>
          <a:ln w="6350">
            <a:solidFill>
              <a:schemeClr val="accent1"/>
            </a:solidFill>
          </a:ln>
        </p:spPr>
        <p:txBody>
          <a:bodyPr wrap="none" tIns="0" bIns="0" rtlCol="0">
            <a:spAutoFit/>
          </a:bodyPr>
          <a:lstStyle/>
          <a:p>
            <a:r>
              <a:rPr lang="en-US" sz="900"/>
              <a:t>CPR: Latch Counter</a:t>
            </a:r>
          </a:p>
        </p:txBody>
      </p:sp>
      <p:graphicFrame>
        <p:nvGraphicFramePr>
          <p:cNvPr id="127" name="Table 126">
            <a:extLst>
              <a:ext uri="{FF2B5EF4-FFF2-40B4-BE49-F238E27FC236}">
                <a16:creationId xmlns:a16="http://schemas.microsoft.com/office/drawing/2014/main" id="{F41ABC59-C7AB-A2D3-D384-B30B15B651D0}"/>
              </a:ext>
            </a:extLst>
          </p:cNvPr>
          <p:cNvGraphicFramePr>
            <a:graphicFrameLocks noGrp="1"/>
          </p:cNvGraphicFramePr>
          <p:nvPr>
            <p:extLst>
              <p:ext uri="{D42A27DB-BD31-4B8C-83A1-F6EECF244321}">
                <p14:modId xmlns:p14="http://schemas.microsoft.com/office/powerpoint/2010/main" val="594132411"/>
              </p:ext>
            </p:extLst>
          </p:nvPr>
        </p:nvGraphicFramePr>
        <p:xfrm>
          <a:off x="899842" y="926109"/>
          <a:ext cx="2665808" cy="1280160"/>
        </p:xfrm>
        <a:graphic>
          <a:graphicData uri="http://schemas.openxmlformats.org/drawingml/2006/table">
            <a:tbl>
              <a:tblPr firstRow="1" bandRow="1">
                <a:tableStyleId>{5C22544A-7EE6-4342-B048-85BDC9FD1C3A}</a:tableStyleId>
              </a:tblPr>
              <a:tblGrid>
                <a:gridCol w="1080249">
                  <a:extLst>
                    <a:ext uri="{9D8B030D-6E8A-4147-A177-3AD203B41FA5}">
                      <a16:colId xmlns:a16="http://schemas.microsoft.com/office/drawing/2014/main" val="1869732311"/>
                    </a:ext>
                  </a:extLst>
                </a:gridCol>
                <a:gridCol w="470547">
                  <a:extLst>
                    <a:ext uri="{9D8B030D-6E8A-4147-A177-3AD203B41FA5}">
                      <a16:colId xmlns:a16="http://schemas.microsoft.com/office/drawing/2014/main" val="146235781"/>
                    </a:ext>
                  </a:extLst>
                </a:gridCol>
                <a:gridCol w="1115012">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dirty="0"/>
                        <a:t>Base </a:t>
                      </a:r>
                      <a:r>
                        <a:rPr lang="en-US" sz="1050" dirty="0" err="1"/>
                        <a:t>Addr</a:t>
                      </a:r>
                      <a:r>
                        <a:rPr lang="en-US" sz="1050" dirty="0"/>
                        <a:t> E200</a:t>
                      </a:r>
                    </a:p>
                  </a:txBody>
                  <a:tcPr marT="0" marB="0"/>
                </a:tc>
                <a:tc>
                  <a:txBody>
                    <a:bodyPr/>
                    <a:lstStyle/>
                    <a:p>
                      <a:r>
                        <a:rPr lang="en-US" sz="1050"/>
                        <a:t>W</a:t>
                      </a:r>
                    </a:p>
                  </a:txBody>
                  <a:tcPr marT="0" marB="0"/>
                </a:tc>
                <a:tc>
                  <a:txBody>
                    <a:bodyPr/>
                    <a:lstStyle/>
                    <a:p>
                      <a:r>
                        <a:rPr lang="en-US" sz="1050"/>
                        <a:t>Reset Counter</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Latch Counter</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R</a:t>
                      </a:r>
                    </a:p>
                  </a:txBody>
                  <a:tcPr marT="0" marB="0"/>
                </a:tc>
                <a:tc>
                  <a:txBody>
                    <a:bodyPr/>
                    <a:lstStyle/>
                    <a:p>
                      <a:r>
                        <a:rPr lang="en-US" sz="1050"/>
                        <a:t>Read Counter 0</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1</a:t>
                      </a:r>
                    </a:p>
                  </a:txBody>
                  <a:tcPr marT="0" marB="0"/>
                </a:tc>
                <a:extLst>
                  <a:ext uri="{0D108BD9-81ED-4DB2-BD59-A6C34878D82A}">
                    <a16:rowId xmlns:a16="http://schemas.microsoft.com/office/drawing/2014/main" val="3795764851"/>
                  </a:ext>
                </a:extLst>
              </a:tr>
              <a:tr h="0">
                <a:tc>
                  <a:txBody>
                    <a:bodyPr/>
                    <a:lstStyle/>
                    <a:p>
                      <a:r>
                        <a:rPr lang="en-US" sz="1050"/>
                        <a:t>+4</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2</a:t>
                      </a:r>
                    </a:p>
                  </a:txBody>
                  <a:tcPr marT="0" marB="0"/>
                </a:tc>
                <a:extLst>
                  <a:ext uri="{0D108BD9-81ED-4DB2-BD59-A6C34878D82A}">
                    <a16:rowId xmlns:a16="http://schemas.microsoft.com/office/drawing/2014/main" val="1428668752"/>
                  </a:ext>
                </a:extLst>
              </a:tr>
              <a:tr h="0">
                <a:tc>
                  <a:txBody>
                    <a:bodyPr/>
                    <a:lstStyle/>
                    <a:p>
                      <a:r>
                        <a:rPr lang="en-US" sz="1050"/>
                        <a:t>+5</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Read Counter 3</a:t>
                      </a:r>
                    </a:p>
                  </a:txBody>
                  <a:tcPr marT="0" marB="0"/>
                </a:tc>
                <a:extLst>
                  <a:ext uri="{0D108BD9-81ED-4DB2-BD59-A6C34878D82A}">
                    <a16:rowId xmlns:a16="http://schemas.microsoft.com/office/drawing/2014/main" val="1305726383"/>
                  </a:ext>
                </a:extLst>
              </a:tr>
              <a:tr h="0">
                <a:tc>
                  <a:txBody>
                    <a:bodyPr/>
                    <a:lstStyle/>
                    <a:p>
                      <a:r>
                        <a:rPr lang="en-US" sz="1050" dirty="0"/>
                        <a:t>+6</a:t>
                      </a:r>
                    </a:p>
                  </a:txBody>
                  <a:tcPr marT="0" marB="0"/>
                </a:tc>
                <a:tc>
                  <a:txBody>
                    <a:bodyPr/>
                    <a:lstStyle/>
                    <a:p>
                      <a:r>
                        <a:rPr lang="en-US" sz="1050" dirty="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RNG Read</a:t>
                      </a:r>
                    </a:p>
                  </a:txBody>
                  <a:tcPr marT="0" marB="0"/>
                </a:tc>
                <a:extLst>
                  <a:ext uri="{0D108BD9-81ED-4DB2-BD59-A6C34878D82A}">
                    <a16:rowId xmlns:a16="http://schemas.microsoft.com/office/drawing/2014/main" val="1470370753"/>
                  </a:ext>
                </a:extLst>
              </a:tr>
            </a:tbl>
          </a:graphicData>
        </a:graphic>
      </p:graphicFrame>
      <p:sp>
        <p:nvSpPr>
          <p:cNvPr id="3" name="TextBox 2">
            <a:hlinkClick r:id="rId7" action="ppaction://hlinksldjump"/>
            <a:extLst>
              <a:ext uri="{FF2B5EF4-FFF2-40B4-BE49-F238E27FC236}">
                <a16:creationId xmlns:a16="http://schemas.microsoft.com/office/drawing/2014/main" id="{821EB742-4088-B57A-D274-B6FFFB36E7F8}"/>
              </a:ext>
            </a:extLst>
          </p:cNvPr>
          <p:cNvSpPr txBox="1"/>
          <p:nvPr/>
        </p:nvSpPr>
        <p:spPr>
          <a:xfrm>
            <a:off x="5821087" y="4796584"/>
            <a:ext cx="604653" cy="161583"/>
          </a:xfrm>
          <a:prstGeom prst="rect">
            <a:avLst/>
          </a:prstGeom>
          <a:solidFill>
            <a:schemeClr val="bg1"/>
          </a:solidFill>
          <a:ln>
            <a:solidFill>
              <a:schemeClr val="accent1"/>
            </a:solidFill>
          </a:ln>
        </p:spPr>
        <p:txBody>
          <a:bodyPr wrap="none" tIns="0" bIns="0" rtlCol="0">
            <a:spAutoFit/>
          </a:bodyPr>
          <a:lstStyle/>
          <a:p>
            <a:r>
              <a:rPr lang="en-US" sz="1050" dirty="0"/>
              <a:t>RNG Rd</a:t>
            </a:r>
          </a:p>
        </p:txBody>
      </p:sp>
      <p:cxnSp>
        <p:nvCxnSpPr>
          <p:cNvPr id="13" name="Connector: Elbow 12">
            <a:extLst>
              <a:ext uri="{FF2B5EF4-FFF2-40B4-BE49-F238E27FC236}">
                <a16:creationId xmlns:a16="http://schemas.microsoft.com/office/drawing/2014/main" id="{D40043E6-54EE-7D45-079B-A1662B12FB73}"/>
              </a:ext>
            </a:extLst>
          </p:cNvPr>
          <p:cNvCxnSpPr>
            <a:cxnSpLocks/>
            <a:endCxn id="3" idx="1"/>
          </p:cNvCxnSpPr>
          <p:nvPr/>
        </p:nvCxnSpPr>
        <p:spPr>
          <a:xfrm>
            <a:off x="5028915" y="4877375"/>
            <a:ext cx="792172"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445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5653A127-B646-9F2A-6257-1786C7B6FAA8}"/>
              </a:ext>
            </a:extLst>
          </p:cNvPr>
          <p:cNvSpPr/>
          <p:nvPr/>
        </p:nvSpPr>
        <p:spPr>
          <a:xfrm>
            <a:off x="6531435" y="3578243"/>
            <a:ext cx="103921" cy="96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C23F04E-08FF-55EB-1576-E7C84944EFCA}"/>
              </a:ext>
            </a:extLst>
          </p:cNvPr>
          <p:cNvSpPr/>
          <p:nvPr/>
        </p:nvSpPr>
        <p:spPr>
          <a:xfrm>
            <a:off x="6432256" y="3094214"/>
            <a:ext cx="151140" cy="200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40913E9-2FA2-C3B6-4E08-B2A1B09BCB22}"/>
              </a:ext>
            </a:extLst>
          </p:cNvPr>
          <p:cNvSpPr/>
          <p:nvPr/>
        </p:nvSpPr>
        <p:spPr>
          <a:xfrm>
            <a:off x="6355484" y="1391840"/>
            <a:ext cx="206559" cy="160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DBE9E00-6C31-03A1-A603-E0744AE1CD11}"/>
              </a:ext>
            </a:extLst>
          </p:cNvPr>
          <p:cNvSpPr/>
          <p:nvPr/>
        </p:nvSpPr>
        <p:spPr>
          <a:xfrm>
            <a:off x="6395171" y="4011019"/>
            <a:ext cx="166872" cy="1085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8BC73F5-4515-D55F-AB94-0E5BEA303264}"/>
              </a:ext>
            </a:extLst>
          </p:cNvPr>
          <p:cNvSpPr/>
          <p:nvPr/>
        </p:nvSpPr>
        <p:spPr>
          <a:xfrm>
            <a:off x="5516625" y="5486401"/>
            <a:ext cx="151141" cy="15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DDE57BB-2358-AF9A-04C6-CA06F4E50E3A}"/>
              </a:ext>
            </a:extLst>
          </p:cNvPr>
          <p:cNvSpPr/>
          <p:nvPr/>
        </p:nvSpPr>
        <p:spPr>
          <a:xfrm>
            <a:off x="5691963" y="5486401"/>
            <a:ext cx="151141" cy="15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CA82604-1233-8D62-63ED-94CD0799DE6F}"/>
              </a:ext>
            </a:extLst>
          </p:cNvPr>
          <p:cNvSpPr/>
          <p:nvPr/>
        </p:nvSpPr>
        <p:spPr>
          <a:xfrm>
            <a:off x="4054631" y="4233863"/>
            <a:ext cx="148479" cy="2000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87AACC-4510-723B-1AD5-1B9D33B340D1}"/>
              </a:ext>
            </a:extLst>
          </p:cNvPr>
          <p:cNvSpPr/>
          <p:nvPr/>
        </p:nvSpPr>
        <p:spPr>
          <a:xfrm>
            <a:off x="10442311" y="2481590"/>
            <a:ext cx="203546" cy="161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820DEB-E170-D5B3-CCA5-75B6ACE8E6CA}"/>
              </a:ext>
            </a:extLst>
          </p:cNvPr>
          <p:cNvSpPr/>
          <p:nvPr/>
        </p:nvSpPr>
        <p:spPr>
          <a:xfrm>
            <a:off x="8859048" y="2239216"/>
            <a:ext cx="203546" cy="161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8D35F-511D-5B16-828A-2B5DDB052BE7}"/>
              </a:ext>
            </a:extLst>
          </p:cNvPr>
          <p:cNvSpPr>
            <a:spLocks noGrp="1"/>
          </p:cNvSpPr>
          <p:nvPr>
            <p:ph type="ctrTitle"/>
          </p:nvPr>
        </p:nvSpPr>
        <p:spPr>
          <a:xfrm>
            <a:off x="7480834" y="345705"/>
            <a:ext cx="3840480" cy="457200"/>
          </a:xfrm>
        </p:spPr>
        <p:txBody>
          <a:bodyPr/>
          <a:lstStyle/>
          <a:p>
            <a:r>
              <a:rPr lang="en-US" dirty="0"/>
              <a:t>RNG (V2.0)</a:t>
            </a:r>
          </a:p>
        </p:txBody>
      </p:sp>
      <p:sp>
        <p:nvSpPr>
          <p:cNvPr id="3" name="TextBox 2">
            <a:hlinkClick r:id="rId2" action="ppaction://hlinksldjump"/>
            <a:extLst>
              <a:ext uri="{FF2B5EF4-FFF2-40B4-BE49-F238E27FC236}">
                <a16:creationId xmlns:a16="http://schemas.microsoft.com/office/drawing/2014/main" id="{AB4CACE9-9AC0-11D0-4054-8838A9E7FB35}"/>
              </a:ext>
            </a:extLst>
          </p:cNvPr>
          <p:cNvSpPr txBox="1"/>
          <p:nvPr/>
        </p:nvSpPr>
        <p:spPr>
          <a:xfrm>
            <a:off x="7551638" y="1373252"/>
            <a:ext cx="604653" cy="161583"/>
          </a:xfrm>
          <a:prstGeom prst="rect">
            <a:avLst/>
          </a:prstGeom>
          <a:solidFill>
            <a:schemeClr val="bg1"/>
          </a:solidFill>
          <a:ln>
            <a:solidFill>
              <a:schemeClr val="accent1"/>
            </a:solidFill>
          </a:ln>
        </p:spPr>
        <p:txBody>
          <a:bodyPr wrap="none" tIns="0" bIns="0" rtlCol="0">
            <a:spAutoFit/>
          </a:bodyPr>
          <a:lstStyle/>
          <a:p>
            <a:r>
              <a:rPr lang="en-US" sz="1050" dirty="0"/>
              <a:t>RNG Rd</a:t>
            </a:r>
          </a:p>
        </p:txBody>
      </p:sp>
      <p:pic>
        <p:nvPicPr>
          <p:cNvPr id="5" name="Picture 4">
            <a:extLst>
              <a:ext uri="{FF2B5EF4-FFF2-40B4-BE49-F238E27FC236}">
                <a16:creationId xmlns:a16="http://schemas.microsoft.com/office/drawing/2014/main" id="{6FD4B29A-34F5-F16E-AB35-A9D0D08E7A53}"/>
              </a:ext>
            </a:extLst>
          </p:cNvPr>
          <p:cNvPicPr>
            <a:picLocks noChangeAspect="1"/>
          </p:cNvPicPr>
          <p:nvPr/>
        </p:nvPicPr>
        <p:blipFill>
          <a:blip r:embed="rId3"/>
          <a:srcRect b="2656"/>
          <a:stretch>
            <a:fillRect/>
          </a:stretch>
        </p:blipFill>
        <p:spPr>
          <a:xfrm>
            <a:off x="8396639" y="2083873"/>
            <a:ext cx="2540411" cy="2797965"/>
          </a:xfrm>
          <a:prstGeom prst="rect">
            <a:avLst/>
          </a:prstGeom>
        </p:spPr>
      </p:pic>
      <p:cxnSp>
        <p:nvCxnSpPr>
          <p:cNvPr id="7" name="Connector: Elbow 6">
            <a:extLst>
              <a:ext uri="{FF2B5EF4-FFF2-40B4-BE49-F238E27FC236}">
                <a16:creationId xmlns:a16="http://schemas.microsoft.com/office/drawing/2014/main" id="{291E178A-8FD3-F5BC-6603-7F666BB3148D}"/>
              </a:ext>
            </a:extLst>
          </p:cNvPr>
          <p:cNvCxnSpPr>
            <a:cxnSpLocks/>
            <a:stCxn id="3" idx="3"/>
            <a:endCxn id="8" idx="1"/>
          </p:cNvCxnSpPr>
          <p:nvPr/>
        </p:nvCxnSpPr>
        <p:spPr>
          <a:xfrm>
            <a:off x="8156291" y="1454044"/>
            <a:ext cx="702757" cy="8659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737CF96-02C9-B5ED-A1B1-DC495316885C}"/>
              </a:ext>
            </a:extLst>
          </p:cNvPr>
          <p:cNvCxnSpPr>
            <a:cxnSpLocks/>
            <a:stCxn id="3" idx="3"/>
            <a:endCxn id="10" idx="3"/>
          </p:cNvCxnSpPr>
          <p:nvPr/>
        </p:nvCxnSpPr>
        <p:spPr>
          <a:xfrm>
            <a:off x="8156291" y="1454044"/>
            <a:ext cx="2489566" cy="1108338"/>
          </a:xfrm>
          <a:prstGeom prst="bentConnector3">
            <a:avLst>
              <a:gd name="adj1" fmla="val 10918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F609E10-1881-AE9D-749F-746921EDD488}"/>
              </a:ext>
            </a:extLst>
          </p:cNvPr>
          <p:cNvSpPr/>
          <p:nvPr/>
        </p:nvSpPr>
        <p:spPr>
          <a:xfrm>
            <a:off x="11652570" y="2400799"/>
            <a:ext cx="282975" cy="205229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17" name="Arrow: Left 16">
            <a:extLst>
              <a:ext uri="{FF2B5EF4-FFF2-40B4-BE49-F238E27FC236}">
                <a16:creationId xmlns:a16="http://schemas.microsoft.com/office/drawing/2014/main" id="{19733E4E-F669-85B2-0FBD-A30EFC06B8E4}"/>
              </a:ext>
            </a:extLst>
          </p:cNvPr>
          <p:cNvSpPr/>
          <p:nvPr/>
        </p:nvSpPr>
        <p:spPr>
          <a:xfrm rot="10800000">
            <a:off x="10800434" y="3299975"/>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grpSp>
        <p:nvGrpSpPr>
          <p:cNvPr id="21" name="Group 20">
            <a:extLst>
              <a:ext uri="{FF2B5EF4-FFF2-40B4-BE49-F238E27FC236}">
                <a16:creationId xmlns:a16="http://schemas.microsoft.com/office/drawing/2014/main" id="{F3EE43A5-7C94-5802-4CA0-E8DA20CC96F3}"/>
              </a:ext>
            </a:extLst>
          </p:cNvPr>
          <p:cNvGrpSpPr/>
          <p:nvPr/>
        </p:nvGrpSpPr>
        <p:grpSpPr>
          <a:xfrm>
            <a:off x="5392843" y="1114841"/>
            <a:ext cx="1403554" cy="4624209"/>
            <a:chOff x="4561573" y="1114841"/>
            <a:chExt cx="1403554" cy="4624209"/>
          </a:xfrm>
        </p:grpSpPr>
        <p:pic>
          <p:nvPicPr>
            <p:cNvPr id="19" name="Picture 18">
              <a:extLst>
                <a:ext uri="{FF2B5EF4-FFF2-40B4-BE49-F238E27FC236}">
                  <a16:creationId xmlns:a16="http://schemas.microsoft.com/office/drawing/2014/main" id="{E9083C01-61D4-79DC-9A57-284F15DB4016}"/>
                </a:ext>
              </a:extLst>
            </p:cNvPr>
            <p:cNvPicPr>
              <a:picLocks noChangeAspect="1"/>
            </p:cNvPicPr>
            <p:nvPr/>
          </p:nvPicPr>
          <p:blipFill>
            <a:blip r:embed="rId4"/>
            <a:stretch>
              <a:fillRect/>
            </a:stretch>
          </p:blipFill>
          <p:spPr>
            <a:xfrm rot="16200000">
              <a:off x="2951246" y="2725169"/>
              <a:ext cx="4624208" cy="1403554"/>
            </a:xfrm>
            <a:prstGeom prst="rect">
              <a:avLst/>
            </a:prstGeom>
            <a:ln w="19050">
              <a:solidFill>
                <a:schemeClr val="bg1">
                  <a:lumMod val="50000"/>
                </a:schemeClr>
              </a:solidFill>
            </a:ln>
          </p:spPr>
        </p:pic>
        <p:sp>
          <p:nvSpPr>
            <p:cNvPr id="20" name="TextBox 19">
              <a:extLst>
                <a:ext uri="{FF2B5EF4-FFF2-40B4-BE49-F238E27FC236}">
                  <a16:creationId xmlns:a16="http://schemas.microsoft.com/office/drawing/2014/main" id="{3B2F3178-D842-6C2F-C589-5099A5A5FEF6}"/>
                </a:ext>
              </a:extLst>
            </p:cNvPr>
            <p:cNvSpPr txBox="1"/>
            <p:nvPr/>
          </p:nvSpPr>
          <p:spPr>
            <a:xfrm>
              <a:off x="4561573" y="1114841"/>
              <a:ext cx="598241" cy="276999"/>
            </a:xfrm>
            <a:prstGeom prst="rect">
              <a:avLst/>
            </a:prstGeom>
            <a:noFill/>
            <a:ln w="19050">
              <a:noFill/>
            </a:ln>
          </p:spPr>
          <p:txBody>
            <a:bodyPr wrap="none" rtlCol="0">
              <a:spAutoFit/>
            </a:bodyPr>
            <a:lstStyle/>
            <a:p>
              <a:r>
                <a:rPr lang="en-US" sz="1200" dirty="0"/>
                <a:t>HC164</a:t>
              </a:r>
            </a:p>
          </p:txBody>
        </p:sp>
      </p:grpSp>
      <p:sp>
        <p:nvSpPr>
          <p:cNvPr id="22" name="Arrow: Left 21">
            <a:extLst>
              <a:ext uri="{FF2B5EF4-FFF2-40B4-BE49-F238E27FC236}">
                <a16:creationId xmlns:a16="http://schemas.microsoft.com/office/drawing/2014/main" id="{DF25AA31-F387-8794-E812-1D3F9A7C3301}"/>
              </a:ext>
            </a:extLst>
          </p:cNvPr>
          <p:cNvSpPr/>
          <p:nvPr/>
        </p:nvSpPr>
        <p:spPr>
          <a:xfrm rot="10800000">
            <a:off x="7606238" y="3394297"/>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pic>
        <p:nvPicPr>
          <p:cNvPr id="23" name="Picture 22" descr="Diagram&#10;&#10;Description automatically generated with low confidence">
            <a:extLst>
              <a:ext uri="{FF2B5EF4-FFF2-40B4-BE49-F238E27FC236}">
                <a16:creationId xmlns:a16="http://schemas.microsoft.com/office/drawing/2014/main" id="{417ABD77-3F5A-B593-A50D-18E6C9214AAD}"/>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8792" y="2930835"/>
            <a:ext cx="563747" cy="370491"/>
          </a:xfrm>
          <a:prstGeom prst="rect">
            <a:avLst/>
          </a:prstGeom>
          <a:solidFill>
            <a:schemeClr val="bg1"/>
          </a:solidFill>
        </p:spPr>
      </p:pic>
      <p:pic>
        <p:nvPicPr>
          <p:cNvPr id="24" name="Picture 23" descr="Diagram&#10;&#10;Description automatically generated with low confidence">
            <a:extLst>
              <a:ext uri="{FF2B5EF4-FFF2-40B4-BE49-F238E27FC236}">
                <a16:creationId xmlns:a16="http://schemas.microsoft.com/office/drawing/2014/main" id="{CE74F64D-FFE4-6F52-3421-F35CD0D5C22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8792" y="3472542"/>
            <a:ext cx="563747" cy="370491"/>
          </a:xfrm>
          <a:prstGeom prst="rect">
            <a:avLst/>
          </a:prstGeom>
          <a:solidFill>
            <a:schemeClr val="bg1"/>
          </a:solidFill>
        </p:spPr>
      </p:pic>
      <p:pic>
        <p:nvPicPr>
          <p:cNvPr id="25" name="Picture 24" descr="Diagram&#10;&#10;Description automatically generated with low confidence">
            <a:extLst>
              <a:ext uri="{FF2B5EF4-FFF2-40B4-BE49-F238E27FC236}">
                <a16:creationId xmlns:a16="http://schemas.microsoft.com/office/drawing/2014/main" id="{88F0AEAE-ED2B-D930-7CE1-2EDA8704C5D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4620" y="4036289"/>
            <a:ext cx="563747" cy="370491"/>
          </a:xfrm>
          <a:prstGeom prst="rect">
            <a:avLst/>
          </a:prstGeom>
          <a:solidFill>
            <a:schemeClr val="bg1"/>
          </a:solidFill>
        </p:spPr>
      </p:pic>
      <p:sp>
        <p:nvSpPr>
          <p:cNvPr id="26" name="TextBox 25">
            <a:extLst>
              <a:ext uri="{FF2B5EF4-FFF2-40B4-BE49-F238E27FC236}">
                <a16:creationId xmlns:a16="http://schemas.microsoft.com/office/drawing/2014/main" id="{ADA3CD0C-22D8-26C1-1420-1B232A0E7E16}"/>
              </a:ext>
            </a:extLst>
          </p:cNvPr>
          <p:cNvSpPr txBox="1"/>
          <p:nvPr/>
        </p:nvSpPr>
        <p:spPr>
          <a:xfrm>
            <a:off x="701258" y="2712139"/>
            <a:ext cx="229550" cy="200055"/>
          </a:xfrm>
          <a:prstGeom prst="rect">
            <a:avLst/>
          </a:prstGeom>
          <a:noFill/>
        </p:spPr>
        <p:txBody>
          <a:bodyPr wrap="none" rtlCol="0">
            <a:spAutoFit/>
          </a:bodyPr>
          <a:lstStyle/>
          <a:p>
            <a:r>
              <a:rPr lang="en-US" sz="700" dirty="0"/>
              <a:t>1</a:t>
            </a:r>
          </a:p>
        </p:txBody>
      </p:sp>
      <p:sp>
        <p:nvSpPr>
          <p:cNvPr id="27" name="TextBox 26">
            <a:extLst>
              <a:ext uri="{FF2B5EF4-FFF2-40B4-BE49-F238E27FC236}">
                <a16:creationId xmlns:a16="http://schemas.microsoft.com/office/drawing/2014/main" id="{97832061-794B-6D99-35BB-5CB62480B568}"/>
              </a:ext>
            </a:extLst>
          </p:cNvPr>
          <p:cNvSpPr txBox="1"/>
          <p:nvPr/>
        </p:nvSpPr>
        <p:spPr>
          <a:xfrm>
            <a:off x="701258" y="3194242"/>
            <a:ext cx="229550" cy="200055"/>
          </a:xfrm>
          <a:prstGeom prst="rect">
            <a:avLst/>
          </a:prstGeom>
          <a:noFill/>
        </p:spPr>
        <p:txBody>
          <a:bodyPr wrap="none" rtlCol="0">
            <a:spAutoFit/>
          </a:bodyPr>
          <a:lstStyle/>
          <a:p>
            <a:r>
              <a:rPr lang="en-US" sz="700" dirty="0"/>
              <a:t>2</a:t>
            </a:r>
          </a:p>
        </p:txBody>
      </p:sp>
      <p:sp>
        <p:nvSpPr>
          <p:cNvPr id="28" name="TextBox 27">
            <a:extLst>
              <a:ext uri="{FF2B5EF4-FFF2-40B4-BE49-F238E27FC236}">
                <a16:creationId xmlns:a16="http://schemas.microsoft.com/office/drawing/2014/main" id="{B8C972CE-7DF9-2D53-008D-1138884F939B}"/>
              </a:ext>
            </a:extLst>
          </p:cNvPr>
          <p:cNvSpPr txBox="1"/>
          <p:nvPr/>
        </p:nvSpPr>
        <p:spPr>
          <a:xfrm>
            <a:off x="701258" y="3295036"/>
            <a:ext cx="229550" cy="200055"/>
          </a:xfrm>
          <a:prstGeom prst="rect">
            <a:avLst/>
          </a:prstGeom>
          <a:noFill/>
        </p:spPr>
        <p:txBody>
          <a:bodyPr wrap="none" rtlCol="0">
            <a:spAutoFit/>
          </a:bodyPr>
          <a:lstStyle/>
          <a:p>
            <a:r>
              <a:rPr lang="en-US" sz="700" dirty="0"/>
              <a:t>3</a:t>
            </a:r>
          </a:p>
        </p:txBody>
      </p:sp>
      <p:sp>
        <p:nvSpPr>
          <p:cNvPr id="29" name="TextBox 28">
            <a:extLst>
              <a:ext uri="{FF2B5EF4-FFF2-40B4-BE49-F238E27FC236}">
                <a16:creationId xmlns:a16="http://schemas.microsoft.com/office/drawing/2014/main" id="{5EF998AB-5E12-20D4-FE53-16263F203ACD}"/>
              </a:ext>
            </a:extLst>
          </p:cNvPr>
          <p:cNvSpPr txBox="1"/>
          <p:nvPr/>
        </p:nvSpPr>
        <p:spPr>
          <a:xfrm>
            <a:off x="701258" y="3739606"/>
            <a:ext cx="229550" cy="200055"/>
          </a:xfrm>
          <a:prstGeom prst="rect">
            <a:avLst/>
          </a:prstGeom>
          <a:noFill/>
        </p:spPr>
        <p:txBody>
          <a:bodyPr wrap="none" rtlCol="0">
            <a:spAutoFit/>
          </a:bodyPr>
          <a:lstStyle/>
          <a:p>
            <a:r>
              <a:rPr lang="en-US" sz="700" dirty="0"/>
              <a:t>4</a:t>
            </a:r>
          </a:p>
        </p:txBody>
      </p:sp>
      <p:sp>
        <p:nvSpPr>
          <p:cNvPr id="30" name="TextBox 29">
            <a:extLst>
              <a:ext uri="{FF2B5EF4-FFF2-40B4-BE49-F238E27FC236}">
                <a16:creationId xmlns:a16="http://schemas.microsoft.com/office/drawing/2014/main" id="{6EB6427D-D208-94A3-255C-46298D071E66}"/>
              </a:ext>
            </a:extLst>
          </p:cNvPr>
          <p:cNvSpPr txBox="1"/>
          <p:nvPr/>
        </p:nvSpPr>
        <p:spPr>
          <a:xfrm>
            <a:off x="701258" y="3887496"/>
            <a:ext cx="229550" cy="200055"/>
          </a:xfrm>
          <a:prstGeom prst="rect">
            <a:avLst/>
          </a:prstGeom>
          <a:noFill/>
        </p:spPr>
        <p:txBody>
          <a:bodyPr wrap="none" rtlCol="0">
            <a:spAutoFit/>
          </a:bodyPr>
          <a:lstStyle/>
          <a:p>
            <a:r>
              <a:rPr lang="en-US" sz="700" dirty="0"/>
              <a:t>5</a:t>
            </a:r>
          </a:p>
        </p:txBody>
      </p:sp>
      <p:sp>
        <p:nvSpPr>
          <p:cNvPr id="31" name="TextBox 30">
            <a:extLst>
              <a:ext uri="{FF2B5EF4-FFF2-40B4-BE49-F238E27FC236}">
                <a16:creationId xmlns:a16="http://schemas.microsoft.com/office/drawing/2014/main" id="{A533B50C-193E-BBAC-D9BE-C53B4E900A86}"/>
              </a:ext>
            </a:extLst>
          </p:cNvPr>
          <p:cNvSpPr txBox="1"/>
          <p:nvPr/>
        </p:nvSpPr>
        <p:spPr>
          <a:xfrm>
            <a:off x="701258" y="4287606"/>
            <a:ext cx="229550" cy="200055"/>
          </a:xfrm>
          <a:prstGeom prst="rect">
            <a:avLst/>
          </a:prstGeom>
          <a:noFill/>
        </p:spPr>
        <p:txBody>
          <a:bodyPr wrap="none" rtlCol="0">
            <a:spAutoFit/>
          </a:bodyPr>
          <a:lstStyle/>
          <a:p>
            <a:r>
              <a:rPr lang="en-US" sz="700" dirty="0"/>
              <a:t>6</a:t>
            </a:r>
          </a:p>
        </p:txBody>
      </p:sp>
      <p:pic>
        <p:nvPicPr>
          <p:cNvPr id="32" name="Picture 31" descr="Diagram&#10;&#10;Description automatically generated with low confidence">
            <a:extLst>
              <a:ext uri="{FF2B5EF4-FFF2-40B4-BE49-F238E27FC236}">
                <a16:creationId xmlns:a16="http://schemas.microsoft.com/office/drawing/2014/main" id="{32D7DF3B-61BE-C0E8-8D3D-3A4F3726D02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5880" y="4581653"/>
            <a:ext cx="563747" cy="370491"/>
          </a:xfrm>
          <a:prstGeom prst="rect">
            <a:avLst/>
          </a:prstGeom>
          <a:solidFill>
            <a:schemeClr val="bg1"/>
          </a:solidFill>
        </p:spPr>
      </p:pic>
      <p:sp>
        <p:nvSpPr>
          <p:cNvPr id="33" name="TextBox 32">
            <a:extLst>
              <a:ext uri="{FF2B5EF4-FFF2-40B4-BE49-F238E27FC236}">
                <a16:creationId xmlns:a16="http://schemas.microsoft.com/office/drawing/2014/main" id="{5077AF89-4BDF-9CF6-3AA1-ECDA3C744210}"/>
              </a:ext>
            </a:extLst>
          </p:cNvPr>
          <p:cNvSpPr txBox="1"/>
          <p:nvPr/>
        </p:nvSpPr>
        <p:spPr>
          <a:xfrm>
            <a:off x="701258" y="4847950"/>
            <a:ext cx="274434" cy="200055"/>
          </a:xfrm>
          <a:prstGeom prst="rect">
            <a:avLst/>
          </a:prstGeom>
          <a:noFill/>
        </p:spPr>
        <p:txBody>
          <a:bodyPr wrap="none" rtlCol="0">
            <a:spAutoFit/>
          </a:bodyPr>
          <a:lstStyle/>
          <a:p>
            <a:r>
              <a:rPr lang="en-US" sz="700" dirty="0"/>
              <a:t>10</a:t>
            </a:r>
          </a:p>
        </p:txBody>
      </p:sp>
      <p:sp>
        <p:nvSpPr>
          <p:cNvPr id="34" name="TextBox 33">
            <a:extLst>
              <a:ext uri="{FF2B5EF4-FFF2-40B4-BE49-F238E27FC236}">
                <a16:creationId xmlns:a16="http://schemas.microsoft.com/office/drawing/2014/main" id="{A9BEF7CC-5537-79A6-C26D-E6E955B0296B}"/>
              </a:ext>
            </a:extLst>
          </p:cNvPr>
          <p:cNvSpPr txBox="1"/>
          <p:nvPr/>
        </p:nvSpPr>
        <p:spPr>
          <a:xfrm>
            <a:off x="678816" y="4447840"/>
            <a:ext cx="274434" cy="200055"/>
          </a:xfrm>
          <a:prstGeom prst="rect">
            <a:avLst/>
          </a:prstGeom>
          <a:noFill/>
        </p:spPr>
        <p:txBody>
          <a:bodyPr wrap="none" rtlCol="0">
            <a:spAutoFit/>
          </a:bodyPr>
          <a:lstStyle/>
          <a:p>
            <a:r>
              <a:rPr lang="en-US" sz="700" dirty="0"/>
              <a:t>11</a:t>
            </a:r>
          </a:p>
        </p:txBody>
      </p:sp>
      <p:pic>
        <p:nvPicPr>
          <p:cNvPr id="35" name="Picture 34" descr="Diagram&#10;&#10;Description automatically generated with low confidence">
            <a:extLst>
              <a:ext uri="{FF2B5EF4-FFF2-40B4-BE49-F238E27FC236}">
                <a16:creationId xmlns:a16="http://schemas.microsoft.com/office/drawing/2014/main" id="{C8E059AD-F439-E5E4-FAF0-F0C15245296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4620" y="5127017"/>
            <a:ext cx="563747" cy="370491"/>
          </a:xfrm>
          <a:prstGeom prst="rect">
            <a:avLst/>
          </a:prstGeom>
          <a:solidFill>
            <a:schemeClr val="bg1"/>
          </a:solidFill>
        </p:spPr>
      </p:pic>
      <p:sp>
        <p:nvSpPr>
          <p:cNvPr id="36" name="TextBox 35">
            <a:extLst>
              <a:ext uri="{FF2B5EF4-FFF2-40B4-BE49-F238E27FC236}">
                <a16:creationId xmlns:a16="http://schemas.microsoft.com/office/drawing/2014/main" id="{CB189703-F2F1-ECFF-A9B0-788E876E7DE4}"/>
              </a:ext>
            </a:extLst>
          </p:cNvPr>
          <p:cNvSpPr txBox="1"/>
          <p:nvPr/>
        </p:nvSpPr>
        <p:spPr>
          <a:xfrm>
            <a:off x="701258" y="5393314"/>
            <a:ext cx="229550" cy="200055"/>
          </a:xfrm>
          <a:prstGeom prst="rect">
            <a:avLst/>
          </a:prstGeom>
          <a:noFill/>
        </p:spPr>
        <p:txBody>
          <a:bodyPr wrap="none" rtlCol="0">
            <a:spAutoFit/>
          </a:bodyPr>
          <a:lstStyle/>
          <a:p>
            <a:r>
              <a:rPr lang="en-US" sz="700" dirty="0"/>
              <a:t>8</a:t>
            </a:r>
          </a:p>
        </p:txBody>
      </p:sp>
      <p:sp>
        <p:nvSpPr>
          <p:cNvPr id="37" name="TextBox 36">
            <a:extLst>
              <a:ext uri="{FF2B5EF4-FFF2-40B4-BE49-F238E27FC236}">
                <a16:creationId xmlns:a16="http://schemas.microsoft.com/office/drawing/2014/main" id="{46CE8A86-5076-5325-E275-030166DAEBED}"/>
              </a:ext>
            </a:extLst>
          </p:cNvPr>
          <p:cNvSpPr txBox="1"/>
          <p:nvPr/>
        </p:nvSpPr>
        <p:spPr>
          <a:xfrm>
            <a:off x="701258" y="4977029"/>
            <a:ext cx="229550" cy="200055"/>
          </a:xfrm>
          <a:prstGeom prst="rect">
            <a:avLst/>
          </a:prstGeom>
          <a:noFill/>
        </p:spPr>
        <p:txBody>
          <a:bodyPr wrap="none" rtlCol="0">
            <a:spAutoFit/>
          </a:bodyPr>
          <a:lstStyle/>
          <a:p>
            <a:r>
              <a:rPr lang="en-US" sz="700" dirty="0"/>
              <a:t>9</a:t>
            </a:r>
          </a:p>
        </p:txBody>
      </p:sp>
      <p:cxnSp>
        <p:nvCxnSpPr>
          <p:cNvPr id="39" name="Connector: Elbow 38">
            <a:extLst>
              <a:ext uri="{FF2B5EF4-FFF2-40B4-BE49-F238E27FC236}">
                <a16:creationId xmlns:a16="http://schemas.microsoft.com/office/drawing/2014/main" id="{B9EA1226-9FE5-EB8B-854B-85422F51006F}"/>
              </a:ext>
            </a:extLst>
          </p:cNvPr>
          <p:cNvCxnSpPr>
            <a:stCxn id="35" idx="3"/>
            <a:endCxn id="23" idx="1"/>
          </p:cNvCxnSpPr>
          <p:nvPr/>
        </p:nvCxnSpPr>
        <p:spPr>
          <a:xfrm rot="5400000" flipH="1" flipV="1">
            <a:off x="-401386" y="4212086"/>
            <a:ext cx="2759929" cy="4172"/>
          </a:xfrm>
          <a:prstGeom prst="bentConnector5">
            <a:avLst>
              <a:gd name="adj1" fmla="val -8283"/>
              <a:gd name="adj2" fmla="val -15015988"/>
              <a:gd name="adj3" fmla="val 10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24E587-B45F-79AA-0A2A-2BB2FE4EBBC8}"/>
              </a:ext>
            </a:extLst>
          </p:cNvPr>
          <p:cNvCxnSpPr>
            <a:cxnSpLocks/>
            <a:stCxn id="32" idx="1"/>
            <a:endCxn id="44" idx="0"/>
          </p:cNvCxnSpPr>
          <p:nvPr/>
        </p:nvCxnSpPr>
        <p:spPr>
          <a:xfrm>
            <a:off x="977753" y="4485025"/>
            <a:ext cx="3078650" cy="1674"/>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90B3E2B-BBE5-4DF6-6C0A-8B8DCF1B060F}"/>
              </a:ext>
            </a:extLst>
          </p:cNvPr>
          <p:cNvGrpSpPr/>
          <p:nvPr/>
        </p:nvGrpSpPr>
        <p:grpSpPr>
          <a:xfrm>
            <a:off x="3941628" y="4164907"/>
            <a:ext cx="708506" cy="521847"/>
            <a:chOff x="2520912" y="4164907"/>
            <a:chExt cx="708506" cy="521847"/>
          </a:xfrm>
        </p:grpSpPr>
        <p:pic>
          <p:nvPicPr>
            <p:cNvPr id="43" name="Picture 42" descr="A close up of the moon&#10;&#10;Description automatically generated with medium confidence">
              <a:extLst>
                <a:ext uri="{FF2B5EF4-FFF2-40B4-BE49-F238E27FC236}">
                  <a16:creationId xmlns:a16="http://schemas.microsoft.com/office/drawing/2014/main" id="{C2AC1743-9FE9-5956-25E7-2F7D1B56422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44" name="TextBox 43">
              <a:extLst>
                <a:ext uri="{FF2B5EF4-FFF2-40B4-BE49-F238E27FC236}">
                  <a16:creationId xmlns:a16="http://schemas.microsoft.com/office/drawing/2014/main" id="{E156E6EC-DE7D-FB97-1A38-35BAD6A6FF37}"/>
                </a:ext>
              </a:extLst>
            </p:cNvPr>
            <p:cNvSpPr txBox="1"/>
            <p:nvPr/>
          </p:nvSpPr>
          <p:spPr>
            <a:xfrm>
              <a:off x="2520912" y="4486699"/>
              <a:ext cx="229550" cy="200055"/>
            </a:xfrm>
            <a:prstGeom prst="rect">
              <a:avLst/>
            </a:prstGeom>
            <a:noFill/>
          </p:spPr>
          <p:txBody>
            <a:bodyPr wrap="none" rtlCol="0">
              <a:spAutoFit/>
            </a:bodyPr>
            <a:lstStyle/>
            <a:p>
              <a:r>
                <a:rPr lang="en-US" sz="700" dirty="0"/>
                <a:t>1</a:t>
              </a:r>
            </a:p>
          </p:txBody>
        </p:sp>
        <p:sp>
          <p:nvSpPr>
            <p:cNvPr id="46" name="TextBox 45">
              <a:extLst>
                <a:ext uri="{FF2B5EF4-FFF2-40B4-BE49-F238E27FC236}">
                  <a16:creationId xmlns:a16="http://schemas.microsoft.com/office/drawing/2014/main" id="{B809B6CB-0A7C-87EE-9E21-0A21539CA173}"/>
                </a:ext>
              </a:extLst>
            </p:cNvPr>
            <p:cNvSpPr txBox="1"/>
            <p:nvPr/>
          </p:nvSpPr>
          <p:spPr>
            <a:xfrm>
              <a:off x="2520912" y="4164907"/>
              <a:ext cx="229550" cy="200055"/>
            </a:xfrm>
            <a:prstGeom prst="rect">
              <a:avLst/>
            </a:prstGeom>
            <a:noFill/>
          </p:spPr>
          <p:txBody>
            <a:bodyPr wrap="none" rtlCol="0">
              <a:spAutoFit/>
            </a:bodyPr>
            <a:lstStyle/>
            <a:p>
              <a:r>
                <a:rPr lang="en-US" sz="700" dirty="0"/>
                <a:t>2</a:t>
              </a:r>
            </a:p>
          </p:txBody>
        </p:sp>
        <p:sp>
          <p:nvSpPr>
            <p:cNvPr id="47" name="TextBox 46">
              <a:extLst>
                <a:ext uri="{FF2B5EF4-FFF2-40B4-BE49-F238E27FC236}">
                  <a16:creationId xmlns:a16="http://schemas.microsoft.com/office/drawing/2014/main" id="{ABDD5780-B42C-F06C-E0AD-9159A19ADB14}"/>
                </a:ext>
              </a:extLst>
            </p:cNvPr>
            <p:cNvSpPr txBox="1"/>
            <p:nvPr/>
          </p:nvSpPr>
          <p:spPr>
            <a:xfrm>
              <a:off x="2999868" y="4237650"/>
              <a:ext cx="229550" cy="200055"/>
            </a:xfrm>
            <a:prstGeom prst="rect">
              <a:avLst/>
            </a:prstGeom>
            <a:noFill/>
          </p:spPr>
          <p:txBody>
            <a:bodyPr wrap="none" rtlCol="0">
              <a:spAutoFit/>
            </a:bodyPr>
            <a:lstStyle/>
            <a:p>
              <a:r>
                <a:rPr lang="en-US" sz="700" dirty="0"/>
                <a:t>3</a:t>
              </a:r>
            </a:p>
          </p:txBody>
        </p:sp>
      </p:grpSp>
      <p:grpSp>
        <p:nvGrpSpPr>
          <p:cNvPr id="49" name="Group 48">
            <a:extLst>
              <a:ext uri="{FF2B5EF4-FFF2-40B4-BE49-F238E27FC236}">
                <a16:creationId xmlns:a16="http://schemas.microsoft.com/office/drawing/2014/main" id="{BBA707E0-4ECB-9510-CE73-06FDA4AAFD2F}"/>
              </a:ext>
            </a:extLst>
          </p:cNvPr>
          <p:cNvGrpSpPr/>
          <p:nvPr/>
        </p:nvGrpSpPr>
        <p:grpSpPr>
          <a:xfrm>
            <a:off x="3268194" y="3647405"/>
            <a:ext cx="629996" cy="517502"/>
            <a:chOff x="2590364" y="4118313"/>
            <a:chExt cx="629996" cy="517502"/>
          </a:xfrm>
        </p:grpSpPr>
        <p:pic>
          <p:nvPicPr>
            <p:cNvPr id="50" name="Picture 49" descr="A close up of the moon&#10;&#10;Description automatically generated with medium confidence">
              <a:extLst>
                <a:ext uri="{FF2B5EF4-FFF2-40B4-BE49-F238E27FC236}">
                  <a16:creationId xmlns:a16="http://schemas.microsoft.com/office/drawing/2014/main" id="{6424C6EB-F084-8A4E-D221-8612F78EFC8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51" name="TextBox 50">
              <a:extLst>
                <a:ext uri="{FF2B5EF4-FFF2-40B4-BE49-F238E27FC236}">
                  <a16:creationId xmlns:a16="http://schemas.microsoft.com/office/drawing/2014/main" id="{004C14BE-EDD8-0F12-6A28-4C2333EFFDCE}"/>
                </a:ext>
              </a:extLst>
            </p:cNvPr>
            <p:cNvSpPr txBox="1"/>
            <p:nvPr/>
          </p:nvSpPr>
          <p:spPr>
            <a:xfrm>
              <a:off x="2590364" y="4328038"/>
              <a:ext cx="229550" cy="307777"/>
            </a:xfrm>
            <a:prstGeom prst="rect">
              <a:avLst/>
            </a:prstGeom>
            <a:noFill/>
          </p:spPr>
          <p:txBody>
            <a:bodyPr wrap="none" rtlCol="0">
              <a:spAutoFit/>
            </a:bodyPr>
            <a:lstStyle/>
            <a:p>
              <a:r>
                <a:rPr lang="en-US" sz="700" dirty="0"/>
                <a:t>4</a:t>
              </a:r>
            </a:p>
            <a:p>
              <a:endParaRPr lang="en-US" sz="700" dirty="0"/>
            </a:p>
          </p:txBody>
        </p:sp>
        <p:sp>
          <p:nvSpPr>
            <p:cNvPr id="52" name="TextBox 51">
              <a:extLst>
                <a:ext uri="{FF2B5EF4-FFF2-40B4-BE49-F238E27FC236}">
                  <a16:creationId xmlns:a16="http://schemas.microsoft.com/office/drawing/2014/main" id="{101A2EB4-0C70-32D4-CB45-9B646A2F4331}"/>
                </a:ext>
              </a:extLst>
            </p:cNvPr>
            <p:cNvSpPr txBox="1"/>
            <p:nvPr/>
          </p:nvSpPr>
          <p:spPr>
            <a:xfrm>
              <a:off x="2605853" y="4118313"/>
              <a:ext cx="271228" cy="415498"/>
            </a:xfrm>
            <a:prstGeom prst="rect">
              <a:avLst/>
            </a:prstGeom>
            <a:noFill/>
          </p:spPr>
          <p:txBody>
            <a:bodyPr wrap="none" rtlCol="0">
              <a:spAutoFit/>
            </a:bodyPr>
            <a:lstStyle/>
            <a:p>
              <a:r>
                <a:rPr lang="en-US" sz="700" dirty="0"/>
                <a:t>5  </a:t>
              </a:r>
            </a:p>
            <a:p>
              <a:endParaRPr lang="en-US" sz="700" dirty="0"/>
            </a:p>
            <a:p>
              <a:endParaRPr lang="en-US" sz="700" dirty="0"/>
            </a:p>
          </p:txBody>
        </p:sp>
        <p:sp>
          <p:nvSpPr>
            <p:cNvPr id="53" name="TextBox 52">
              <a:extLst>
                <a:ext uri="{FF2B5EF4-FFF2-40B4-BE49-F238E27FC236}">
                  <a16:creationId xmlns:a16="http://schemas.microsoft.com/office/drawing/2014/main" id="{D4F5BB2E-B013-73AB-3044-89C95D5ECF78}"/>
                </a:ext>
              </a:extLst>
            </p:cNvPr>
            <p:cNvSpPr txBox="1"/>
            <p:nvPr/>
          </p:nvSpPr>
          <p:spPr>
            <a:xfrm>
              <a:off x="2990810" y="4233863"/>
              <a:ext cx="229550" cy="200055"/>
            </a:xfrm>
            <a:prstGeom prst="rect">
              <a:avLst/>
            </a:prstGeom>
            <a:noFill/>
          </p:spPr>
          <p:txBody>
            <a:bodyPr wrap="none" rtlCol="0">
              <a:spAutoFit/>
            </a:bodyPr>
            <a:lstStyle/>
            <a:p>
              <a:r>
                <a:rPr lang="en-US" sz="700" dirty="0"/>
                <a:t>6</a:t>
              </a:r>
            </a:p>
          </p:txBody>
        </p:sp>
      </p:grpSp>
      <p:cxnSp>
        <p:nvCxnSpPr>
          <p:cNvPr id="55" name="Connector: Elbow 54">
            <a:extLst>
              <a:ext uri="{FF2B5EF4-FFF2-40B4-BE49-F238E27FC236}">
                <a16:creationId xmlns:a16="http://schemas.microsoft.com/office/drawing/2014/main" id="{33431290-B9B1-9D31-A3D9-762A7CA21C95}"/>
              </a:ext>
            </a:extLst>
          </p:cNvPr>
          <p:cNvCxnSpPr>
            <a:cxnSpLocks/>
            <a:stCxn id="50" idx="3"/>
            <a:endCxn id="57" idx="1"/>
          </p:cNvCxnSpPr>
          <p:nvPr/>
        </p:nvCxnSpPr>
        <p:spPr>
          <a:xfrm>
            <a:off x="3854359" y="3938305"/>
            <a:ext cx="200272" cy="39558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31DA50B-97D7-B250-893D-691A07E3F8A3}"/>
              </a:ext>
            </a:extLst>
          </p:cNvPr>
          <p:cNvCxnSpPr>
            <a:cxnSpLocks/>
            <a:stCxn id="43" idx="3"/>
            <a:endCxn id="60" idx="2"/>
          </p:cNvCxnSpPr>
          <p:nvPr/>
        </p:nvCxnSpPr>
        <p:spPr>
          <a:xfrm>
            <a:off x="4597245" y="4409213"/>
            <a:ext cx="994951" cy="1235886"/>
          </a:xfrm>
          <a:prstGeom prst="bentConnector4">
            <a:avLst>
              <a:gd name="adj1" fmla="val 46202"/>
              <a:gd name="adj2" fmla="val 118497"/>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03B2A99E-DE92-A908-D1F6-B366D977591D}"/>
              </a:ext>
            </a:extLst>
          </p:cNvPr>
          <p:cNvCxnSpPr>
            <a:cxnSpLocks/>
            <a:stCxn id="43" idx="3"/>
            <a:endCxn id="61" idx="2"/>
          </p:cNvCxnSpPr>
          <p:nvPr/>
        </p:nvCxnSpPr>
        <p:spPr>
          <a:xfrm>
            <a:off x="4597245" y="4409213"/>
            <a:ext cx="1170289" cy="1235886"/>
          </a:xfrm>
          <a:prstGeom prst="bentConnector4">
            <a:avLst>
              <a:gd name="adj1" fmla="val 39022"/>
              <a:gd name="adj2" fmla="val 118497"/>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8ABF1D1-2F32-714A-DE88-EB3B47C125CB}"/>
              </a:ext>
            </a:extLst>
          </p:cNvPr>
          <p:cNvCxnSpPr>
            <a:cxnSpLocks/>
            <a:stCxn id="74" idx="3"/>
            <a:endCxn id="51" idx="1"/>
          </p:cNvCxnSpPr>
          <p:nvPr/>
        </p:nvCxnSpPr>
        <p:spPr>
          <a:xfrm flipH="1" flipV="1">
            <a:off x="3268194" y="4011019"/>
            <a:ext cx="3293849" cy="54299"/>
          </a:xfrm>
          <a:prstGeom prst="bentConnector5">
            <a:avLst>
              <a:gd name="adj1" fmla="val -16805"/>
              <a:gd name="adj2" fmla="val -4233697"/>
              <a:gd name="adj3" fmla="val 10694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B4D4FFCD-065E-62B6-8AAF-2F752F5F645A}"/>
              </a:ext>
            </a:extLst>
          </p:cNvPr>
          <p:cNvGrpSpPr/>
          <p:nvPr/>
        </p:nvGrpSpPr>
        <p:grpSpPr>
          <a:xfrm>
            <a:off x="2388481" y="1899591"/>
            <a:ext cx="681859" cy="514357"/>
            <a:chOff x="2538501" y="4127310"/>
            <a:chExt cx="681859" cy="514357"/>
          </a:xfrm>
        </p:grpSpPr>
        <p:pic>
          <p:nvPicPr>
            <p:cNvPr id="84" name="Picture 83" descr="A close up of the moon&#10;&#10;Description automatically generated with medium confidence">
              <a:extLst>
                <a:ext uri="{FF2B5EF4-FFF2-40B4-BE49-F238E27FC236}">
                  <a16:creationId xmlns:a16="http://schemas.microsoft.com/office/drawing/2014/main" id="{91778882-83CC-1C5A-770A-7D98F7BD10D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85" name="TextBox 84">
              <a:extLst>
                <a:ext uri="{FF2B5EF4-FFF2-40B4-BE49-F238E27FC236}">
                  <a16:creationId xmlns:a16="http://schemas.microsoft.com/office/drawing/2014/main" id="{EAA133D4-081D-85A8-677B-D521EED2ADE2}"/>
                </a:ext>
              </a:extLst>
            </p:cNvPr>
            <p:cNvSpPr txBox="1"/>
            <p:nvPr/>
          </p:nvSpPr>
          <p:spPr>
            <a:xfrm>
              <a:off x="2538501" y="4333890"/>
              <a:ext cx="229550" cy="307777"/>
            </a:xfrm>
            <a:prstGeom prst="rect">
              <a:avLst/>
            </a:prstGeom>
            <a:noFill/>
          </p:spPr>
          <p:txBody>
            <a:bodyPr wrap="none" rtlCol="0">
              <a:spAutoFit/>
            </a:bodyPr>
            <a:lstStyle/>
            <a:p>
              <a:r>
                <a:rPr lang="en-US" sz="700" dirty="0"/>
                <a:t>9</a:t>
              </a:r>
            </a:p>
            <a:p>
              <a:endParaRPr lang="en-US" sz="700" dirty="0"/>
            </a:p>
          </p:txBody>
        </p:sp>
        <p:sp>
          <p:nvSpPr>
            <p:cNvPr id="86" name="TextBox 85">
              <a:extLst>
                <a:ext uri="{FF2B5EF4-FFF2-40B4-BE49-F238E27FC236}">
                  <a16:creationId xmlns:a16="http://schemas.microsoft.com/office/drawing/2014/main" id="{BF2E7FEF-4CE1-DC1B-CA1D-3DDE464C180B}"/>
                </a:ext>
              </a:extLst>
            </p:cNvPr>
            <p:cNvSpPr txBox="1"/>
            <p:nvPr/>
          </p:nvSpPr>
          <p:spPr>
            <a:xfrm>
              <a:off x="2562490" y="4127310"/>
              <a:ext cx="274434" cy="415498"/>
            </a:xfrm>
            <a:prstGeom prst="rect">
              <a:avLst/>
            </a:prstGeom>
            <a:noFill/>
          </p:spPr>
          <p:txBody>
            <a:bodyPr wrap="none" rtlCol="0">
              <a:spAutoFit/>
            </a:bodyPr>
            <a:lstStyle/>
            <a:p>
              <a:pPr algn="ctr"/>
              <a:r>
                <a:rPr lang="en-US" sz="700" dirty="0"/>
                <a:t>10</a:t>
              </a:r>
            </a:p>
            <a:p>
              <a:pPr algn="ctr"/>
              <a:endParaRPr lang="en-US" sz="700" dirty="0"/>
            </a:p>
            <a:p>
              <a:pPr algn="ctr"/>
              <a:endParaRPr lang="en-US" sz="700" dirty="0"/>
            </a:p>
          </p:txBody>
        </p:sp>
        <p:sp>
          <p:nvSpPr>
            <p:cNvPr id="87" name="TextBox 86">
              <a:extLst>
                <a:ext uri="{FF2B5EF4-FFF2-40B4-BE49-F238E27FC236}">
                  <a16:creationId xmlns:a16="http://schemas.microsoft.com/office/drawing/2014/main" id="{85BCC2B3-2F3C-B64E-39E9-6FA38226CFB3}"/>
                </a:ext>
              </a:extLst>
            </p:cNvPr>
            <p:cNvSpPr txBox="1"/>
            <p:nvPr/>
          </p:nvSpPr>
          <p:spPr>
            <a:xfrm>
              <a:off x="2990810" y="4233863"/>
              <a:ext cx="229550" cy="200055"/>
            </a:xfrm>
            <a:prstGeom prst="rect">
              <a:avLst/>
            </a:prstGeom>
            <a:noFill/>
          </p:spPr>
          <p:txBody>
            <a:bodyPr wrap="none" rtlCol="0">
              <a:spAutoFit/>
            </a:bodyPr>
            <a:lstStyle/>
            <a:p>
              <a:r>
                <a:rPr lang="en-US" sz="700" dirty="0"/>
                <a:t>8</a:t>
              </a:r>
            </a:p>
          </p:txBody>
        </p:sp>
      </p:grpSp>
      <p:cxnSp>
        <p:nvCxnSpPr>
          <p:cNvPr id="90" name="Connector: Elbow 89">
            <a:extLst>
              <a:ext uri="{FF2B5EF4-FFF2-40B4-BE49-F238E27FC236}">
                <a16:creationId xmlns:a16="http://schemas.microsoft.com/office/drawing/2014/main" id="{7BA813D0-D89D-F725-858F-EEB2E410A39F}"/>
              </a:ext>
            </a:extLst>
          </p:cNvPr>
          <p:cNvCxnSpPr>
            <a:cxnSpLocks/>
            <a:stCxn id="84" idx="3"/>
            <a:endCxn id="52" idx="1"/>
          </p:cNvCxnSpPr>
          <p:nvPr/>
        </p:nvCxnSpPr>
        <p:spPr>
          <a:xfrm>
            <a:off x="3026509" y="2181494"/>
            <a:ext cx="257174" cy="16736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A8A4B4B0-A45B-97E0-8E40-50E9718745DE}"/>
              </a:ext>
            </a:extLst>
          </p:cNvPr>
          <p:cNvGrpSpPr/>
          <p:nvPr/>
        </p:nvGrpSpPr>
        <p:grpSpPr>
          <a:xfrm>
            <a:off x="1671826" y="2521283"/>
            <a:ext cx="695302" cy="521156"/>
            <a:chOff x="2538501" y="4120511"/>
            <a:chExt cx="695302" cy="521156"/>
          </a:xfrm>
        </p:grpSpPr>
        <p:pic>
          <p:nvPicPr>
            <p:cNvPr id="97" name="Picture 96" descr="A close up of the moon&#10;&#10;Description automatically generated with medium confidence">
              <a:extLst>
                <a:ext uri="{FF2B5EF4-FFF2-40B4-BE49-F238E27FC236}">
                  <a16:creationId xmlns:a16="http://schemas.microsoft.com/office/drawing/2014/main" id="{1085B1AB-76B2-1CBD-A2BC-4C851F28F0FA}"/>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98" name="TextBox 97">
              <a:extLst>
                <a:ext uri="{FF2B5EF4-FFF2-40B4-BE49-F238E27FC236}">
                  <a16:creationId xmlns:a16="http://schemas.microsoft.com/office/drawing/2014/main" id="{E9EA722F-7DFB-FB0A-7F3B-882136D39182}"/>
                </a:ext>
              </a:extLst>
            </p:cNvPr>
            <p:cNvSpPr txBox="1"/>
            <p:nvPr/>
          </p:nvSpPr>
          <p:spPr>
            <a:xfrm>
              <a:off x="2538501" y="4333890"/>
              <a:ext cx="274434" cy="307777"/>
            </a:xfrm>
            <a:prstGeom prst="rect">
              <a:avLst/>
            </a:prstGeom>
            <a:noFill/>
          </p:spPr>
          <p:txBody>
            <a:bodyPr wrap="none" rtlCol="0">
              <a:spAutoFit/>
            </a:bodyPr>
            <a:lstStyle/>
            <a:p>
              <a:r>
                <a:rPr lang="en-US" sz="700" dirty="0"/>
                <a:t>13</a:t>
              </a:r>
            </a:p>
            <a:p>
              <a:endParaRPr lang="en-US" sz="700" dirty="0"/>
            </a:p>
          </p:txBody>
        </p:sp>
        <p:sp>
          <p:nvSpPr>
            <p:cNvPr id="99" name="TextBox 98">
              <a:extLst>
                <a:ext uri="{FF2B5EF4-FFF2-40B4-BE49-F238E27FC236}">
                  <a16:creationId xmlns:a16="http://schemas.microsoft.com/office/drawing/2014/main" id="{1C3B66E2-70BE-DF2D-40B0-94D35F4B350F}"/>
                </a:ext>
              </a:extLst>
            </p:cNvPr>
            <p:cNvSpPr txBox="1"/>
            <p:nvPr/>
          </p:nvSpPr>
          <p:spPr>
            <a:xfrm>
              <a:off x="2572536" y="4120511"/>
              <a:ext cx="274434" cy="415498"/>
            </a:xfrm>
            <a:prstGeom prst="rect">
              <a:avLst/>
            </a:prstGeom>
            <a:noFill/>
          </p:spPr>
          <p:txBody>
            <a:bodyPr wrap="none" rtlCol="0">
              <a:spAutoFit/>
            </a:bodyPr>
            <a:lstStyle/>
            <a:p>
              <a:r>
                <a:rPr lang="en-US" sz="700" dirty="0"/>
                <a:t>12</a:t>
              </a:r>
            </a:p>
            <a:p>
              <a:endParaRPr lang="en-US" sz="700" dirty="0"/>
            </a:p>
            <a:p>
              <a:endParaRPr lang="en-US" sz="700" dirty="0"/>
            </a:p>
          </p:txBody>
        </p:sp>
        <p:sp>
          <p:nvSpPr>
            <p:cNvPr id="100" name="TextBox 99">
              <a:extLst>
                <a:ext uri="{FF2B5EF4-FFF2-40B4-BE49-F238E27FC236}">
                  <a16:creationId xmlns:a16="http://schemas.microsoft.com/office/drawing/2014/main" id="{3B73B231-8EBF-4D5B-8C43-06816AF0BED5}"/>
                </a:ext>
              </a:extLst>
            </p:cNvPr>
            <p:cNvSpPr txBox="1"/>
            <p:nvPr/>
          </p:nvSpPr>
          <p:spPr>
            <a:xfrm>
              <a:off x="2959369" y="4224859"/>
              <a:ext cx="274434" cy="200055"/>
            </a:xfrm>
            <a:prstGeom prst="rect">
              <a:avLst/>
            </a:prstGeom>
            <a:noFill/>
          </p:spPr>
          <p:txBody>
            <a:bodyPr wrap="none" rtlCol="0">
              <a:spAutoFit/>
            </a:bodyPr>
            <a:lstStyle/>
            <a:p>
              <a:r>
                <a:rPr lang="en-US" sz="700" dirty="0"/>
                <a:t>11</a:t>
              </a:r>
            </a:p>
          </p:txBody>
        </p:sp>
      </p:grpSp>
      <p:cxnSp>
        <p:nvCxnSpPr>
          <p:cNvPr id="101" name="Connector: Elbow 100">
            <a:extLst>
              <a:ext uri="{FF2B5EF4-FFF2-40B4-BE49-F238E27FC236}">
                <a16:creationId xmlns:a16="http://schemas.microsoft.com/office/drawing/2014/main" id="{21B1EF47-D092-79E0-4787-794ABA4D3F2E}"/>
              </a:ext>
            </a:extLst>
          </p:cNvPr>
          <p:cNvCxnSpPr>
            <a:cxnSpLocks/>
            <a:stCxn id="97" idx="3"/>
            <a:endCxn id="85" idx="1"/>
          </p:cNvCxnSpPr>
          <p:nvPr/>
        </p:nvCxnSpPr>
        <p:spPr>
          <a:xfrm flipV="1">
            <a:off x="2309854" y="2260060"/>
            <a:ext cx="78627" cy="54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595AC69-6C7F-EFE9-6D18-77D6AF460005}"/>
              </a:ext>
            </a:extLst>
          </p:cNvPr>
          <p:cNvCxnSpPr>
            <a:cxnSpLocks/>
            <a:stCxn id="109" idx="3"/>
            <a:endCxn id="86" idx="1"/>
          </p:cNvCxnSpPr>
          <p:nvPr/>
        </p:nvCxnSpPr>
        <p:spPr>
          <a:xfrm flipH="1">
            <a:off x="2412470" y="1472074"/>
            <a:ext cx="4149573" cy="635266"/>
          </a:xfrm>
          <a:prstGeom prst="bentConnector5">
            <a:avLst>
              <a:gd name="adj1" fmla="val -10426"/>
              <a:gd name="adj2" fmla="val -81374"/>
              <a:gd name="adj3" fmla="val 105509"/>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D8E7E8E-1F22-C4E2-7EF6-8573F782BDA4}"/>
              </a:ext>
            </a:extLst>
          </p:cNvPr>
          <p:cNvSpPr txBox="1"/>
          <p:nvPr/>
        </p:nvSpPr>
        <p:spPr>
          <a:xfrm>
            <a:off x="5834773" y="5892939"/>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16" name="Connector: Elbow 115">
            <a:extLst>
              <a:ext uri="{FF2B5EF4-FFF2-40B4-BE49-F238E27FC236}">
                <a16:creationId xmlns:a16="http://schemas.microsoft.com/office/drawing/2014/main" id="{F2B5087B-82A5-1BA2-586D-88DA8C649B38}"/>
              </a:ext>
            </a:extLst>
          </p:cNvPr>
          <p:cNvCxnSpPr>
            <a:stCxn id="114" idx="0"/>
          </p:cNvCxnSpPr>
          <p:nvPr/>
        </p:nvCxnSpPr>
        <p:spPr>
          <a:xfrm rot="16200000" flipV="1">
            <a:off x="5789346" y="5587665"/>
            <a:ext cx="507013" cy="10353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DC991FA-2953-C9D5-81E7-30A3A91E176A}"/>
              </a:ext>
            </a:extLst>
          </p:cNvPr>
          <p:cNvSpPr txBox="1"/>
          <p:nvPr/>
        </p:nvSpPr>
        <p:spPr>
          <a:xfrm>
            <a:off x="6421213" y="5892939"/>
            <a:ext cx="332142" cy="276999"/>
          </a:xfrm>
          <a:prstGeom prst="rect">
            <a:avLst/>
          </a:prstGeom>
          <a:noFill/>
          <a:ln>
            <a:solidFill>
              <a:schemeClr val="accent1">
                <a:lumMod val="75000"/>
              </a:schemeClr>
            </a:solidFill>
          </a:ln>
        </p:spPr>
        <p:txBody>
          <a:bodyPr wrap="none" rtlCol="0">
            <a:spAutoFit/>
          </a:bodyPr>
          <a:lstStyle/>
          <a:p>
            <a:r>
              <a:rPr lang="en-US" sz="1200" dirty="0"/>
              <a:t>5v</a:t>
            </a:r>
          </a:p>
        </p:txBody>
      </p:sp>
      <p:cxnSp>
        <p:nvCxnSpPr>
          <p:cNvPr id="118" name="Connector: Elbow 117">
            <a:extLst>
              <a:ext uri="{FF2B5EF4-FFF2-40B4-BE49-F238E27FC236}">
                <a16:creationId xmlns:a16="http://schemas.microsoft.com/office/drawing/2014/main" id="{A6474CE5-C1E9-FC36-4F1C-194DEFE2FDA5}"/>
              </a:ext>
            </a:extLst>
          </p:cNvPr>
          <p:cNvCxnSpPr>
            <a:cxnSpLocks/>
            <a:stCxn id="117" idx="0"/>
          </p:cNvCxnSpPr>
          <p:nvPr/>
        </p:nvCxnSpPr>
        <p:spPr>
          <a:xfrm rot="16200000" flipV="1">
            <a:off x="6077487" y="5383141"/>
            <a:ext cx="655921" cy="3636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E6707E4C-41F6-B792-E27A-34A6EADAE5C6}"/>
              </a:ext>
            </a:extLst>
          </p:cNvPr>
          <p:cNvCxnSpPr>
            <a:cxnSpLocks/>
            <a:stCxn id="124" idx="3"/>
            <a:endCxn id="99" idx="1"/>
          </p:cNvCxnSpPr>
          <p:nvPr/>
        </p:nvCxnSpPr>
        <p:spPr>
          <a:xfrm flipH="1" flipV="1">
            <a:off x="1705861" y="2729032"/>
            <a:ext cx="4877535" cy="465210"/>
          </a:xfrm>
          <a:prstGeom prst="bentConnector5">
            <a:avLst>
              <a:gd name="adj1" fmla="val -12589"/>
              <a:gd name="adj2" fmla="val 512757"/>
              <a:gd name="adj3" fmla="val 1046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378B406-E509-32A2-F88B-D8F951ACCD07}"/>
              </a:ext>
            </a:extLst>
          </p:cNvPr>
          <p:cNvCxnSpPr>
            <a:cxnSpLocks/>
            <a:stCxn id="133" idx="3"/>
            <a:endCxn id="98" idx="1"/>
          </p:cNvCxnSpPr>
          <p:nvPr/>
        </p:nvCxnSpPr>
        <p:spPr>
          <a:xfrm flipH="1" flipV="1">
            <a:off x="1671826" y="2888551"/>
            <a:ext cx="4963530" cy="738178"/>
          </a:xfrm>
          <a:prstGeom prst="bentConnector5">
            <a:avLst>
              <a:gd name="adj1" fmla="val -14350"/>
              <a:gd name="adj2" fmla="val -398371"/>
              <a:gd name="adj3" fmla="val 10460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483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B15F30C-569A-12B1-A7BE-A5C29A1FAD03}"/>
              </a:ext>
            </a:extLst>
          </p:cNvPr>
          <p:cNvGrpSpPr/>
          <p:nvPr/>
        </p:nvGrpSpPr>
        <p:grpSpPr>
          <a:xfrm>
            <a:off x="117664" y="1756600"/>
            <a:ext cx="2304680" cy="3276083"/>
            <a:chOff x="4294936" y="1053547"/>
            <a:chExt cx="2301769" cy="3972732"/>
          </a:xfrm>
        </p:grpSpPr>
        <p:pic>
          <p:nvPicPr>
            <p:cNvPr id="70" name="Picture 69">
              <a:extLst>
                <a:ext uri="{FF2B5EF4-FFF2-40B4-BE49-F238E27FC236}">
                  <a16:creationId xmlns:a16="http://schemas.microsoft.com/office/drawing/2014/main" id="{D10EA23C-BAC7-23DD-21A1-E3A74C2631D4}"/>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73" name="TextBox 72">
              <a:extLst>
                <a:ext uri="{FF2B5EF4-FFF2-40B4-BE49-F238E27FC236}">
                  <a16:creationId xmlns:a16="http://schemas.microsoft.com/office/drawing/2014/main" id="{AFB6AED5-A82A-9757-BFA3-7ACFE2A2214B}"/>
                </a:ext>
              </a:extLst>
            </p:cNvPr>
            <p:cNvSpPr txBox="1"/>
            <p:nvPr/>
          </p:nvSpPr>
          <p:spPr>
            <a:xfrm>
              <a:off x="4439774" y="2855246"/>
              <a:ext cx="1301916" cy="634481"/>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24-31</a:t>
              </a:r>
            </a:p>
          </p:txBody>
        </p:sp>
      </p:grpSp>
      <p:sp>
        <p:nvSpPr>
          <p:cNvPr id="76" name="Rectangle 75">
            <a:extLst>
              <a:ext uri="{FF2B5EF4-FFF2-40B4-BE49-F238E27FC236}">
                <a16:creationId xmlns:a16="http://schemas.microsoft.com/office/drawing/2014/main" id="{7F0A9FD7-CCD4-54A3-A324-CDAD47C3D2C3}"/>
              </a:ext>
            </a:extLst>
          </p:cNvPr>
          <p:cNvSpPr/>
          <p:nvPr/>
        </p:nvSpPr>
        <p:spPr>
          <a:xfrm>
            <a:off x="224438"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86" name="Rectangle 85">
            <a:extLst>
              <a:ext uri="{FF2B5EF4-FFF2-40B4-BE49-F238E27FC236}">
                <a16:creationId xmlns:a16="http://schemas.microsoft.com/office/drawing/2014/main" id="{BFCAAD69-6877-F27B-0403-90175346F373}"/>
              </a:ext>
            </a:extLst>
          </p:cNvPr>
          <p:cNvSpPr/>
          <p:nvPr/>
        </p:nvSpPr>
        <p:spPr>
          <a:xfrm>
            <a:off x="508161"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87" name="Rectangle 86">
            <a:extLst>
              <a:ext uri="{FF2B5EF4-FFF2-40B4-BE49-F238E27FC236}">
                <a16:creationId xmlns:a16="http://schemas.microsoft.com/office/drawing/2014/main" id="{244083D2-F937-CDAC-90CB-37BB56B3BA15}"/>
              </a:ext>
            </a:extLst>
          </p:cNvPr>
          <p:cNvSpPr/>
          <p:nvPr/>
        </p:nvSpPr>
        <p:spPr>
          <a:xfrm>
            <a:off x="791884"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4" name="Rectangle 43">
            <a:extLst>
              <a:ext uri="{FF2B5EF4-FFF2-40B4-BE49-F238E27FC236}">
                <a16:creationId xmlns:a16="http://schemas.microsoft.com/office/drawing/2014/main" id="{AA509D7D-83CC-4D21-9FD6-38EF2ECCAAD5}"/>
              </a:ext>
            </a:extLst>
          </p:cNvPr>
          <p:cNvSpPr/>
          <p:nvPr/>
        </p:nvSpPr>
        <p:spPr>
          <a:xfrm>
            <a:off x="432580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453979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701388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720078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986711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1013107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 (v2.0)</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5422436" y="1750196"/>
            <a:ext cx="2304681" cy="3276083"/>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5401" y="2855246"/>
              <a:ext cx="1210660" cy="634481"/>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8097995" y="1750196"/>
            <a:ext cx="2304680" cy="3276083"/>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60642" y="2855246"/>
              <a:ext cx="1119404" cy="634481"/>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2746872" y="1750196"/>
            <a:ext cx="2304680" cy="3276083"/>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9774" y="2855246"/>
              <a:ext cx="1301916" cy="634481"/>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601909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561213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765544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745112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5920233" y="4624871"/>
            <a:ext cx="1875483" cy="535564"/>
          </a:xfrm>
          <a:prstGeom prst="bentConnector3">
            <a:avLst>
              <a:gd name="adj1" fmla="val 44674"/>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6227025" y="4744768"/>
            <a:ext cx="1732519" cy="438737"/>
          </a:xfrm>
          <a:prstGeom prst="bentConnector3">
            <a:avLst>
              <a:gd name="adj1" fmla="val 32259"/>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4705761" y="3945962"/>
            <a:ext cx="1830331" cy="1938535"/>
          </a:xfrm>
          <a:prstGeom prst="bentConnector3">
            <a:avLst>
              <a:gd name="adj1" fmla="val 8018"/>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4891860" y="3848336"/>
            <a:ext cx="1527873" cy="2436243"/>
          </a:xfrm>
          <a:prstGeom prst="bentConnector3">
            <a:avLst>
              <a:gd name="adj1" fmla="val 26866"/>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9700579" y="1595145"/>
            <a:ext cx="787395" cy="169278"/>
            <a:chOff x="1992327" y="3559447"/>
            <a:chExt cx="787395" cy="169276"/>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cxnSpLocks/>
            <a:endCxn id="55" idx="1"/>
          </p:cNvCxnSpPr>
          <p:nvPr/>
        </p:nvCxnSpPr>
        <p:spPr>
          <a:xfrm rot="5400000" flipH="1" flipV="1">
            <a:off x="9011216" y="1965084"/>
            <a:ext cx="974662" cy="404063"/>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6227632" y="892672"/>
            <a:ext cx="859531" cy="169278"/>
            <a:chOff x="1992327" y="3559447"/>
            <a:chExt cx="859531" cy="169276"/>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859531" cy="169276"/>
            </a:xfrm>
            <a:prstGeom prst="rect">
              <a:avLst/>
            </a:prstGeom>
            <a:noFill/>
            <a:ln>
              <a:solidFill>
                <a:schemeClr val="accent1"/>
              </a:solidFill>
            </a:ln>
          </p:spPr>
          <p:txBody>
            <a:bodyPr wrap="none" tIns="0" bIns="0" rtlCol="0">
              <a:spAutoFit/>
            </a:bodyPr>
            <a:lstStyle/>
            <a:p>
              <a:r>
                <a:rPr lang="en-US" sz="11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flipV="1">
              <a:off x="2080151" y="3585961"/>
              <a:ext cx="731520" cy="1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6907377" y="1408525"/>
            <a:ext cx="873957" cy="169278"/>
            <a:chOff x="1992327" y="3559447"/>
            <a:chExt cx="873957" cy="169276"/>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873957" cy="169276"/>
            </a:xfrm>
            <a:prstGeom prst="rect">
              <a:avLst/>
            </a:prstGeom>
            <a:noFill/>
            <a:ln>
              <a:solidFill>
                <a:schemeClr val="accent1"/>
              </a:solidFill>
            </a:ln>
          </p:spPr>
          <p:txBody>
            <a:bodyPr wrap="none" tIns="0" bIns="0" rtlCol="0">
              <a:spAutoFit/>
            </a:bodyPr>
            <a:lstStyle/>
            <a:p>
              <a:r>
                <a:rPr lang="en-US" sz="11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58763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5114445" y="1517506"/>
            <a:ext cx="1653382" cy="5729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6459841" y="1493163"/>
            <a:ext cx="447537" cy="11530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46E3AE-745F-5082-3ED9-EC386C0A6183}"/>
              </a:ext>
            </a:extLst>
          </p:cNvPr>
          <p:cNvCxnSpPr>
            <a:cxnSpLocks/>
            <a:endCxn id="72" idx="1"/>
          </p:cNvCxnSpPr>
          <p:nvPr/>
        </p:nvCxnSpPr>
        <p:spPr>
          <a:xfrm rot="5400000" flipH="1" flipV="1">
            <a:off x="8014527" y="1457171"/>
            <a:ext cx="1653399" cy="69364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9829681" y="1824837"/>
            <a:ext cx="787395" cy="169278"/>
            <a:chOff x="1992327" y="3559447"/>
            <a:chExt cx="787395" cy="169276"/>
          </a:xfrm>
        </p:grpSpPr>
        <p:sp>
          <p:nvSpPr>
            <p:cNvPr id="78" name="TextBox 77">
              <a:hlinkClick r:id="rId7" action="ppaction://hlinksldjump"/>
              <a:extLst>
                <a:ext uri="{FF2B5EF4-FFF2-40B4-BE49-F238E27FC236}">
                  <a16:creationId xmlns:a16="http://schemas.microsoft.com/office/drawing/2014/main" id="{AD13E39E-DA9A-9C20-A1CA-4CB2FADBB845}"/>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OpCode_7</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581107"/>
              <a:ext cx="651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cxnSpLocks/>
            <a:endCxn id="78" idx="1"/>
          </p:cNvCxnSpPr>
          <p:nvPr/>
        </p:nvCxnSpPr>
        <p:spPr>
          <a:xfrm rot="5400000" flipH="1" flipV="1">
            <a:off x="9285140" y="2109902"/>
            <a:ext cx="744966" cy="3441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4713542" y="4233000"/>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735480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956225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8"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28</a:t>
            </a:fld>
            <a:endParaRPr lang="en-US" b="1">
              <a:solidFill>
                <a:schemeClr val="bg1"/>
              </a:solidFill>
            </a:endParaRPr>
          </a:p>
        </p:txBody>
      </p:sp>
      <p:grpSp>
        <p:nvGrpSpPr>
          <p:cNvPr id="4" name="Group 3">
            <a:extLst>
              <a:ext uri="{FF2B5EF4-FFF2-40B4-BE49-F238E27FC236}">
                <a16:creationId xmlns:a16="http://schemas.microsoft.com/office/drawing/2014/main" id="{E47C0D07-BBA6-9FCE-0B59-5B5FDF3D9278}"/>
              </a:ext>
            </a:extLst>
          </p:cNvPr>
          <p:cNvGrpSpPr/>
          <p:nvPr/>
        </p:nvGrpSpPr>
        <p:grpSpPr>
          <a:xfrm>
            <a:off x="9499340" y="1365433"/>
            <a:ext cx="859531" cy="169277"/>
            <a:chOff x="1992327" y="3559447"/>
            <a:chExt cx="859531" cy="284882"/>
          </a:xfrm>
        </p:grpSpPr>
        <p:sp>
          <p:nvSpPr>
            <p:cNvPr id="26" name="TextBox 25">
              <a:hlinkClick r:id="rId10" action="ppaction://hlinksldjump"/>
              <a:extLst>
                <a:ext uri="{FF2B5EF4-FFF2-40B4-BE49-F238E27FC236}">
                  <a16:creationId xmlns:a16="http://schemas.microsoft.com/office/drawing/2014/main" id="{9C931972-7BF2-2645-A577-FE6870370B07}"/>
                </a:ext>
              </a:extLst>
            </p:cNvPr>
            <p:cNvSpPr txBox="1"/>
            <p:nvPr/>
          </p:nvSpPr>
          <p:spPr>
            <a:xfrm>
              <a:off x="1992327" y="3559447"/>
              <a:ext cx="859531" cy="284882"/>
            </a:xfrm>
            <a:prstGeom prst="rect">
              <a:avLst/>
            </a:prstGeom>
            <a:noFill/>
            <a:ln>
              <a:solidFill>
                <a:schemeClr val="accent1"/>
              </a:solidFill>
            </a:ln>
          </p:spPr>
          <p:txBody>
            <a:bodyPr wrap="none" tIns="0" bIns="0" rtlCol="0">
              <a:spAutoFit/>
            </a:bodyPr>
            <a:lstStyle/>
            <a:p>
              <a:r>
                <a:rPr lang="en-US" sz="1100"/>
                <a:t>OpCode_05</a:t>
              </a:r>
            </a:p>
          </p:txBody>
        </p:sp>
        <p:cxnSp>
          <p:nvCxnSpPr>
            <p:cNvPr id="28" name="Straight Connector 27">
              <a:extLst>
                <a:ext uri="{FF2B5EF4-FFF2-40B4-BE49-F238E27FC236}">
                  <a16:creationId xmlns:a16="http://schemas.microsoft.com/office/drawing/2014/main" id="{37F10CE4-80EC-1EC1-523A-164D658EC14F}"/>
                </a:ext>
              </a:extLst>
            </p:cNvPr>
            <p:cNvCxnSpPr>
              <a:cxnSpLocks/>
            </p:cNvCxnSpPr>
            <p:nvPr/>
          </p:nvCxnSpPr>
          <p:spPr>
            <a:xfrm>
              <a:off x="2080151" y="3604841"/>
              <a:ext cx="7315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6B2EB2E-24B5-752E-58F1-E29E7A247122}"/>
              </a:ext>
            </a:extLst>
          </p:cNvPr>
          <p:cNvGrpSpPr/>
          <p:nvPr/>
        </p:nvGrpSpPr>
        <p:grpSpPr>
          <a:xfrm>
            <a:off x="3216547" y="1002019"/>
            <a:ext cx="859531" cy="169277"/>
            <a:chOff x="1992327" y="3559447"/>
            <a:chExt cx="859531" cy="256394"/>
          </a:xfrm>
        </p:grpSpPr>
        <p:sp>
          <p:nvSpPr>
            <p:cNvPr id="30" name="TextBox 29">
              <a:hlinkClick r:id="rId11" action="ppaction://hlinksldjump"/>
              <a:extLst>
                <a:ext uri="{FF2B5EF4-FFF2-40B4-BE49-F238E27FC236}">
                  <a16:creationId xmlns:a16="http://schemas.microsoft.com/office/drawing/2014/main" id="{9DB00FF8-DAE8-FAAD-C659-34F801E845F6}"/>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OpCode_10</a:t>
              </a:r>
            </a:p>
          </p:txBody>
        </p:sp>
        <p:cxnSp>
          <p:nvCxnSpPr>
            <p:cNvPr id="31" name="Straight Connector 30">
              <a:extLst>
                <a:ext uri="{FF2B5EF4-FFF2-40B4-BE49-F238E27FC236}">
                  <a16:creationId xmlns:a16="http://schemas.microsoft.com/office/drawing/2014/main" id="{39DF623D-9B6D-874F-54FD-9547E50A59C2}"/>
                </a:ext>
              </a:extLst>
            </p:cNvPr>
            <p:cNvCxnSpPr>
              <a:cxnSpLocks/>
            </p:cNvCxnSpPr>
            <p:nvPr/>
          </p:nvCxnSpPr>
          <p:spPr>
            <a:xfrm>
              <a:off x="2080151" y="359714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9BEEE7-DE8E-A6F6-12B2-E619388FA1D3}"/>
              </a:ext>
            </a:extLst>
          </p:cNvPr>
          <p:cNvGrpSpPr/>
          <p:nvPr/>
        </p:nvGrpSpPr>
        <p:grpSpPr>
          <a:xfrm>
            <a:off x="3350793" y="1227091"/>
            <a:ext cx="859531" cy="169277"/>
            <a:chOff x="1992327" y="3559447"/>
            <a:chExt cx="859531" cy="256394"/>
          </a:xfrm>
        </p:grpSpPr>
        <p:sp>
          <p:nvSpPr>
            <p:cNvPr id="36" name="TextBox 35">
              <a:hlinkClick r:id="rId11" action="ppaction://hlinksldjump"/>
              <a:extLst>
                <a:ext uri="{FF2B5EF4-FFF2-40B4-BE49-F238E27FC236}">
                  <a16:creationId xmlns:a16="http://schemas.microsoft.com/office/drawing/2014/main" id="{BE0DFEE8-2764-ED24-03D2-EA50DC50CA08}"/>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OpCode_11</a:t>
              </a:r>
            </a:p>
          </p:txBody>
        </p:sp>
        <p:cxnSp>
          <p:nvCxnSpPr>
            <p:cNvPr id="37" name="Straight Connector 36">
              <a:extLst>
                <a:ext uri="{FF2B5EF4-FFF2-40B4-BE49-F238E27FC236}">
                  <a16:creationId xmlns:a16="http://schemas.microsoft.com/office/drawing/2014/main" id="{390A6C63-2974-D30E-B037-4E4F7648C5E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F673673-E635-CE3B-6B1C-499B8AD45D9E}"/>
              </a:ext>
            </a:extLst>
          </p:cNvPr>
          <p:cNvSpPr txBox="1"/>
          <p:nvPr/>
        </p:nvSpPr>
        <p:spPr>
          <a:xfrm>
            <a:off x="10354807" y="1331622"/>
            <a:ext cx="1184299" cy="261610"/>
          </a:xfrm>
          <a:prstGeom prst="rect">
            <a:avLst/>
          </a:prstGeom>
          <a:noFill/>
        </p:spPr>
        <p:txBody>
          <a:bodyPr wrap="square" rtlCol="0">
            <a:spAutoFit/>
          </a:bodyPr>
          <a:lstStyle/>
          <a:p>
            <a:r>
              <a:rPr lang="en-US" sz="1100"/>
              <a:t>Branch Absolute</a:t>
            </a:r>
          </a:p>
        </p:txBody>
      </p:sp>
      <p:sp>
        <p:nvSpPr>
          <p:cNvPr id="39" name="TextBox 38">
            <a:extLst>
              <a:ext uri="{FF2B5EF4-FFF2-40B4-BE49-F238E27FC236}">
                <a16:creationId xmlns:a16="http://schemas.microsoft.com/office/drawing/2014/main" id="{B60D1FCB-C1A4-505C-B90E-3060EF18A51F}"/>
              </a:ext>
            </a:extLst>
          </p:cNvPr>
          <p:cNvSpPr txBox="1"/>
          <p:nvPr/>
        </p:nvSpPr>
        <p:spPr>
          <a:xfrm>
            <a:off x="4016704" y="965481"/>
            <a:ext cx="387241" cy="261610"/>
          </a:xfrm>
          <a:prstGeom prst="rect">
            <a:avLst/>
          </a:prstGeom>
          <a:noFill/>
        </p:spPr>
        <p:txBody>
          <a:bodyPr wrap="square" rtlCol="0">
            <a:spAutoFit/>
          </a:bodyPr>
          <a:lstStyle/>
          <a:p>
            <a:pPr algn="r"/>
            <a:r>
              <a:rPr lang="en-US" sz="1100" dirty="0"/>
              <a:t>JSR</a:t>
            </a:r>
          </a:p>
        </p:txBody>
      </p:sp>
      <p:sp>
        <p:nvSpPr>
          <p:cNvPr id="41" name="TextBox 40">
            <a:extLst>
              <a:ext uri="{FF2B5EF4-FFF2-40B4-BE49-F238E27FC236}">
                <a16:creationId xmlns:a16="http://schemas.microsoft.com/office/drawing/2014/main" id="{DEB16C09-DB02-F5CC-4C26-630EB38D06D0}"/>
              </a:ext>
            </a:extLst>
          </p:cNvPr>
          <p:cNvSpPr txBox="1"/>
          <p:nvPr/>
        </p:nvSpPr>
        <p:spPr>
          <a:xfrm>
            <a:off x="4136700" y="1188462"/>
            <a:ext cx="412841" cy="261610"/>
          </a:xfrm>
          <a:prstGeom prst="rect">
            <a:avLst/>
          </a:prstGeom>
          <a:noFill/>
        </p:spPr>
        <p:txBody>
          <a:bodyPr wrap="square" rtlCol="0">
            <a:spAutoFit/>
          </a:bodyPr>
          <a:lstStyle/>
          <a:p>
            <a:pPr algn="r"/>
            <a:r>
              <a:rPr lang="en-US" sz="1100" dirty="0"/>
              <a:t>RTS</a:t>
            </a:r>
          </a:p>
        </p:txBody>
      </p:sp>
      <p:sp>
        <p:nvSpPr>
          <p:cNvPr id="43" name="TextBox 42">
            <a:extLst>
              <a:ext uri="{FF2B5EF4-FFF2-40B4-BE49-F238E27FC236}">
                <a16:creationId xmlns:a16="http://schemas.microsoft.com/office/drawing/2014/main" id="{C2B2FA4B-79B7-F1AD-4806-7A6EA78E94D3}"/>
              </a:ext>
            </a:extLst>
          </p:cNvPr>
          <p:cNvSpPr txBox="1"/>
          <p:nvPr/>
        </p:nvSpPr>
        <p:spPr>
          <a:xfrm>
            <a:off x="10562271" y="1780130"/>
            <a:ext cx="1184299" cy="261610"/>
          </a:xfrm>
          <a:prstGeom prst="rect">
            <a:avLst/>
          </a:prstGeom>
          <a:noFill/>
        </p:spPr>
        <p:txBody>
          <a:bodyPr wrap="square" rtlCol="0">
            <a:spAutoFit/>
          </a:bodyPr>
          <a:lstStyle/>
          <a:p>
            <a:r>
              <a:rPr lang="en-US" sz="1100"/>
              <a:t>Branch Relative</a:t>
            </a:r>
          </a:p>
        </p:txBody>
      </p:sp>
      <p:grpSp>
        <p:nvGrpSpPr>
          <p:cNvPr id="52" name="Group 51">
            <a:extLst>
              <a:ext uri="{FF2B5EF4-FFF2-40B4-BE49-F238E27FC236}">
                <a16:creationId xmlns:a16="http://schemas.microsoft.com/office/drawing/2014/main" id="{F830B0BC-FBD0-6A77-CABE-6717BC453B4A}"/>
              </a:ext>
            </a:extLst>
          </p:cNvPr>
          <p:cNvGrpSpPr/>
          <p:nvPr/>
        </p:nvGrpSpPr>
        <p:grpSpPr>
          <a:xfrm>
            <a:off x="9188050" y="892655"/>
            <a:ext cx="787395" cy="169278"/>
            <a:chOff x="8214098" y="345813"/>
            <a:chExt cx="787395" cy="169276"/>
          </a:xfrm>
        </p:grpSpPr>
        <p:sp>
          <p:nvSpPr>
            <p:cNvPr id="72" name="TextBox 71">
              <a:hlinkClick r:id="rId12" action="ppaction://hlinksldjump"/>
              <a:extLst>
                <a:ext uri="{FF2B5EF4-FFF2-40B4-BE49-F238E27FC236}">
                  <a16:creationId xmlns:a16="http://schemas.microsoft.com/office/drawing/2014/main" id="{65606891-B5E7-8179-6960-042FA940AB1D}"/>
                </a:ext>
              </a:extLst>
            </p:cNvPr>
            <p:cNvSpPr txBox="1"/>
            <p:nvPr/>
          </p:nvSpPr>
          <p:spPr>
            <a:xfrm>
              <a:off x="8214098" y="345813"/>
              <a:ext cx="787395" cy="169276"/>
            </a:xfrm>
            <a:prstGeom prst="rect">
              <a:avLst/>
            </a:prstGeom>
            <a:solidFill>
              <a:schemeClr val="bg1"/>
            </a:solidFill>
            <a:ln>
              <a:solidFill>
                <a:schemeClr val="tx2"/>
              </a:solidFill>
            </a:ln>
          </p:spPr>
          <p:txBody>
            <a:bodyPr wrap="none" tIns="0" bIns="0" rtlCol="0">
              <a:spAutoFit/>
            </a:bodyPr>
            <a:lstStyle/>
            <a:p>
              <a:r>
                <a:rPr lang="en-US" sz="1100"/>
                <a:t>OpCode_1</a:t>
              </a:r>
            </a:p>
          </p:txBody>
        </p:sp>
        <p:cxnSp>
          <p:nvCxnSpPr>
            <p:cNvPr id="51" name="Straight Connector 50">
              <a:extLst>
                <a:ext uri="{FF2B5EF4-FFF2-40B4-BE49-F238E27FC236}">
                  <a16:creationId xmlns:a16="http://schemas.microsoft.com/office/drawing/2014/main" id="{A55E9741-7E39-156D-BA23-2A9340D9996D}"/>
                </a:ext>
              </a:extLst>
            </p:cNvPr>
            <p:cNvCxnSpPr>
              <a:cxnSpLocks/>
            </p:cNvCxnSpPr>
            <p:nvPr/>
          </p:nvCxnSpPr>
          <p:spPr>
            <a:xfrm>
              <a:off x="8294390" y="37909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11FF404-3454-13DA-FFBC-DE78AF6CFFE0}"/>
              </a:ext>
            </a:extLst>
          </p:cNvPr>
          <p:cNvSpPr txBox="1"/>
          <p:nvPr/>
        </p:nvSpPr>
        <p:spPr>
          <a:xfrm>
            <a:off x="9918139" y="846486"/>
            <a:ext cx="1184299" cy="261610"/>
          </a:xfrm>
          <a:prstGeom prst="rect">
            <a:avLst/>
          </a:prstGeom>
          <a:noFill/>
        </p:spPr>
        <p:txBody>
          <a:bodyPr wrap="square" rtlCol="0">
            <a:spAutoFit/>
          </a:bodyPr>
          <a:lstStyle/>
          <a:p>
            <a:r>
              <a:rPr lang="en-US" sz="1100"/>
              <a:t>BRK</a:t>
            </a:r>
          </a:p>
        </p:txBody>
      </p:sp>
      <p:cxnSp>
        <p:nvCxnSpPr>
          <p:cNvPr id="75" name="Connector: Elbow 74">
            <a:extLst>
              <a:ext uri="{FF2B5EF4-FFF2-40B4-BE49-F238E27FC236}">
                <a16:creationId xmlns:a16="http://schemas.microsoft.com/office/drawing/2014/main" id="{179D2716-BFFB-8889-E595-BC4F1BE9E92E}"/>
              </a:ext>
            </a:extLst>
          </p:cNvPr>
          <p:cNvCxnSpPr>
            <a:cxnSpLocks/>
            <a:endCxn id="26" idx="1"/>
          </p:cNvCxnSpPr>
          <p:nvPr/>
        </p:nvCxnSpPr>
        <p:spPr>
          <a:xfrm rot="5400000" flipH="1" flipV="1">
            <a:off x="8707564" y="1884445"/>
            <a:ext cx="1226149" cy="3574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A77ECC5-AF44-E23C-4024-5BF0325CBB67}"/>
              </a:ext>
            </a:extLst>
          </p:cNvPr>
          <p:cNvSpPr txBox="1"/>
          <p:nvPr/>
        </p:nvSpPr>
        <p:spPr>
          <a:xfrm>
            <a:off x="10458539" y="1555877"/>
            <a:ext cx="1184299" cy="261610"/>
          </a:xfrm>
          <a:prstGeom prst="rect">
            <a:avLst/>
          </a:prstGeom>
          <a:noFill/>
        </p:spPr>
        <p:txBody>
          <a:bodyPr wrap="square" rtlCol="0">
            <a:spAutoFit/>
          </a:bodyPr>
          <a:lstStyle/>
          <a:p>
            <a:r>
              <a:rPr lang="en-US" sz="1100"/>
              <a:t>ALU Immediate</a:t>
            </a:r>
          </a:p>
        </p:txBody>
      </p:sp>
      <p:cxnSp>
        <p:nvCxnSpPr>
          <p:cNvPr id="85" name="Connector: Elbow 84">
            <a:extLst>
              <a:ext uri="{FF2B5EF4-FFF2-40B4-BE49-F238E27FC236}">
                <a16:creationId xmlns:a16="http://schemas.microsoft.com/office/drawing/2014/main" id="{413A21D6-D4CB-42CF-82A9-2D574D80DED6}"/>
              </a:ext>
            </a:extLst>
          </p:cNvPr>
          <p:cNvCxnSpPr>
            <a:cxnSpLocks/>
            <a:endCxn id="36" idx="1"/>
          </p:cNvCxnSpPr>
          <p:nvPr/>
        </p:nvCxnSpPr>
        <p:spPr>
          <a:xfrm rot="5400000" flipH="1" flipV="1">
            <a:off x="2546864" y="1872294"/>
            <a:ext cx="1364492" cy="243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80CD719C-467A-C203-49C8-760A4CFC3833}"/>
              </a:ext>
            </a:extLst>
          </p:cNvPr>
          <p:cNvCxnSpPr>
            <a:cxnSpLocks/>
            <a:endCxn id="30" idx="1"/>
          </p:cNvCxnSpPr>
          <p:nvPr/>
        </p:nvCxnSpPr>
        <p:spPr>
          <a:xfrm rot="5400000" flipH="1" flipV="1">
            <a:off x="2314650" y="1752546"/>
            <a:ext cx="1567785" cy="2360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C7757CF-A5E6-AE8D-0F2B-0106A955D073}"/>
              </a:ext>
            </a:extLst>
          </p:cNvPr>
          <p:cNvSpPr txBox="1"/>
          <p:nvPr/>
        </p:nvSpPr>
        <p:spPr>
          <a:xfrm>
            <a:off x="7052473" y="846486"/>
            <a:ext cx="859531" cy="261610"/>
          </a:xfrm>
          <a:prstGeom prst="rect">
            <a:avLst/>
          </a:prstGeom>
          <a:noFill/>
        </p:spPr>
        <p:txBody>
          <a:bodyPr wrap="square" rtlCol="0">
            <a:spAutoFit/>
          </a:bodyPr>
          <a:lstStyle/>
          <a:p>
            <a:r>
              <a:rPr lang="en-US" sz="1100"/>
              <a:t>Out Reg</a:t>
            </a:r>
          </a:p>
        </p:txBody>
      </p:sp>
      <p:sp>
        <p:nvSpPr>
          <p:cNvPr id="93" name="TextBox 92">
            <a:extLst>
              <a:ext uri="{FF2B5EF4-FFF2-40B4-BE49-F238E27FC236}">
                <a16:creationId xmlns:a16="http://schemas.microsoft.com/office/drawing/2014/main" id="{235234A3-DAF6-10A7-E34F-57D506C758CE}"/>
              </a:ext>
            </a:extLst>
          </p:cNvPr>
          <p:cNvSpPr txBox="1"/>
          <p:nvPr/>
        </p:nvSpPr>
        <p:spPr>
          <a:xfrm>
            <a:off x="7707529" y="1365147"/>
            <a:ext cx="859531" cy="261610"/>
          </a:xfrm>
          <a:prstGeom prst="rect">
            <a:avLst/>
          </a:prstGeom>
          <a:noFill/>
        </p:spPr>
        <p:txBody>
          <a:bodyPr wrap="square" rtlCol="0">
            <a:spAutoFit/>
          </a:bodyPr>
          <a:lstStyle/>
          <a:p>
            <a:r>
              <a:rPr lang="en-US" sz="1100"/>
              <a:t>Out </a:t>
            </a:r>
            <a:r>
              <a:rPr lang="en-US" sz="1100" err="1"/>
              <a:t>Imm</a:t>
            </a:r>
            <a:endParaRPr lang="en-US" sz="1100"/>
          </a:p>
        </p:txBody>
      </p:sp>
      <p:sp>
        <p:nvSpPr>
          <p:cNvPr id="23" name="Rectangle 22">
            <a:extLst>
              <a:ext uri="{FF2B5EF4-FFF2-40B4-BE49-F238E27FC236}">
                <a16:creationId xmlns:a16="http://schemas.microsoft.com/office/drawing/2014/main" id="{454D078F-F12F-C183-5E00-378DC9646968}"/>
              </a:ext>
            </a:extLst>
          </p:cNvPr>
          <p:cNvSpPr/>
          <p:nvPr/>
        </p:nvSpPr>
        <p:spPr>
          <a:xfrm>
            <a:off x="812988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42" name="Rectangle 41">
            <a:extLst>
              <a:ext uri="{FF2B5EF4-FFF2-40B4-BE49-F238E27FC236}">
                <a16:creationId xmlns:a16="http://schemas.microsoft.com/office/drawing/2014/main" id="{F8C72D02-3FF0-35C1-070D-72175EDD5E1A}"/>
              </a:ext>
            </a:extLst>
          </p:cNvPr>
          <p:cNvSpPr/>
          <p:nvPr/>
        </p:nvSpPr>
        <p:spPr>
          <a:xfrm>
            <a:off x="841361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46" name="Rectangle 45">
            <a:extLst>
              <a:ext uri="{FF2B5EF4-FFF2-40B4-BE49-F238E27FC236}">
                <a16:creationId xmlns:a16="http://schemas.microsoft.com/office/drawing/2014/main" id="{5A275A6F-6DEF-5BCF-9F6D-324F056A3D05}"/>
              </a:ext>
            </a:extLst>
          </p:cNvPr>
          <p:cNvSpPr/>
          <p:nvPr/>
        </p:nvSpPr>
        <p:spPr>
          <a:xfrm>
            <a:off x="8697335"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A50607B1-9DEB-367B-A415-E7E4E9940DC4}"/>
              </a:ext>
            </a:extLst>
          </p:cNvPr>
          <p:cNvSpPr/>
          <p:nvPr/>
        </p:nvSpPr>
        <p:spPr>
          <a:xfrm>
            <a:off x="5470271"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50" name="Rectangle 49">
            <a:extLst>
              <a:ext uri="{FF2B5EF4-FFF2-40B4-BE49-F238E27FC236}">
                <a16:creationId xmlns:a16="http://schemas.microsoft.com/office/drawing/2014/main" id="{FB341B0C-56EE-A0B4-A70C-D14BAEC67699}"/>
              </a:ext>
            </a:extLst>
          </p:cNvPr>
          <p:cNvSpPr/>
          <p:nvPr/>
        </p:nvSpPr>
        <p:spPr>
          <a:xfrm>
            <a:off x="5753994"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57" name="Rectangle 56">
            <a:extLst>
              <a:ext uri="{FF2B5EF4-FFF2-40B4-BE49-F238E27FC236}">
                <a16:creationId xmlns:a16="http://schemas.microsoft.com/office/drawing/2014/main" id="{1BB3895B-2C34-441A-ED76-F1F53472232A}"/>
              </a:ext>
            </a:extLst>
          </p:cNvPr>
          <p:cNvSpPr/>
          <p:nvPr/>
        </p:nvSpPr>
        <p:spPr>
          <a:xfrm>
            <a:off x="6037717"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65" name="Rectangle 64">
            <a:extLst>
              <a:ext uri="{FF2B5EF4-FFF2-40B4-BE49-F238E27FC236}">
                <a16:creationId xmlns:a16="http://schemas.microsoft.com/office/drawing/2014/main" id="{F8F050CE-C690-907A-D6A6-FC211934B5C7}"/>
              </a:ext>
            </a:extLst>
          </p:cNvPr>
          <p:cNvSpPr/>
          <p:nvPr/>
        </p:nvSpPr>
        <p:spPr>
          <a:xfrm>
            <a:off x="2853646"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67" name="Rectangle 66">
            <a:extLst>
              <a:ext uri="{FF2B5EF4-FFF2-40B4-BE49-F238E27FC236}">
                <a16:creationId xmlns:a16="http://schemas.microsoft.com/office/drawing/2014/main" id="{B98535E4-5206-F08D-FA45-66DD78C32379}"/>
              </a:ext>
            </a:extLst>
          </p:cNvPr>
          <p:cNvSpPr/>
          <p:nvPr/>
        </p:nvSpPr>
        <p:spPr>
          <a:xfrm>
            <a:off x="313736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68" name="Rectangle 67">
            <a:extLst>
              <a:ext uri="{FF2B5EF4-FFF2-40B4-BE49-F238E27FC236}">
                <a16:creationId xmlns:a16="http://schemas.microsoft.com/office/drawing/2014/main" id="{A94DBC4F-1180-17AB-7134-2EB56019BB8E}"/>
              </a:ext>
            </a:extLst>
          </p:cNvPr>
          <p:cNvSpPr/>
          <p:nvPr/>
        </p:nvSpPr>
        <p:spPr>
          <a:xfrm>
            <a:off x="342109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pic>
        <p:nvPicPr>
          <p:cNvPr id="89" name="Picture 88" descr="Diagram&#10;&#10;Description automatically generated with low confidence">
            <a:extLst>
              <a:ext uri="{FF2B5EF4-FFF2-40B4-BE49-F238E27FC236}">
                <a16:creationId xmlns:a16="http://schemas.microsoft.com/office/drawing/2014/main" id="{3FAA2D87-8568-C151-1C4A-51F9F9F7F05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0000" t="19257" r="4045" b="-1180"/>
          <a:stretch/>
        </p:blipFill>
        <p:spPr>
          <a:xfrm rot="10800000">
            <a:off x="2109724" y="5325912"/>
            <a:ext cx="659287" cy="459531"/>
          </a:xfrm>
          <a:prstGeom prst="rect">
            <a:avLst/>
          </a:prstGeom>
        </p:spPr>
      </p:pic>
      <p:cxnSp>
        <p:nvCxnSpPr>
          <p:cNvPr id="90" name="Connector: Elbow 89">
            <a:extLst>
              <a:ext uri="{FF2B5EF4-FFF2-40B4-BE49-F238E27FC236}">
                <a16:creationId xmlns:a16="http://schemas.microsoft.com/office/drawing/2014/main" id="{1BDA7E04-D76E-2A9B-0115-A11FCD91F192}"/>
              </a:ext>
            </a:extLst>
          </p:cNvPr>
          <p:cNvCxnSpPr>
            <a:cxnSpLocks/>
            <a:stCxn id="19" idx="0"/>
          </p:cNvCxnSpPr>
          <p:nvPr/>
        </p:nvCxnSpPr>
        <p:spPr>
          <a:xfrm rot="16200000" flipV="1">
            <a:off x="4592838" y="3549316"/>
            <a:ext cx="411147" cy="4151010"/>
          </a:xfrm>
          <a:prstGeom prst="bentConnector2">
            <a:avLst/>
          </a:prstGeom>
        </p:spPr>
        <p:style>
          <a:lnRef idx="3">
            <a:schemeClr val="accent6"/>
          </a:lnRef>
          <a:fillRef idx="0">
            <a:schemeClr val="accent6"/>
          </a:fillRef>
          <a:effectRef idx="2">
            <a:schemeClr val="accent6"/>
          </a:effectRef>
          <a:fontRef idx="minor">
            <a:schemeClr val="tx1"/>
          </a:fontRef>
        </p:style>
      </p:cxnSp>
      <p:cxnSp>
        <p:nvCxnSpPr>
          <p:cNvPr id="95" name="Connector: Elbow 94">
            <a:extLst>
              <a:ext uri="{FF2B5EF4-FFF2-40B4-BE49-F238E27FC236}">
                <a16:creationId xmlns:a16="http://schemas.microsoft.com/office/drawing/2014/main" id="{27A39E71-93E5-5258-6578-782651244230}"/>
              </a:ext>
            </a:extLst>
          </p:cNvPr>
          <p:cNvCxnSpPr>
            <a:cxnSpLocks/>
            <a:stCxn id="18" idx="0"/>
          </p:cNvCxnSpPr>
          <p:nvPr/>
        </p:nvCxnSpPr>
        <p:spPr>
          <a:xfrm rot="16200000" flipV="1">
            <a:off x="4602601" y="3842801"/>
            <a:ext cx="136525" cy="38386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2A422C-63C6-ADB1-54DB-9E891D0E5434}"/>
              </a:ext>
            </a:extLst>
          </p:cNvPr>
          <p:cNvSpPr txBox="1"/>
          <p:nvPr/>
        </p:nvSpPr>
        <p:spPr>
          <a:xfrm>
            <a:off x="2078534" y="4346042"/>
            <a:ext cx="365806" cy="307777"/>
          </a:xfrm>
          <a:prstGeom prst="rect">
            <a:avLst/>
          </a:prstGeom>
          <a:solidFill>
            <a:schemeClr val="bg1"/>
          </a:solidFill>
        </p:spPr>
        <p:txBody>
          <a:bodyPr wrap="none" rtlCol="0">
            <a:spAutoFit/>
          </a:bodyPr>
          <a:lstStyle/>
          <a:p>
            <a:r>
              <a:rPr lang="en-US" sz="1400" dirty="0"/>
              <a:t>‘0’</a:t>
            </a:r>
          </a:p>
        </p:txBody>
      </p:sp>
      <p:sp>
        <p:nvSpPr>
          <p:cNvPr id="103" name="TextBox 102">
            <a:extLst>
              <a:ext uri="{FF2B5EF4-FFF2-40B4-BE49-F238E27FC236}">
                <a16:creationId xmlns:a16="http://schemas.microsoft.com/office/drawing/2014/main" id="{A3B28D21-D224-1F10-6DEB-0C1B3B239536}"/>
              </a:ext>
            </a:extLst>
          </p:cNvPr>
          <p:cNvSpPr txBox="1"/>
          <p:nvPr/>
        </p:nvSpPr>
        <p:spPr>
          <a:xfrm>
            <a:off x="1823861" y="4346041"/>
            <a:ext cx="365806" cy="307777"/>
          </a:xfrm>
          <a:prstGeom prst="rect">
            <a:avLst/>
          </a:prstGeom>
          <a:solidFill>
            <a:schemeClr val="bg1"/>
          </a:solidFill>
        </p:spPr>
        <p:txBody>
          <a:bodyPr wrap="none" rtlCol="0">
            <a:spAutoFit/>
          </a:bodyPr>
          <a:lstStyle/>
          <a:p>
            <a:r>
              <a:rPr lang="en-US" sz="1400" dirty="0"/>
              <a:t>‘0’</a:t>
            </a:r>
          </a:p>
        </p:txBody>
      </p:sp>
      <p:cxnSp>
        <p:nvCxnSpPr>
          <p:cNvPr id="104" name="Connector: Elbow 103">
            <a:extLst>
              <a:ext uri="{FF2B5EF4-FFF2-40B4-BE49-F238E27FC236}">
                <a16:creationId xmlns:a16="http://schemas.microsoft.com/office/drawing/2014/main" id="{4C52E210-FE82-654E-47D2-BF6AC6E94946}"/>
              </a:ext>
            </a:extLst>
          </p:cNvPr>
          <p:cNvCxnSpPr>
            <a:cxnSpLocks/>
            <a:stCxn id="89" idx="3"/>
          </p:cNvCxnSpPr>
          <p:nvPr/>
        </p:nvCxnSpPr>
        <p:spPr>
          <a:xfrm rot="10800000">
            <a:off x="1808468" y="4453335"/>
            <a:ext cx="301257" cy="1102343"/>
          </a:xfrm>
          <a:prstGeom prst="bentConnector2">
            <a:avLst/>
          </a:prstGeom>
        </p:spPr>
        <p:style>
          <a:lnRef idx="3">
            <a:schemeClr val="accent6"/>
          </a:lnRef>
          <a:fillRef idx="0">
            <a:schemeClr val="accent6"/>
          </a:fillRef>
          <a:effectRef idx="2">
            <a:schemeClr val="accent6"/>
          </a:effectRef>
          <a:fontRef idx="minor">
            <a:schemeClr val="tx1"/>
          </a:fontRef>
        </p:style>
      </p:cxnSp>
      <p:grpSp>
        <p:nvGrpSpPr>
          <p:cNvPr id="98" name="Group 97">
            <a:extLst>
              <a:ext uri="{FF2B5EF4-FFF2-40B4-BE49-F238E27FC236}">
                <a16:creationId xmlns:a16="http://schemas.microsoft.com/office/drawing/2014/main" id="{EC59A4F0-E310-3AE8-014F-301637818FAC}"/>
              </a:ext>
            </a:extLst>
          </p:cNvPr>
          <p:cNvGrpSpPr/>
          <p:nvPr/>
        </p:nvGrpSpPr>
        <p:grpSpPr>
          <a:xfrm>
            <a:off x="556823" y="1019185"/>
            <a:ext cx="830677" cy="161583"/>
            <a:chOff x="1992327" y="3559447"/>
            <a:chExt cx="830677" cy="283170"/>
          </a:xfrm>
        </p:grpSpPr>
        <p:sp>
          <p:nvSpPr>
            <p:cNvPr id="99" name="TextBox 98">
              <a:hlinkClick r:id="rId11" action="ppaction://hlinksldjump"/>
              <a:extLst>
                <a:ext uri="{FF2B5EF4-FFF2-40B4-BE49-F238E27FC236}">
                  <a16:creationId xmlns:a16="http://schemas.microsoft.com/office/drawing/2014/main" id="{D640444D-D5D0-957B-58D6-1850248371E6}"/>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OpCode_18</a:t>
              </a:r>
            </a:p>
          </p:txBody>
        </p:sp>
        <p:cxnSp>
          <p:nvCxnSpPr>
            <p:cNvPr id="100" name="Straight Connector 99">
              <a:extLst>
                <a:ext uri="{FF2B5EF4-FFF2-40B4-BE49-F238E27FC236}">
                  <a16:creationId xmlns:a16="http://schemas.microsoft.com/office/drawing/2014/main" id="{A7BE2ED5-D1F0-6406-89CF-E7CADB4D6B42}"/>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B67A54F-402B-3694-1943-C7A34A6EE695}"/>
              </a:ext>
            </a:extLst>
          </p:cNvPr>
          <p:cNvGrpSpPr/>
          <p:nvPr/>
        </p:nvGrpSpPr>
        <p:grpSpPr>
          <a:xfrm>
            <a:off x="709223" y="1200805"/>
            <a:ext cx="830677" cy="161583"/>
            <a:chOff x="1992327" y="3559447"/>
            <a:chExt cx="830677" cy="283170"/>
          </a:xfrm>
        </p:grpSpPr>
        <p:sp>
          <p:nvSpPr>
            <p:cNvPr id="105" name="TextBox 104">
              <a:hlinkClick r:id="rId11" action="ppaction://hlinksldjump"/>
              <a:extLst>
                <a:ext uri="{FF2B5EF4-FFF2-40B4-BE49-F238E27FC236}">
                  <a16:creationId xmlns:a16="http://schemas.microsoft.com/office/drawing/2014/main" id="{1BE56B9B-51BA-2570-03D3-F5BCCB587A72}"/>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OpCode_19</a:t>
              </a:r>
            </a:p>
          </p:txBody>
        </p:sp>
        <p:cxnSp>
          <p:nvCxnSpPr>
            <p:cNvPr id="106" name="Straight Connector 105">
              <a:extLst>
                <a:ext uri="{FF2B5EF4-FFF2-40B4-BE49-F238E27FC236}">
                  <a16:creationId xmlns:a16="http://schemas.microsoft.com/office/drawing/2014/main" id="{B2D818AC-4883-3B4A-B3F1-CB2444606393}"/>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FB9DA42-872C-EA0D-5D4D-3EFD25885A6F}"/>
              </a:ext>
            </a:extLst>
          </p:cNvPr>
          <p:cNvGrpSpPr/>
          <p:nvPr/>
        </p:nvGrpSpPr>
        <p:grpSpPr>
          <a:xfrm>
            <a:off x="861623" y="1382425"/>
            <a:ext cx="971741" cy="161583"/>
            <a:chOff x="1992327" y="3559447"/>
            <a:chExt cx="971741" cy="283170"/>
          </a:xfrm>
        </p:grpSpPr>
        <p:sp>
          <p:nvSpPr>
            <p:cNvPr id="108" name="TextBox 107">
              <a:hlinkClick r:id="rId11" action="ppaction://hlinksldjump"/>
              <a:extLst>
                <a:ext uri="{FF2B5EF4-FFF2-40B4-BE49-F238E27FC236}">
                  <a16:creationId xmlns:a16="http://schemas.microsoft.com/office/drawing/2014/main" id="{1267D7BF-B962-FD94-AE9D-E1FD3717AEE6}"/>
                </a:ext>
              </a:extLst>
            </p:cNvPr>
            <p:cNvSpPr txBox="1"/>
            <p:nvPr/>
          </p:nvSpPr>
          <p:spPr>
            <a:xfrm>
              <a:off x="1992327" y="3559447"/>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09" name="Straight Connector 108">
              <a:extLst>
                <a:ext uri="{FF2B5EF4-FFF2-40B4-BE49-F238E27FC236}">
                  <a16:creationId xmlns:a16="http://schemas.microsoft.com/office/drawing/2014/main" id="{CF768B05-2100-117D-3BE2-6B16A78543FC}"/>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EDCA1E8-433C-5870-B233-6A358F65A285}"/>
              </a:ext>
            </a:extLst>
          </p:cNvPr>
          <p:cNvGrpSpPr/>
          <p:nvPr/>
        </p:nvGrpSpPr>
        <p:grpSpPr>
          <a:xfrm>
            <a:off x="1014023" y="1564045"/>
            <a:ext cx="835485" cy="161583"/>
            <a:chOff x="1992327" y="3559447"/>
            <a:chExt cx="835485" cy="283170"/>
          </a:xfrm>
        </p:grpSpPr>
        <p:sp>
          <p:nvSpPr>
            <p:cNvPr id="111" name="TextBox 110">
              <a:hlinkClick r:id="rId11" action="ppaction://hlinksldjump"/>
              <a:extLst>
                <a:ext uri="{FF2B5EF4-FFF2-40B4-BE49-F238E27FC236}">
                  <a16:creationId xmlns:a16="http://schemas.microsoft.com/office/drawing/2014/main" id="{F1701D29-0CCE-23CA-814F-4DB2968892B7}"/>
                </a:ext>
              </a:extLst>
            </p:cNvPr>
            <p:cNvSpPr txBox="1"/>
            <p:nvPr/>
          </p:nvSpPr>
          <p:spPr>
            <a:xfrm>
              <a:off x="1992327" y="3559447"/>
              <a:ext cx="835485" cy="283170"/>
            </a:xfrm>
            <a:prstGeom prst="rect">
              <a:avLst/>
            </a:prstGeom>
            <a:noFill/>
            <a:ln>
              <a:solidFill>
                <a:schemeClr val="accent1"/>
              </a:solidFill>
            </a:ln>
          </p:spPr>
          <p:txBody>
            <a:bodyPr wrap="none" tIns="0" bIns="0" rtlCol="0">
              <a:spAutoFit/>
            </a:bodyPr>
            <a:lstStyle/>
            <a:p>
              <a:r>
                <a:rPr lang="en-US" sz="1050" dirty="0"/>
                <a:t>OpCode_1B</a:t>
              </a:r>
            </a:p>
          </p:txBody>
        </p:sp>
        <p:cxnSp>
          <p:nvCxnSpPr>
            <p:cNvPr id="112" name="Straight Connector 111">
              <a:extLst>
                <a:ext uri="{FF2B5EF4-FFF2-40B4-BE49-F238E27FC236}">
                  <a16:creationId xmlns:a16="http://schemas.microsoft.com/office/drawing/2014/main" id="{75E853CF-A042-1B4A-638E-6FC3B5C2CC7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E9B7DAF-7B1A-FD31-8C96-09467A78E6D3}"/>
              </a:ext>
            </a:extLst>
          </p:cNvPr>
          <p:cNvGrpSpPr/>
          <p:nvPr/>
        </p:nvGrpSpPr>
        <p:grpSpPr>
          <a:xfrm>
            <a:off x="1166423" y="1745665"/>
            <a:ext cx="833883" cy="161583"/>
            <a:chOff x="1992327" y="3559447"/>
            <a:chExt cx="833883" cy="283170"/>
          </a:xfrm>
        </p:grpSpPr>
        <p:sp>
          <p:nvSpPr>
            <p:cNvPr id="114" name="TextBox 113">
              <a:hlinkClick r:id="rId11" action="ppaction://hlinksldjump"/>
              <a:extLst>
                <a:ext uri="{FF2B5EF4-FFF2-40B4-BE49-F238E27FC236}">
                  <a16:creationId xmlns:a16="http://schemas.microsoft.com/office/drawing/2014/main" id="{E08F9BA8-8634-5785-BB43-A97FD7714F7A}"/>
                </a:ext>
              </a:extLst>
            </p:cNvPr>
            <p:cNvSpPr txBox="1"/>
            <p:nvPr/>
          </p:nvSpPr>
          <p:spPr>
            <a:xfrm>
              <a:off x="1992327" y="3559447"/>
              <a:ext cx="833883" cy="283170"/>
            </a:xfrm>
            <a:prstGeom prst="rect">
              <a:avLst/>
            </a:prstGeom>
            <a:noFill/>
            <a:ln>
              <a:solidFill>
                <a:schemeClr val="accent1"/>
              </a:solidFill>
            </a:ln>
          </p:spPr>
          <p:txBody>
            <a:bodyPr wrap="none" tIns="0" bIns="0" rtlCol="0">
              <a:spAutoFit/>
            </a:bodyPr>
            <a:lstStyle/>
            <a:p>
              <a:r>
                <a:rPr lang="en-US" sz="1050" dirty="0"/>
                <a:t>OpCode_1C</a:t>
              </a:r>
            </a:p>
          </p:txBody>
        </p:sp>
        <p:cxnSp>
          <p:nvCxnSpPr>
            <p:cNvPr id="115" name="Straight Connector 114">
              <a:extLst>
                <a:ext uri="{FF2B5EF4-FFF2-40B4-BE49-F238E27FC236}">
                  <a16:creationId xmlns:a16="http://schemas.microsoft.com/office/drawing/2014/main" id="{1FCFCF94-2F63-DA46-F1F1-96E374CB7FF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C552068-8412-91E3-21C4-0E9B5B565EB2}"/>
              </a:ext>
            </a:extLst>
          </p:cNvPr>
          <p:cNvGrpSpPr/>
          <p:nvPr/>
        </p:nvGrpSpPr>
        <p:grpSpPr>
          <a:xfrm>
            <a:off x="1318823" y="1927285"/>
            <a:ext cx="845103" cy="161583"/>
            <a:chOff x="1992327" y="3559447"/>
            <a:chExt cx="845103" cy="283170"/>
          </a:xfrm>
        </p:grpSpPr>
        <p:sp>
          <p:nvSpPr>
            <p:cNvPr id="117" name="TextBox 116">
              <a:hlinkClick r:id="rId11" action="ppaction://hlinksldjump"/>
              <a:extLst>
                <a:ext uri="{FF2B5EF4-FFF2-40B4-BE49-F238E27FC236}">
                  <a16:creationId xmlns:a16="http://schemas.microsoft.com/office/drawing/2014/main" id="{C8DBE9DF-F8C5-C957-6636-40CE739F5EF8}"/>
                </a:ext>
              </a:extLst>
            </p:cNvPr>
            <p:cNvSpPr txBox="1"/>
            <p:nvPr/>
          </p:nvSpPr>
          <p:spPr>
            <a:xfrm>
              <a:off x="1992327" y="3559447"/>
              <a:ext cx="845103" cy="283170"/>
            </a:xfrm>
            <a:prstGeom prst="rect">
              <a:avLst/>
            </a:prstGeom>
            <a:noFill/>
            <a:ln>
              <a:solidFill>
                <a:schemeClr val="accent1"/>
              </a:solidFill>
            </a:ln>
          </p:spPr>
          <p:txBody>
            <a:bodyPr wrap="none" tIns="0" bIns="0" rtlCol="0">
              <a:spAutoFit/>
            </a:bodyPr>
            <a:lstStyle/>
            <a:p>
              <a:r>
                <a:rPr lang="en-US" sz="1050" dirty="0"/>
                <a:t>OpCode_1D</a:t>
              </a:r>
            </a:p>
          </p:txBody>
        </p:sp>
        <p:cxnSp>
          <p:nvCxnSpPr>
            <p:cNvPr id="118" name="Straight Connector 117">
              <a:extLst>
                <a:ext uri="{FF2B5EF4-FFF2-40B4-BE49-F238E27FC236}">
                  <a16:creationId xmlns:a16="http://schemas.microsoft.com/office/drawing/2014/main" id="{379ECE65-2FFF-5BAF-C5FE-542F219D594A}"/>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5329A26-4AEA-6618-7155-72BA354CE11B}"/>
              </a:ext>
            </a:extLst>
          </p:cNvPr>
          <p:cNvGrpSpPr/>
          <p:nvPr/>
        </p:nvGrpSpPr>
        <p:grpSpPr>
          <a:xfrm>
            <a:off x="1471223" y="2108905"/>
            <a:ext cx="827471" cy="161583"/>
            <a:chOff x="1992327" y="3559447"/>
            <a:chExt cx="827471" cy="283170"/>
          </a:xfrm>
        </p:grpSpPr>
        <p:sp>
          <p:nvSpPr>
            <p:cNvPr id="120" name="TextBox 119">
              <a:hlinkClick r:id="rId11" action="ppaction://hlinksldjump"/>
              <a:extLst>
                <a:ext uri="{FF2B5EF4-FFF2-40B4-BE49-F238E27FC236}">
                  <a16:creationId xmlns:a16="http://schemas.microsoft.com/office/drawing/2014/main" id="{989B634F-8875-5FD6-5FC7-8EE3F202B202}"/>
                </a:ext>
              </a:extLst>
            </p:cNvPr>
            <p:cNvSpPr txBox="1"/>
            <p:nvPr/>
          </p:nvSpPr>
          <p:spPr>
            <a:xfrm>
              <a:off x="1992327" y="3559447"/>
              <a:ext cx="827471" cy="283170"/>
            </a:xfrm>
            <a:prstGeom prst="rect">
              <a:avLst/>
            </a:prstGeom>
            <a:noFill/>
            <a:ln>
              <a:solidFill>
                <a:schemeClr val="accent1"/>
              </a:solidFill>
            </a:ln>
          </p:spPr>
          <p:txBody>
            <a:bodyPr wrap="none" tIns="0" bIns="0" rtlCol="0">
              <a:spAutoFit/>
            </a:bodyPr>
            <a:lstStyle/>
            <a:p>
              <a:r>
                <a:rPr lang="en-US" sz="1050" dirty="0"/>
                <a:t>OpCode_1E</a:t>
              </a:r>
            </a:p>
          </p:txBody>
        </p:sp>
        <p:cxnSp>
          <p:nvCxnSpPr>
            <p:cNvPr id="121" name="Straight Connector 120">
              <a:extLst>
                <a:ext uri="{FF2B5EF4-FFF2-40B4-BE49-F238E27FC236}">
                  <a16:creationId xmlns:a16="http://schemas.microsoft.com/office/drawing/2014/main" id="{F2B7DBD1-D406-6A7D-E5B6-8D977FAC02F1}"/>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2C4BDB1-A36A-F902-33FF-3BE2AD1E2589}"/>
              </a:ext>
            </a:extLst>
          </p:cNvPr>
          <p:cNvGrpSpPr/>
          <p:nvPr/>
        </p:nvGrpSpPr>
        <p:grpSpPr>
          <a:xfrm>
            <a:off x="1623623" y="2290522"/>
            <a:ext cx="824265" cy="161583"/>
            <a:chOff x="1992327" y="3559447"/>
            <a:chExt cx="824265" cy="283170"/>
          </a:xfrm>
        </p:grpSpPr>
        <p:sp>
          <p:nvSpPr>
            <p:cNvPr id="123" name="TextBox 122">
              <a:hlinkClick r:id="rId11" action="ppaction://hlinksldjump"/>
              <a:extLst>
                <a:ext uri="{FF2B5EF4-FFF2-40B4-BE49-F238E27FC236}">
                  <a16:creationId xmlns:a16="http://schemas.microsoft.com/office/drawing/2014/main" id="{889591CF-D09F-DDF4-570E-A7634E9A2880}"/>
                </a:ext>
              </a:extLst>
            </p:cNvPr>
            <p:cNvSpPr txBox="1"/>
            <p:nvPr/>
          </p:nvSpPr>
          <p:spPr>
            <a:xfrm>
              <a:off x="1992327" y="3559447"/>
              <a:ext cx="824265" cy="283170"/>
            </a:xfrm>
            <a:prstGeom prst="rect">
              <a:avLst/>
            </a:prstGeom>
            <a:noFill/>
            <a:ln>
              <a:solidFill>
                <a:schemeClr val="accent1"/>
              </a:solidFill>
            </a:ln>
          </p:spPr>
          <p:txBody>
            <a:bodyPr wrap="none" tIns="0" bIns="0" rtlCol="0">
              <a:spAutoFit/>
            </a:bodyPr>
            <a:lstStyle/>
            <a:p>
              <a:r>
                <a:rPr lang="en-US" sz="1050" dirty="0"/>
                <a:t>OpCode_1F</a:t>
              </a:r>
            </a:p>
          </p:txBody>
        </p:sp>
        <p:cxnSp>
          <p:nvCxnSpPr>
            <p:cNvPr id="124" name="Straight Connector 123">
              <a:extLst>
                <a:ext uri="{FF2B5EF4-FFF2-40B4-BE49-F238E27FC236}">
                  <a16:creationId xmlns:a16="http://schemas.microsoft.com/office/drawing/2014/main" id="{7EA0E2DC-D6A5-0579-522C-FEC0932A63D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Connector: Elbow 126">
            <a:extLst>
              <a:ext uri="{FF2B5EF4-FFF2-40B4-BE49-F238E27FC236}">
                <a16:creationId xmlns:a16="http://schemas.microsoft.com/office/drawing/2014/main" id="{A3828AEE-265B-F1B0-99BE-D20A397BEBF5}"/>
              </a:ext>
            </a:extLst>
          </p:cNvPr>
          <p:cNvCxnSpPr>
            <a:stCxn id="99" idx="1"/>
          </p:cNvCxnSpPr>
          <p:nvPr/>
        </p:nvCxnSpPr>
        <p:spPr>
          <a:xfrm rot="10800000" flipV="1">
            <a:off x="351329" y="1099977"/>
            <a:ext cx="205494" cy="15544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7A7BBB2-814D-0208-003B-BF0D6D9659B7}"/>
              </a:ext>
            </a:extLst>
          </p:cNvPr>
          <p:cNvCxnSpPr>
            <a:cxnSpLocks/>
            <a:stCxn id="105" idx="1"/>
          </p:cNvCxnSpPr>
          <p:nvPr/>
        </p:nvCxnSpPr>
        <p:spPr>
          <a:xfrm rot="10800000" flipV="1">
            <a:off x="515761" y="1281597"/>
            <a:ext cx="193462" cy="13868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132ED23-65DF-56BD-5AEA-6475873C8376}"/>
              </a:ext>
            </a:extLst>
          </p:cNvPr>
          <p:cNvCxnSpPr>
            <a:cxnSpLocks/>
            <a:stCxn id="108" idx="1"/>
          </p:cNvCxnSpPr>
          <p:nvPr/>
        </p:nvCxnSpPr>
        <p:spPr>
          <a:xfrm rot="10800000" flipV="1">
            <a:off x="672185" y="1463217"/>
            <a:ext cx="189439" cy="1199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82D69C-8BCC-9C78-9700-5E8B3090C232}"/>
              </a:ext>
            </a:extLst>
          </p:cNvPr>
          <p:cNvCxnSpPr>
            <a:cxnSpLocks/>
            <a:stCxn id="111" idx="1"/>
          </p:cNvCxnSpPr>
          <p:nvPr/>
        </p:nvCxnSpPr>
        <p:spPr>
          <a:xfrm rot="10800000" flipV="1">
            <a:off x="830599" y="1644837"/>
            <a:ext cx="183425" cy="10196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102DA0D4-76C0-9DCD-C965-57EE1D65F63F}"/>
              </a:ext>
            </a:extLst>
          </p:cNvPr>
          <p:cNvCxnSpPr>
            <a:cxnSpLocks/>
            <a:stCxn id="114" idx="1"/>
          </p:cNvCxnSpPr>
          <p:nvPr/>
        </p:nvCxnSpPr>
        <p:spPr>
          <a:xfrm rot="10800000" flipV="1">
            <a:off x="1001051" y="1826457"/>
            <a:ext cx="165373" cy="8460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0B3F4EC-DD2A-C854-5839-3E3A8CCFBCDB}"/>
              </a:ext>
            </a:extLst>
          </p:cNvPr>
          <p:cNvCxnSpPr>
            <a:cxnSpLocks/>
            <a:stCxn id="117" idx="1"/>
          </p:cNvCxnSpPr>
          <p:nvPr/>
        </p:nvCxnSpPr>
        <p:spPr>
          <a:xfrm rot="10800000" flipV="1">
            <a:off x="1153455" y="2008077"/>
            <a:ext cx="165369" cy="6423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6333EF6-5AA8-C614-2776-9BF87C4DD80C}"/>
              </a:ext>
            </a:extLst>
          </p:cNvPr>
          <p:cNvCxnSpPr>
            <a:cxnSpLocks/>
            <a:stCxn id="120" idx="1"/>
          </p:cNvCxnSpPr>
          <p:nvPr/>
        </p:nvCxnSpPr>
        <p:spPr>
          <a:xfrm rot="10800000" flipV="1">
            <a:off x="1317889" y="2189697"/>
            <a:ext cx="153334" cy="4867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8F6377C-6EDA-DDE7-3359-72FAD0AE0E7E}"/>
              </a:ext>
            </a:extLst>
          </p:cNvPr>
          <p:cNvCxnSpPr>
            <a:cxnSpLocks/>
            <a:stCxn id="123" idx="1"/>
          </p:cNvCxnSpPr>
          <p:nvPr/>
        </p:nvCxnSpPr>
        <p:spPr>
          <a:xfrm rot="10800000" flipV="1">
            <a:off x="1482321" y="2371313"/>
            <a:ext cx="141302" cy="31921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TextBox 144">
            <a:hlinkClick r:id="rId15" action="ppaction://hlinksldjump"/>
            <a:extLst>
              <a:ext uri="{FF2B5EF4-FFF2-40B4-BE49-F238E27FC236}">
                <a16:creationId xmlns:a16="http://schemas.microsoft.com/office/drawing/2014/main" id="{9B5F8B9C-726A-6AB1-06E8-A4C5F44494AE}"/>
              </a:ext>
            </a:extLst>
          </p:cNvPr>
          <p:cNvSpPr txBox="1"/>
          <p:nvPr/>
        </p:nvSpPr>
        <p:spPr>
          <a:xfrm>
            <a:off x="1368176" y="961598"/>
            <a:ext cx="495649" cy="246221"/>
          </a:xfrm>
          <a:prstGeom prst="rect">
            <a:avLst/>
          </a:prstGeom>
          <a:noFill/>
        </p:spPr>
        <p:txBody>
          <a:bodyPr wrap="none" rtlCol="0">
            <a:spAutoFit/>
          </a:bodyPr>
          <a:lstStyle/>
          <a:p>
            <a:r>
              <a:rPr lang="en-US" sz="1000" dirty="0"/>
              <a:t>MAAL</a:t>
            </a:r>
          </a:p>
        </p:txBody>
      </p:sp>
      <p:sp>
        <p:nvSpPr>
          <p:cNvPr id="146" name="TextBox 145">
            <a:hlinkClick r:id="rId16" action="ppaction://hlinksldjump"/>
            <a:extLst>
              <a:ext uri="{FF2B5EF4-FFF2-40B4-BE49-F238E27FC236}">
                <a16:creationId xmlns:a16="http://schemas.microsoft.com/office/drawing/2014/main" id="{4538B22B-158B-42E6-F5DB-2DD3CBC20A36}"/>
              </a:ext>
            </a:extLst>
          </p:cNvPr>
          <p:cNvSpPr txBox="1"/>
          <p:nvPr/>
        </p:nvSpPr>
        <p:spPr>
          <a:xfrm>
            <a:off x="1520576" y="1162126"/>
            <a:ext cx="521297" cy="246221"/>
          </a:xfrm>
          <a:prstGeom prst="rect">
            <a:avLst/>
          </a:prstGeom>
          <a:noFill/>
        </p:spPr>
        <p:txBody>
          <a:bodyPr wrap="none" rtlCol="0">
            <a:spAutoFit/>
          </a:bodyPr>
          <a:lstStyle/>
          <a:p>
            <a:r>
              <a:rPr lang="en-US" sz="1000" dirty="0"/>
              <a:t>MAAH</a:t>
            </a:r>
          </a:p>
        </p:txBody>
      </p:sp>
      <p:sp>
        <p:nvSpPr>
          <p:cNvPr id="147" name="TextBox 146">
            <a:hlinkClick r:id="rId17" action="ppaction://hlinksldjump"/>
            <a:extLst>
              <a:ext uri="{FF2B5EF4-FFF2-40B4-BE49-F238E27FC236}">
                <a16:creationId xmlns:a16="http://schemas.microsoft.com/office/drawing/2014/main" id="{C3EF2A60-6A4C-C119-00A8-678197310B9D}"/>
              </a:ext>
            </a:extLst>
          </p:cNvPr>
          <p:cNvSpPr txBox="1"/>
          <p:nvPr/>
        </p:nvSpPr>
        <p:spPr>
          <a:xfrm>
            <a:off x="1781103" y="1338783"/>
            <a:ext cx="324128" cy="246221"/>
          </a:xfrm>
          <a:prstGeom prst="rect">
            <a:avLst/>
          </a:prstGeom>
          <a:noFill/>
        </p:spPr>
        <p:txBody>
          <a:bodyPr wrap="none" rtlCol="0">
            <a:spAutoFit/>
          </a:bodyPr>
          <a:lstStyle/>
          <a:p>
            <a:r>
              <a:rPr lang="en-US" sz="1000" dirty="0"/>
              <a:t>1A</a:t>
            </a:r>
          </a:p>
        </p:txBody>
      </p:sp>
      <p:sp>
        <p:nvSpPr>
          <p:cNvPr id="148" name="TextBox 147">
            <a:hlinkClick r:id="rId18" action="ppaction://hlinksldjump"/>
            <a:extLst>
              <a:ext uri="{FF2B5EF4-FFF2-40B4-BE49-F238E27FC236}">
                <a16:creationId xmlns:a16="http://schemas.microsoft.com/office/drawing/2014/main" id="{D6B11A41-6C0F-2785-D7DB-540CA4260A3C}"/>
              </a:ext>
            </a:extLst>
          </p:cNvPr>
          <p:cNvSpPr txBox="1"/>
          <p:nvPr/>
        </p:nvSpPr>
        <p:spPr>
          <a:xfrm>
            <a:off x="1807170" y="1521263"/>
            <a:ext cx="391454" cy="246221"/>
          </a:xfrm>
          <a:prstGeom prst="rect">
            <a:avLst/>
          </a:prstGeom>
          <a:noFill/>
        </p:spPr>
        <p:txBody>
          <a:bodyPr wrap="none" rtlCol="0">
            <a:spAutoFit/>
          </a:bodyPr>
          <a:lstStyle/>
          <a:p>
            <a:r>
              <a:rPr lang="en-US" sz="1000" dirty="0"/>
              <a:t>LDA</a:t>
            </a:r>
          </a:p>
        </p:txBody>
      </p:sp>
      <p:sp>
        <p:nvSpPr>
          <p:cNvPr id="149" name="TextBox 148">
            <a:hlinkClick r:id="rId19" action="ppaction://hlinksldjump"/>
            <a:extLst>
              <a:ext uri="{FF2B5EF4-FFF2-40B4-BE49-F238E27FC236}">
                <a16:creationId xmlns:a16="http://schemas.microsoft.com/office/drawing/2014/main" id="{1E0E6D9F-7D3A-F084-EF46-E45BAD01AA94}"/>
              </a:ext>
            </a:extLst>
          </p:cNvPr>
          <p:cNvSpPr txBox="1"/>
          <p:nvPr/>
        </p:nvSpPr>
        <p:spPr>
          <a:xfrm>
            <a:off x="1959570" y="1703743"/>
            <a:ext cx="447558" cy="246221"/>
          </a:xfrm>
          <a:prstGeom prst="rect">
            <a:avLst/>
          </a:prstGeom>
          <a:noFill/>
        </p:spPr>
        <p:txBody>
          <a:bodyPr wrap="none" rtlCol="0">
            <a:spAutoFit/>
          </a:bodyPr>
          <a:lstStyle/>
          <a:p>
            <a:r>
              <a:rPr lang="en-US" sz="1000" dirty="0"/>
              <a:t>MGA</a:t>
            </a:r>
          </a:p>
        </p:txBody>
      </p:sp>
      <p:sp>
        <p:nvSpPr>
          <p:cNvPr id="150" name="TextBox 149">
            <a:hlinkClick r:id="rId19" action="ppaction://hlinksldjump"/>
            <a:extLst>
              <a:ext uri="{FF2B5EF4-FFF2-40B4-BE49-F238E27FC236}">
                <a16:creationId xmlns:a16="http://schemas.microsoft.com/office/drawing/2014/main" id="{DF751EA0-8ABB-5505-86C4-5B75AB451C1F}"/>
              </a:ext>
            </a:extLst>
          </p:cNvPr>
          <p:cNvSpPr txBox="1"/>
          <p:nvPr/>
        </p:nvSpPr>
        <p:spPr>
          <a:xfrm>
            <a:off x="2111970" y="1874191"/>
            <a:ext cx="582211" cy="246221"/>
          </a:xfrm>
          <a:prstGeom prst="rect">
            <a:avLst/>
          </a:prstGeom>
          <a:noFill/>
        </p:spPr>
        <p:txBody>
          <a:bodyPr wrap="none" rtlCol="0">
            <a:spAutoFit/>
          </a:bodyPr>
          <a:lstStyle/>
          <a:p>
            <a:r>
              <a:rPr lang="en-US" sz="1000" dirty="0"/>
              <a:t>Unused</a:t>
            </a:r>
          </a:p>
        </p:txBody>
      </p:sp>
      <p:sp>
        <p:nvSpPr>
          <p:cNvPr id="151" name="TextBox 150">
            <a:hlinkClick r:id="rId19" action="ppaction://hlinksldjump"/>
            <a:extLst>
              <a:ext uri="{FF2B5EF4-FFF2-40B4-BE49-F238E27FC236}">
                <a16:creationId xmlns:a16="http://schemas.microsoft.com/office/drawing/2014/main" id="{39C9A7AD-D9E5-D0EB-DECF-073152418362}"/>
              </a:ext>
            </a:extLst>
          </p:cNvPr>
          <p:cNvSpPr txBox="1"/>
          <p:nvPr/>
        </p:nvSpPr>
        <p:spPr>
          <a:xfrm>
            <a:off x="2252338" y="2068703"/>
            <a:ext cx="582211" cy="246221"/>
          </a:xfrm>
          <a:prstGeom prst="rect">
            <a:avLst/>
          </a:prstGeom>
          <a:noFill/>
        </p:spPr>
        <p:txBody>
          <a:bodyPr wrap="none" rtlCol="0">
            <a:spAutoFit/>
          </a:bodyPr>
          <a:lstStyle/>
          <a:p>
            <a:r>
              <a:rPr lang="en-US" sz="1000" dirty="0"/>
              <a:t>Unused</a:t>
            </a:r>
          </a:p>
        </p:txBody>
      </p:sp>
      <p:sp>
        <p:nvSpPr>
          <p:cNvPr id="152" name="TextBox 151">
            <a:hlinkClick r:id="rId19" action="ppaction://hlinksldjump"/>
            <a:extLst>
              <a:ext uri="{FF2B5EF4-FFF2-40B4-BE49-F238E27FC236}">
                <a16:creationId xmlns:a16="http://schemas.microsoft.com/office/drawing/2014/main" id="{113294D3-FDE6-7E8B-44F7-9400A88BCF6D}"/>
              </a:ext>
            </a:extLst>
          </p:cNvPr>
          <p:cNvSpPr txBox="1"/>
          <p:nvPr/>
        </p:nvSpPr>
        <p:spPr>
          <a:xfrm>
            <a:off x="2392706" y="2245167"/>
            <a:ext cx="582211" cy="246221"/>
          </a:xfrm>
          <a:prstGeom prst="rect">
            <a:avLst/>
          </a:prstGeom>
          <a:noFill/>
        </p:spPr>
        <p:txBody>
          <a:bodyPr wrap="none" rtlCol="0">
            <a:spAutoFit/>
          </a:bodyPr>
          <a:lstStyle/>
          <a:p>
            <a:r>
              <a:rPr lang="en-US" sz="1000" dirty="0"/>
              <a:t>Unused</a:t>
            </a:r>
          </a:p>
        </p:txBody>
      </p:sp>
      <p:grpSp>
        <p:nvGrpSpPr>
          <p:cNvPr id="91" name="Group 90">
            <a:extLst>
              <a:ext uri="{FF2B5EF4-FFF2-40B4-BE49-F238E27FC236}">
                <a16:creationId xmlns:a16="http://schemas.microsoft.com/office/drawing/2014/main" id="{E778AD35-2E34-C18C-47A8-D362CCFB243E}"/>
              </a:ext>
            </a:extLst>
          </p:cNvPr>
          <p:cNvGrpSpPr/>
          <p:nvPr/>
        </p:nvGrpSpPr>
        <p:grpSpPr>
          <a:xfrm>
            <a:off x="3540906" y="1554814"/>
            <a:ext cx="859531" cy="169277"/>
            <a:chOff x="1992327" y="3559447"/>
            <a:chExt cx="859531" cy="256394"/>
          </a:xfrm>
        </p:grpSpPr>
        <p:sp>
          <p:nvSpPr>
            <p:cNvPr id="94" name="TextBox 93">
              <a:hlinkClick r:id="rId5" action="ppaction://hlinksldjump"/>
              <a:extLst>
                <a:ext uri="{FF2B5EF4-FFF2-40B4-BE49-F238E27FC236}">
                  <a16:creationId xmlns:a16="http://schemas.microsoft.com/office/drawing/2014/main" id="{E90AFE00-3DDA-67E5-5E8E-9810BBC1A85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96" name="Straight Connector 95">
              <a:extLst>
                <a:ext uri="{FF2B5EF4-FFF2-40B4-BE49-F238E27FC236}">
                  <a16:creationId xmlns:a16="http://schemas.microsoft.com/office/drawing/2014/main" id="{B76E67E8-5CAD-C918-FE1C-60E55410643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E40A682-433D-5952-6101-27043AC8CCE3}"/>
              </a:ext>
            </a:extLst>
          </p:cNvPr>
          <p:cNvSpPr txBox="1"/>
          <p:nvPr/>
        </p:nvSpPr>
        <p:spPr>
          <a:xfrm>
            <a:off x="4330941" y="1503331"/>
            <a:ext cx="630011" cy="261610"/>
          </a:xfrm>
          <a:prstGeom prst="rect">
            <a:avLst/>
          </a:prstGeom>
          <a:noFill/>
        </p:spPr>
        <p:txBody>
          <a:bodyPr wrap="square" rtlCol="0">
            <a:spAutoFit/>
          </a:bodyPr>
          <a:lstStyle/>
          <a:p>
            <a:pPr algn="r"/>
            <a:r>
              <a:rPr lang="en-US" sz="1100" dirty="0"/>
              <a:t>TST </a:t>
            </a:r>
            <a:r>
              <a:rPr lang="en-US" sz="1100" dirty="0" err="1"/>
              <a:t>Im</a:t>
            </a:r>
            <a:endParaRPr lang="en-US" sz="1100" dirty="0"/>
          </a:p>
        </p:txBody>
      </p:sp>
    </p:spTree>
    <p:extLst>
      <p:ext uri="{BB962C8B-B14F-4D97-AF65-F5344CB8AC3E}">
        <p14:creationId xmlns:p14="http://schemas.microsoft.com/office/powerpoint/2010/main" val="9820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 (v2.0)</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a:stCxn id="93" idx="3"/>
          </p:cNvCxnSpPr>
          <p:nvPr/>
        </p:nvCxnSpPr>
        <p:spPr>
          <a:xfrm flipV="1">
            <a:off x="3371514" y="4103280"/>
            <a:ext cx="6479292" cy="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3081293" cy="254044"/>
          </a:xfrm>
          <a:prstGeom prst="rect">
            <a:avLst/>
          </a:prstGeom>
          <a:noFill/>
        </p:spPr>
        <p:txBody>
          <a:bodyPr wrap="none" rtlCol="0">
            <a:spAutoFit/>
          </a:bodyPr>
          <a:lstStyle/>
          <a:p>
            <a:r>
              <a:rPr lang="en-US" sz="1051" dirty="0"/>
              <a:t>Flags captured on ALU Out (161 Parallel Load Enable)</a:t>
            </a:r>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15591"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Function H[3:0]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7"/>
            <a:ext cx="843501" cy="184666"/>
            <a:chOff x="1992327" y="3559447"/>
            <a:chExt cx="843501" cy="18466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843501" cy="184667"/>
            </a:xfrm>
            <a:prstGeom prst="rect">
              <a:avLst/>
            </a:prstGeom>
            <a:noFill/>
            <a:ln>
              <a:solidFill>
                <a:schemeClr val="accent1"/>
              </a:solidFill>
            </a:ln>
          </p:spPr>
          <p:txBody>
            <a:bodyPr wrap="none" tIns="0" bIns="0" rtlCol="0">
              <a:spAutoFit/>
            </a:bodyPr>
            <a:lstStyle/>
            <a:p>
              <a:r>
                <a:rPr lang="en-US" sz="1200"/>
                <a:t>OpCode_7</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581107"/>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2878038" y="2713990"/>
            <a:ext cx="3926871" cy="3146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541223"/>
            <a:ext cx="404278" cy="230832"/>
          </a:xfrm>
          <a:prstGeom prst="rect">
            <a:avLst/>
          </a:prstGeom>
          <a:noFill/>
        </p:spPr>
        <p:txBody>
          <a:bodyPr wrap="none" rtlCol="0">
            <a:spAutoFit/>
          </a:bodyPr>
          <a:lstStyle/>
          <a:p>
            <a:r>
              <a:rPr lang="en-US" sz="90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3"/>
          </p:cNvCxnSpPr>
          <p:nvPr/>
        </p:nvCxnSpPr>
        <p:spPr>
          <a:xfrm>
            <a:off x="2878038" y="2713990"/>
            <a:ext cx="2863113" cy="281301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1908473"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dirty="0"/>
              <a:t>Notes: Registers A and B are implemented by two HC161s, each stores 4 bits as the typical HC273 and HC347 won't fit into the 16pin sockets on the ALU </a:t>
            </a:r>
            <a:r>
              <a:rPr lang="en-US" sz="1100" dirty="0" err="1"/>
              <a:t>wirewrap</a:t>
            </a:r>
            <a:r>
              <a:rPr lang="en-US" sz="1100" dirty="0"/>
              <a:t> board.</a:t>
            </a:r>
          </a:p>
          <a:p>
            <a:r>
              <a:rPr lang="en-US" sz="1100" strike="sngStrike" dirty="0"/>
              <a:t>The branch relative instruction (Obsolete) doesn’t update flag bits to avoid corrupting the flag register state when executing a branch instruction (which may occur due to the ADD operation performed)</a:t>
            </a:r>
          </a:p>
        </p:txBody>
      </p:sp>
      <p:sp>
        <p:nvSpPr>
          <p:cNvPr id="6" name="TextBox 5">
            <a:extLst>
              <a:ext uri="{FF2B5EF4-FFF2-40B4-BE49-F238E27FC236}">
                <a16:creationId xmlns:a16="http://schemas.microsoft.com/office/drawing/2014/main" id="{D2BA562A-ABE7-D2B4-5A47-73EF785CD0E9}"/>
              </a:ext>
            </a:extLst>
          </p:cNvPr>
          <p:cNvSpPr txBox="1"/>
          <p:nvPr/>
        </p:nvSpPr>
        <p:spPr>
          <a:xfrm>
            <a:off x="1006053" y="2563902"/>
            <a:ext cx="1184299" cy="261610"/>
          </a:xfrm>
          <a:prstGeom prst="rect">
            <a:avLst/>
          </a:prstGeom>
          <a:noFill/>
        </p:spPr>
        <p:txBody>
          <a:bodyPr wrap="square" rtlCol="0">
            <a:spAutoFit/>
          </a:bodyPr>
          <a:lstStyle/>
          <a:p>
            <a:r>
              <a:rPr lang="en-US" sz="1100"/>
              <a:t>Branch Relative</a:t>
            </a:r>
          </a:p>
        </p:txBody>
      </p:sp>
    </p:spTree>
    <p:extLst>
      <p:ext uri="{BB962C8B-B14F-4D97-AF65-F5344CB8AC3E}">
        <p14:creationId xmlns:p14="http://schemas.microsoft.com/office/powerpoint/2010/main" val="157674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6B08484-5A12-A806-1C24-64F0C0242B11}"/>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C42DC5A7-7C36-7F97-84D2-C677316F1FBB}"/>
              </a:ext>
            </a:extLst>
          </p:cNvPr>
          <p:cNvSpPr/>
          <p:nvPr/>
        </p:nvSpPr>
        <p:spPr>
          <a:xfrm>
            <a:off x="260350" y="1150938"/>
            <a:ext cx="125095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A1ECC06E-6D94-4982-D6A0-A0F632887311}"/>
              </a:ext>
            </a:extLst>
          </p:cNvPr>
          <p:cNvSpPr/>
          <p:nvPr/>
        </p:nvSpPr>
        <p:spPr>
          <a:xfrm>
            <a:off x="260350" y="3003549"/>
            <a:ext cx="1333500" cy="6656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CE550D93-7DAC-9402-5679-B0F1880DF298}"/>
              </a:ext>
            </a:extLst>
          </p:cNvPr>
          <p:cNvSpPr/>
          <p:nvPr/>
        </p:nvSpPr>
        <p:spPr>
          <a:xfrm>
            <a:off x="3128010" y="2964533"/>
            <a:ext cx="1250950" cy="6656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874C28B6-9AF0-978E-89B5-FC5C3FCEDF97}"/>
              </a:ext>
            </a:extLst>
          </p:cNvPr>
          <p:cNvSpPr/>
          <p:nvPr/>
        </p:nvSpPr>
        <p:spPr>
          <a:xfrm>
            <a:off x="2917824" y="1114953"/>
            <a:ext cx="1250950" cy="5503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8DB783A9-4321-3CC2-5760-C72F437A4B36}"/>
              </a:ext>
            </a:extLst>
          </p:cNvPr>
          <p:cNvSpPr/>
          <p:nvPr/>
        </p:nvSpPr>
        <p:spPr>
          <a:xfrm>
            <a:off x="5913120" y="95250"/>
            <a:ext cx="6209030" cy="299085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400" dirty="0"/>
              <a:t>There are four forms of memory in the ByteFrost – Immediates (read-only), General-Purpose Registers (R0 – R3), Address Registers (DP, SP, PC), and Memory (64KB divided into ROM, RAM, and MMIO regions)</a:t>
            </a:r>
          </a:p>
          <a:p>
            <a:endParaRPr lang="en-US" sz="1400" dirty="0"/>
          </a:p>
          <a:p>
            <a:r>
              <a:rPr lang="en-US" sz="1400" dirty="0"/>
              <a:t>Every solid directed edge (u, v) in the following graph means that memory u can write to memory v with a dedicated instruction.</a:t>
            </a:r>
          </a:p>
          <a:p>
            <a:endParaRPr lang="en-US" sz="1400" dirty="0"/>
          </a:p>
          <a:p>
            <a:r>
              <a:rPr lang="en-US" sz="1400" dirty="0"/>
              <a:t>Every dotted directed edge (u, v) means that the memory u can write to memory v indirectly (i.e., a path exists from u to v but requires multiple instructions to implement).</a:t>
            </a:r>
          </a:p>
          <a:p>
            <a:endParaRPr lang="en-US" sz="1400" dirty="0"/>
          </a:p>
          <a:p>
            <a:r>
              <a:rPr lang="en-US" sz="1400" dirty="0"/>
              <a:t>There are technically 4 x 4 = 16 possible permutations here, but as immediates are read-only, there are in effect only 3 x 4 = 12 possible permutations.</a:t>
            </a:r>
          </a:p>
          <a:p>
            <a:r>
              <a:rPr lang="en-US" sz="1400" dirty="0"/>
              <a:t>Instructions with an asterisk (*) are currently not implemented.</a:t>
            </a:r>
          </a:p>
        </p:txBody>
      </p:sp>
      <p:graphicFrame>
        <p:nvGraphicFramePr>
          <p:cNvPr id="27" name="Table 26">
            <a:extLst>
              <a:ext uri="{FF2B5EF4-FFF2-40B4-BE49-F238E27FC236}">
                <a16:creationId xmlns:a16="http://schemas.microsoft.com/office/drawing/2014/main" id="{B9D72DB4-403F-54A3-516D-5075DA5F80B5}"/>
              </a:ext>
            </a:extLst>
          </p:cNvPr>
          <p:cNvGraphicFramePr>
            <a:graphicFrameLocks noGrp="1"/>
          </p:cNvGraphicFramePr>
          <p:nvPr>
            <p:extLst>
              <p:ext uri="{D42A27DB-BD31-4B8C-83A1-F6EECF244321}">
                <p14:modId xmlns:p14="http://schemas.microsoft.com/office/powerpoint/2010/main" val="1248454026"/>
              </p:ext>
            </p:extLst>
          </p:nvPr>
        </p:nvGraphicFramePr>
        <p:xfrm>
          <a:off x="199388" y="4321581"/>
          <a:ext cx="4179572" cy="2407696"/>
        </p:xfrm>
        <a:graphic>
          <a:graphicData uri="http://schemas.openxmlformats.org/drawingml/2006/table">
            <a:tbl>
              <a:tblPr firstRow="1" bandRow="1">
                <a:tableStyleId>{5C22544A-7EE6-4342-B048-85BDC9FD1C3A}</a:tableStyleId>
              </a:tblPr>
              <a:tblGrid>
                <a:gridCol w="373144">
                  <a:extLst>
                    <a:ext uri="{9D8B030D-6E8A-4147-A177-3AD203B41FA5}">
                      <a16:colId xmlns:a16="http://schemas.microsoft.com/office/drawing/2014/main" val="2862739801"/>
                    </a:ext>
                  </a:extLst>
                </a:gridCol>
                <a:gridCol w="492210">
                  <a:extLst>
                    <a:ext uri="{9D8B030D-6E8A-4147-A177-3AD203B41FA5}">
                      <a16:colId xmlns:a16="http://schemas.microsoft.com/office/drawing/2014/main" val="877928214"/>
                    </a:ext>
                  </a:extLst>
                </a:gridCol>
                <a:gridCol w="1026610">
                  <a:extLst>
                    <a:ext uri="{9D8B030D-6E8A-4147-A177-3AD203B41FA5}">
                      <a16:colId xmlns:a16="http://schemas.microsoft.com/office/drawing/2014/main" val="1620786568"/>
                    </a:ext>
                  </a:extLst>
                </a:gridCol>
                <a:gridCol w="2287608">
                  <a:extLst>
                    <a:ext uri="{9D8B030D-6E8A-4147-A177-3AD203B41FA5}">
                      <a16:colId xmlns:a16="http://schemas.microsoft.com/office/drawing/2014/main" val="3112057589"/>
                    </a:ext>
                  </a:extLst>
                </a:gridCol>
              </a:tblGrid>
              <a:tr h="558433">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Dedicated Instruction?</a:t>
                      </a:r>
                    </a:p>
                  </a:txBody>
                  <a:tcPr/>
                </a:tc>
                <a:tc>
                  <a:txBody>
                    <a:bodyPr/>
                    <a:lstStyle/>
                    <a:p>
                      <a:r>
                        <a:rPr lang="en-US" sz="1000" dirty="0"/>
                        <a:t>Form(s)</a:t>
                      </a:r>
                    </a:p>
                  </a:txBody>
                  <a:tcPr/>
                </a:tc>
                <a:extLst>
                  <a:ext uri="{0D108BD9-81ED-4DB2-BD59-A6C34878D82A}">
                    <a16:rowId xmlns:a16="http://schemas.microsoft.com/office/drawing/2014/main" val="2409673025"/>
                  </a:ext>
                </a:extLst>
              </a:tr>
              <a:tr h="433541">
                <a:tc>
                  <a:txBody>
                    <a:bodyPr/>
                    <a:lstStyle/>
                    <a:p>
                      <a:r>
                        <a:rPr lang="en-US" sz="1000" dirty="0"/>
                        <a:t>GR</a:t>
                      </a:r>
                    </a:p>
                  </a:txBody>
                  <a:tcPr/>
                </a:tc>
                <a:tc>
                  <a:txBody>
                    <a:bodyPr/>
                    <a:lstStyle/>
                    <a:p>
                      <a:r>
                        <a:rPr lang="en-US" sz="1000" dirty="0"/>
                        <a:t>Imm</a:t>
                      </a:r>
                    </a:p>
                  </a:txBody>
                  <a:tcPr/>
                </a:tc>
                <a:tc>
                  <a:txBody>
                    <a:bodyPr/>
                    <a:lstStyle/>
                    <a:p>
                      <a:r>
                        <a:rPr lang="en-US" sz="1000" dirty="0"/>
                        <a:t>Yes (LDR)</a:t>
                      </a:r>
                    </a:p>
                  </a:txBody>
                  <a:tcPr/>
                </a:tc>
                <a:tc>
                  <a:txBody>
                    <a:bodyPr/>
                    <a:lstStyle/>
                    <a:p>
                      <a:r>
                        <a:rPr lang="en-US" sz="1000" dirty="0"/>
                        <a:t>Rd = Imm_8</a:t>
                      </a:r>
                    </a:p>
                    <a:p>
                      <a:r>
                        <a:rPr lang="en-US" sz="1000" dirty="0"/>
                        <a:t>(LDR Rd, Imm)</a:t>
                      </a:r>
                    </a:p>
                  </a:txBody>
                  <a:tcPr/>
                </a:tc>
                <a:extLst>
                  <a:ext uri="{0D108BD9-81ED-4DB2-BD59-A6C34878D82A}">
                    <a16:rowId xmlns:a16="http://schemas.microsoft.com/office/drawing/2014/main" val="1813460202"/>
                  </a:ext>
                </a:extLst>
              </a:tr>
              <a:tr h="433541">
                <a:tc>
                  <a:txBody>
                    <a:bodyPr/>
                    <a:lstStyle/>
                    <a:p>
                      <a:r>
                        <a:rPr lang="en-US" sz="1000" dirty="0"/>
                        <a:t>GR</a:t>
                      </a:r>
                    </a:p>
                  </a:txBody>
                  <a:tcPr/>
                </a:tc>
                <a:tc>
                  <a:txBody>
                    <a:bodyPr/>
                    <a:lstStyle/>
                    <a:p>
                      <a:r>
                        <a:rPr lang="en-US" sz="1000" dirty="0"/>
                        <a:t>GR</a:t>
                      </a:r>
                    </a:p>
                  </a:txBody>
                  <a:tcPr/>
                </a:tc>
                <a:tc>
                  <a:txBody>
                    <a:bodyPr/>
                    <a:lstStyle/>
                    <a:p>
                      <a:r>
                        <a:rPr lang="en-US" sz="1000" dirty="0"/>
                        <a:t>Yes (MOV)</a:t>
                      </a:r>
                    </a:p>
                  </a:txBody>
                  <a:tcPr/>
                </a:tc>
                <a:tc>
                  <a:txBody>
                    <a:bodyPr/>
                    <a:lstStyle/>
                    <a:p>
                      <a:r>
                        <a:rPr lang="en-US" sz="1000" dirty="0"/>
                        <a:t>Rd = Rs</a:t>
                      </a:r>
                    </a:p>
                    <a:p>
                      <a:r>
                        <a:rPr lang="en-US" sz="1000" dirty="0"/>
                        <a:t>(MOV Rd, Rs)</a:t>
                      </a:r>
                    </a:p>
                  </a:txBody>
                  <a:tcPr/>
                </a:tc>
                <a:extLst>
                  <a:ext uri="{0D108BD9-81ED-4DB2-BD59-A6C34878D82A}">
                    <a16:rowId xmlns:a16="http://schemas.microsoft.com/office/drawing/2014/main" val="4238323"/>
                  </a:ext>
                </a:extLst>
              </a:tr>
              <a:tr h="433541">
                <a:tc>
                  <a:txBody>
                    <a:bodyPr/>
                    <a:lstStyle/>
                    <a:p>
                      <a:r>
                        <a:rPr lang="en-US" sz="1000" dirty="0"/>
                        <a:t>GR</a:t>
                      </a:r>
                    </a:p>
                  </a:txBody>
                  <a:tcPr/>
                </a:tc>
                <a:tc>
                  <a:txBody>
                    <a:bodyPr/>
                    <a:lstStyle/>
                    <a:p>
                      <a:r>
                        <a:rPr lang="en-US" sz="1000" dirty="0"/>
                        <a:t>AR</a:t>
                      </a:r>
                    </a:p>
                  </a:txBody>
                  <a:tcPr/>
                </a:tc>
                <a:tc>
                  <a:txBody>
                    <a:bodyPr/>
                    <a:lstStyle/>
                    <a:p>
                      <a:r>
                        <a:rPr lang="en-US" sz="1000" dirty="0"/>
                        <a:t>Yes (MVA*)</a:t>
                      </a:r>
                    </a:p>
                  </a:txBody>
                  <a:tcPr/>
                </a:tc>
                <a:tc>
                  <a:txBody>
                    <a:bodyPr/>
                    <a:lstStyle/>
                    <a:p>
                      <a:r>
                        <a:rPr lang="en-US" sz="1000" dirty="0"/>
                        <a:t>Rd = AR[</a:t>
                      </a:r>
                      <a:r>
                        <a:rPr lang="en-US" sz="1000" dirty="0" err="1"/>
                        <a:t>i</a:t>
                      </a:r>
                      <a:r>
                        <a:rPr lang="en-US" sz="1000" dirty="0"/>
                        <a:t>][L/H]</a:t>
                      </a:r>
                    </a:p>
                    <a:p>
                      <a:r>
                        <a:rPr lang="en-US" sz="1000" dirty="0"/>
                        <a:t>(MVA Rd, %L/RAR)</a:t>
                      </a:r>
                    </a:p>
                  </a:txBody>
                  <a:tcPr/>
                </a:tc>
                <a:extLst>
                  <a:ext uri="{0D108BD9-81ED-4DB2-BD59-A6C34878D82A}">
                    <a16:rowId xmlns:a16="http://schemas.microsoft.com/office/drawing/2014/main" val="3392672825"/>
                  </a:ext>
                </a:extLst>
              </a:tr>
              <a:tr h="433541">
                <a:tc>
                  <a:txBody>
                    <a:bodyPr/>
                    <a:lstStyle/>
                    <a:p>
                      <a:r>
                        <a:rPr lang="en-US" sz="1000" dirty="0"/>
                        <a:t>GR</a:t>
                      </a:r>
                    </a:p>
                  </a:txBody>
                  <a:tcPr/>
                </a:tc>
                <a:tc>
                  <a:txBody>
                    <a:bodyPr/>
                    <a:lstStyle/>
                    <a:p>
                      <a:r>
                        <a:rPr lang="en-US" sz="1000" dirty="0"/>
                        <a:t>Memory</a:t>
                      </a:r>
                    </a:p>
                  </a:txBody>
                  <a:tcPr/>
                </a:tc>
                <a:tc>
                  <a:txBody>
                    <a:bodyPr/>
                    <a:lstStyle/>
                    <a:p>
                      <a:r>
                        <a:rPr lang="en-US" sz="1000" dirty="0"/>
                        <a:t>Yes (LMA, LMR, LMO*)</a:t>
                      </a:r>
                    </a:p>
                  </a:txBody>
                  <a:tcPr/>
                </a:tc>
                <a:tc>
                  <a:txBody>
                    <a:bodyPr/>
                    <a:lstStyle/>
                    <a:p>
                      <a:r>
                        <a:rPr lang="en-US" sz="1000" dirty="0"/>
                        <a:t>(LMA) Rd = *{%HDP, Imm}</a:t>
                      </a:r>
                    </a:p>
                    <a:p>
                      <a:r>
                        <a:rPr lang="en-US" sz="1000" dirty="0"/>
                        <a:t>(LMR) Rd = *{%HDP, Rs}</a:t>
                      </a:r>
                    </a:p>
                    <a:p>
                      <a:r>
                        <a:rPr lang="en-US" sz="1000" dirty="0"/>
                        <a:t>(LMO) Rd = *(AR[</a:t>
                      </a:r>
                      <a:r>
                        <a:rPr lang="en-US" sz="1000" dirty="0" err="1"/>
                        <a:t>i</a:t>
                      </a:r>
                      <a:r>
                        <a:rPr lang="en-US" sz="1000" dirty="0"/>
                        <a:t>] + Imm)</a:t>
                      </a:r>
                    </a:p>
                  </a:txBody>
                  <a:tcPr/>
                </a:tc>
                <a:extLst>
                  <a:ext uri="{0D108BD9-81ED-4DB2-BD59-A6C34878D82A}">
                    <a16:rowId xmlns:a16="http://schemas.microsoft.com/office/drawing/2014/main" val="3097999017"/>
                  </a:ext>
                </a:extLst>
              </a:tr>
            </a:tbl>
          </a:graphicData>
        </a:graphic>
      </p:graphicFrame>
      <p:graphicFrame>
        <p:nvGraphicFramePr>
          <p:cNvPr id="28" name="Table 27">
            <a:extLst>
              <a:ext uri="{FF2B5EF4-FFF2-40B4-BE49-F238E27FC236}">
                <a16:creationId xmlns:a16="http://schemas.microsoft.com/office/drawing/2014/main" id="{60D4418B-6DEF-1B07-A304-1C4AA7483D8D}"/>
              </a:ext>
            </a:extLst>
          </p:cNvPr>
          <p:cNvGraphicFramePr>
            <a:graphicFrameLocks noGrp="1"/>
          </p:cNvGraphicFramePr>
          <p:nvPr>
            <p:extLst>
              <p:ext uri="{D42A27DB-BD31-4B8C-83A1-F6EECF244321}">
                <p14:modId xmlns:p14="http://schemas.microsoft.com/office/powerpoint/2010/main" val="3549160252"/>
              </p:ext>
            </p:extLst>
          </p:nvPr>
        </p:nvGraphicFramePr>
        <p:xfrm>
          <a:off x="9540876" y="3221566"/>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graphicFrame>
        <p:nvGraphicFramePr>
          <p:cNvPr id="29" name="Table 28">
            <a:extLst>
              <a:ext uri="{FF2B5EF4-FFF2-40B4-BE49-F238E27FC236}">
                <a16:creationId xmlns:a16="http://schemas.microsoft.com/office/drawing/2014/main" id="{07845BD8-4256-03A2-0574-30FD4402182F}"/>
              </a:ext>
            </a:extLst>
          </p:cNvPr>
          <p:cNvGraphicFramePr>
            <a:graphicFrameLocks noGrp="1"/>
          </p:cNvGraphicFramePr>
          <p:nvPr>
            <p:extLst>
              <p:ext uri="{D42A27DB-BD31-4B8C-83A1-F6EECF244321}">
                <p14:modId xmlns:p14="http://schemas.microsoft.com/office/powerpoint/2010/main" val="861351595"/>
              </p:ext>
            </p:extLst>
          </p:nvPr>
        </p:nvGraphicFramePr>
        <p:xfrm>
          <a:off x="8547100" y="4895142"/>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cxnSp>
        <p:nvCxnSpPr>
          <p:cNvPr id="31" name="Straight Arrow Connector 30">
            <a:extLst>
              <a:ext uri="{FF2B5EF4-FFF2-40B4-BE49-F238E27FC236}">
                <a16:creationId xmlns:a16="http://schemas.microsoft.com/office/drawing/2014/main" id="{AC95254A-A505-F7C8-65BF-E80075007C7F}"/>
              </a:ext>
            </a:extLst>
          </p:cNvPr>
          <p:cNvCxnSpPr>
            <a:cxnSpLocks/>
            <a:stCxn id="18" idx="2"/>
            <a:endCxn id="19" idx="0"/>
          </p:cNvCxnSpPr>
          <p:nvPr/>
        </p:nvCxnSpPr>
        <p:spPr>
          <a:xfrm>
            <a:off x="885825" y="1608138"/>
            <a:ext cx="41275" cy="139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28075E-BE3C-1574-EA5A-6268DCEAE4F8}"/>
              </a:ext>
            </a:extLst>
          </p:cNvPr>
          <p:cNvSpPr txBox="1"/>
          <p:nvPr/>
        </p:nvSpPr>
        <p:spPr>
          <a:xfrm>
            <a:off x="355602" y="2250830"/>
            <a:ext cx="584198" cy="276999"/>
          </a:xfrm>
          <a:prstGeom prst="rect">
            <a:avLst/>
          </a:prstGeom>
          <a:noFill/>
        </p:spPr>
        <p:txBody>
          <a:bodyPr wrap="square" rtlCol="0">
            <a:spAutoFit/>
          </a:bodyPr>
          <a:lstStyle/>
          <a:p>
            <a:r>
              <a:rPr lang="en-US" sz="1200" dirty="0"/>
              <a:t>LDR</a:t>
            </a:r>
          </a:p>
        </p:txBody>
      </p:sp>
      <p:cxnSp>
        <p:nvCxnSpPr>
          <p:cNvPr id="36" name="Connector: Curved 35">
            <a:extLst>
              <a:ext uri="{FF2B5EF4-FFF2-40B4-BE49-F238E27FC236}">
                <a16:creationId xmlns:a16="http://schemas.microsoft.com/office/drawing/2014/main" id="{66A0A18F-3546-5952-8E52-572E767073CC}"/>
              </a:ext>
            </a:extLst>
          </p:cNvPr>
          <p:cNvCxnSpPr>
            <a:cxnSpLocks/>
            <a:stCxn id="19" idx="2"/>
            <a:endCxn id="19" idx="1"/>
          </p:cNvCxnSpPr>
          <p:nvPr/>
        </p:nvCxnSpPr>
        <p:spPr>
          <a:xfrm rot="5400000" flipH="1">
            <a:off x="427302" y="3169443"/>
            <a:ext cx="332845" cy="666750"/>
          </a:xfrm>
          <a:prstGeom prst="curvedConnector4">
            <a:avLst>
              <a:gd name="adj1" fmla="val -68681"/>
              <a:gd name="adj2" fmla="val 134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7398B-3FE8-52AC-90BF-A220E5BC2EF1}"/>
              </a:ext>
            </a:extLst>
          </p:cNvPr>
          <p:cNvSpPr txBox="1"/>
          <p:nvPr/>
        </p:nvSpPr>
        <p:spPr>
          <a:xfrm>
            <a:off x="243684" y="3923240"/>
            <a:ext cx="584198" cy="276999"/>
          </a:xfrm>
          <a:prstGeom prst="rect">
            <a:avLst/>
          </a:prstGeom>
          <a:noFill/>
        </p:spPr>
        <p:txBody>
          <a:bodyPr wrap="square" rtlCol="0">
            <a:spAutoFit/>
          </a:bodyPr>
          <a:lstStyle/>
          <a:p>
            <a:r>
              <a:rPr lang="en-US" sz="1200" dirty="0"/>
              <a:t>MOV</a:t>
            </a:r>
          </a:p>
        </p:txBody>
      </p:sp>
      <p:cxnSp>
        <p:nvCxnSpPr>
          <p:cNvPr id="41" name="Straight Arrow Connector 40">
            <a:extLst>
              <a:ext uri="{FF2B5EF4-FFF2-40B4-BE49-F238E27FC236}">
                <a16:creationId xmlns:a16="http://schemas.microsoft.com/office/drawing/2014/main" id="{2BAC4DC0-F04A-CFC9-50D1-73A377ADFA98}"/>
              </a:ext>
            </a:extLst>
          </p:cNvPr>
          <p:cNvCxnSpPr>
            <a:cxnSpLocks/>
            <a:stCxn id="20" idx="1"/>
            <a:endCxn id="19" idx="3"/>
          </p:cNvCxnSpPr>
          <p:nvPr/>
        </p:nvCxnSpPr>
        <p:spPr>
          <a:xfrm flipH="1">
            <a:off x="1593850" y="3297379"/>
            <a:ext cx="1534160" cy="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AD826-A10C-FB3B-5FA3-50F6B143E70A}"/>
              </a:ext>
            </a:extLst>
          </p:cNvPr>
          <p:cNvSpPr txBox="1"/>
          <p:nvPr/>
        </p:nvSpPr>
        <p:spPr>
          <a:xfrm>
            <a:off x="2095498" y="3039888"/>
            <a:ext cx="584198" cy="276999"/>
          </a:xfrm>
          <a:prstGeom prst="rect">
            <a:avLst/>
          </a:prstGeom>
          <a:noFill/>
        </p:spPr>
        <p:txBody>
          <a:bodyPr wrap="square" rtlCol="0">
            <a:spAutoFit/>
          </a:bodyPr>
          <a:lstStyle/>
          <a:p>
            <a:r>
              <a:rPr lang="en-US" sz="1200" dirty="0"/>
              <a:t>MVA*</a:t>
            </a:r>
          </a:p>
        </p:txBody>
      </p:sp>
      <p:cxnSp>
        <p:nvCxnSpPr>
          <p:cNvPr id="44" name="Straight Arrow Connector 43">
            <a:extLst>
              <a:ext uri="{FF2B5EF4-FFF2-40B4-BE49-F238E27FC236}">
                <a16:creationId xmlns:a16="http://schemas.microsoft.com/office/drawing/2014/main" id="{9AB7228D-74D6-A0CA-84C6-890CDE5236EB}"/>
              </a:ext>
            </a:extLst>
          </p:cNvPr>
          <p:cNvCxnSpPr>
            <a:cxnSpLocks/>
            <a:stCxn id="21" idx="1"/>
            <a:endCxn id="19" idx="0"/>
          </p:cNvCxnSpPr>
          <p:nvPr/>
        </p:nvCxnSpPr>
        <p:spPr>
          <a:xfrm flipH="1">
            <a:off x="927100" y="1390120"/>
            <a:ext cx="1990724" cy="16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225818-678D-1172-0720-3321822B79F3}"/>
              </a:ext>
            </a:extLst>
          </p:cNvPr>
          <p:cNvSpPr txBox="1"/>
          <p:nvPr/>
        </p:nvSpPr>
        <p:spPr>
          <a:xfrm>
            <a:off x="1511300" y="1965220"/>
            <a:ext cx="584198" cy="646331"/>
          </a:xfrm>
          <a:prstGeom prst="rect">
            <a:avLst/>
          </a:prstGeom>
          <a:noFill/>
        </p:spPr>
        <p:txBody>
          <a:bodyPr wrap="square" rtlCol="0">
            <a:spAutoFit/>
          </a:bodyPr>
          <a:lstStyle/>
          <a:p>
            <a:r>
              <a:rPr lang="en-US" sz="1200" dirty="0"/>
              <a:t>LMA, LMR, LMO*</a:t>
            </a:r>
          </a:p>
        </p:txBody>
      </p:sp>
    </p:spTree>
    <p:extLst>
      <p:ext uri="{BB962C8B-B14F-4D97-AF65-F5344CB8AC3E}">
        <p14:creationId xmlns:p14="http://schemas.microsoft.com/office/powerpoint/2010/main" val="42080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67C80-5CD9-F99A-90F9-2542C8B7D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49A97-F821-434A-E772-56F774F1AD0B}"/>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294F516D-ECC9-4DAA-0F17-8358710AAE7A}"/>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8E310B51-1230-B352-A77B-0D2415B26E18}"/>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CDF81C7E-58E4-31AE-C547-59197228DC9D}"/>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31145B3B-F6FE-CC31-E18F-9638FE20CEEC}"/>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7C51D6-65E7-2D9B-010E-C45B9FBB3733}"/>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C13A15E8-1C7C-2C94-5BD1-BCE787FA7862}"/>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2BC77FA-E319-1A43-AAA4-DCDFA4706683}"/>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244FAB48-8789-4C5F-4BE5-9B9E6CDE8343}"/>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CB9E97-BA47-FBFD-AEC1-9790A54B895A}"/>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63F43E05-FE39-2C8A-1CF2-7A491CC65FD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E683E32B-F889-D288-899C-AA545C2551F1}"/>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BADE563-B1C0-003D-7F76-B668732ADF1B}"/>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EE7E3D-0C9E-840C-C6F2-46F294117C59}"/>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1A0F05B1-1713-63A7-474F-1B51D723B53D}"/>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67F2CC-26E8-D988-B139-8FCD086B18D1}"/>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036921AC-1B26-ED0B-4BB0-6DBF22838275}"/>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97F0FFB3-8550-10CF-16AF-BE0B19596B95}"/>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7FA0EE-38EB-A1FB-098C-5392944786E6}"/>
              </a:ext>
            </a:extLst>
          </p:cNvPr>
          <p:cNvCxnSpPr>
            <a:cxnSpLocks/>
            <a:stCxn id="34" idx="2"/>
          </p:cNvCxnSpPr>
          <p:nvPr/>
        </p:nvCxnSpPr>
        <p:spPr>
          <a:xfrm flipH="1">
            <a:off x="6876054" y="5070545"/>
            <a:ext cx="0"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04FA88B-20C6-C744-825A-4989FAD657D9}"/>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39F05FAD-1678-DE49-266A-3B87A5826BAA}"/>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3EE92B88-F21B-A4C1-BA0C-1E31317E7B79}"/>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F4F79706-D981-9331-7284-D7385EFD8B83}"/>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D6247D-22CA-3405-7263-A749EBF15AB7}"/>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3BBB2FF-A7F9-E77B-7102-6148DC44813C}"/>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AFCA6C8B-A3CA-7EC3-0357-4A9B44B740D5}"/>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E240819E-36B8-7A79-702E-54E1D5096F2F}"/>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BF4122-704A-6231-8A6D-38A03C950D9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9F1534D-5D0C-8B30-F1B1-AE9B8EE93BE8}"/>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2A39C83B-2FA4-AFD3-5CC1-4A9A4B252D1D}"/>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04517BCE-497B-0C97-D04E-C88720FB7D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78F067C5-96DD-FCEF-B0C7-FD32859F60C1}"/>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D305C53-3324-2972-4360-40118C2E3401}"/>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51F407F-4A52-9875-8C6F-D44DCD512A25}"/>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84FC91FD-6A3C-868D-F37A-0513514C7D9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C6D5BB19-4468-EC31-C601-ECD2ABCED85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2DE51E7C-07EB-6155-8134-BE6F675C21EA}"/>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2A8A09DD-54D4-EA03-EA3D-B8F97579CCAC}"/>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5454885-8405-62CE-A697-9845F0DF0D64}"/>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E7991ED5-457C-30D3-F251-9A53B71D40D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30</a:t>
            </a:fld>
            <a:endParaRPr lang="en-US" b="1">
              <a:solidFill>
                <a:schemeClr val="bg1"/>
              </a:solidFill>
            </a:endParaRPr>
          </a:p>
        </p:txBody>
      </p:sp>
      <p:graphicFrame>
        <p:nvGraphicFramePr>
          <p:cNvPr id="25" name="Table 4">
            <a:extLst>
              <a:ext uri="{FF2B5EF4-FFF2-40B4-BE49-F238E27FC236}">
                <a16:creationId xmlns:a16="http://schemas.microsoft.com/office/drawing/2014/main" id="{D371FD4C-76CF-6CC0-28C9-A2985C45686B}"/>
              </a:ext>
            </a:extLst>
          </p:cNvPr>
          <p:cNvGraphicFramePr>
            <a:graphicFrameLocks noGrp="1"/>
          </p:cNvGraphicFramePr>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8ED365AE-9BC2-45CE-FC90-00D58CDB7347}"/>
              </a:ext>
            </a:extLst>
          </p:cNvPr>
          <p:cNvSpPr txBox="1"/>
          <p:nvPr/>
        </p:nvSpPr>
        <p:spPr>
          <a:xfrm>
            <a:off x="6278382"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dirty="0"/>
              <a:t>!B or (A XOR B)</a:t>
            </a:r>
          </a:p>
        </p:txBody>
      </p:sp>
      <p:cxnSp>
        <p:nvCxnSpPr>
          <p:cNvPr id="44" name="Straight Arrow Connector 43">
            <a:extLst>
              <a:ext uri="{FF2B5EF4-FFF2-40B4-BE49-F238E27FC236}">
                <a16:creationId xmlns:a16="http://schemas.microsoft.com/office/drawing/2014/main" id="{7CCBC318-37F1-4EFC-9639-1D91A9558EBF}"/>
              </a:ext>
            </a:extLst>
          </p:cNvPr>
          <p:cNvCxnSpPr>
            <a:cxnSpLocks/>
            <a:endCxn id="34" idx="0"/>
          </p:cNvCxnSpPr>
          <p:nvPr/>
        </p:nvCxnSpPr>
        <p:spPr>
          <a:xfrm>
            <a:off x="6887586" y="4419508"/>
            <a:ext cx="0"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37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2A25-22BB-EE6B-4968-A2D759E03C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6EE932B-019A-DD15-D081-01917FB19071}"/>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53E12A-8210-9177-E0C5-F31C144D8649}"/>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7377B6-DC06-D27D-A95C-154DC8FE4E6C}"/>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46AE50-4481-97F5-E832-9228EA4FB65E}"/>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9A25E7-A8DC-EAF5-8C6F-639E0BC21721}"/>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AFF0CE-DE1C-14BB-48C5-741146B9F9F3}"/>
              </a:ext>
            </a:extLst>
          </p:cNvPr>
          <p:cNvSpPr/>
          <p:nvPr/>
        </p:nvSpPr>
        <p:spPr>
          <a:xfrm>
            <a:off x="4615287" y="5698680"/>
            <a:ext cx="96253" cy="71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03F017-A01A-8367-42EE-87C8D8794D77}"/>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16A77F30-3C51-AD96-7660-10074859AB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226" r="11520"/>
          <a:stretch/>
        </p:blipFill>
        <p:spPr>
          <a:xfrm>
            <a:off x="3331416" y="2647727"/>
            <a:ext cx="904875" cy="522996"/>
          </a:xfrm>
          <a:prstGeom prst="rect">
            <a:avLst/>
          </a:prstGeom>
        </p:spPr>
      </p:pic>
      <p:grpSp>
        <p:nvGrpSpPr>
          <p:cNvPr id="11" name="Group 10">
            <a:extLst>
              <a:ext uri="{FF2B5EF4-FFF2-40B4-BE49-F238E27FC236}">
                <a16:creationId xmlns:a16="http://schemas.microsoft.com/office/drawing/2014/main" id="{5D375983-AD0A-93F6-E2DB-206347071233}"/>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EF788CED-62BE-9E16-B10A-DBFE2FACA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C180CBB5-00C1-C54A-5B22-516CD195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D667D7-342C-F582-9179-5577740F97DE}"/>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14BC5E3D-9C60-EB1E-524F-69E4E934A4BE}"/>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cxnSp>
        <p:nvCxnSpPr>
          <p:cNvPr id="25" name="Straight Connector 24">
            <a:extLst>
              <a:ext uri="{FF2B5EF4-FFF2-40B4-BE49-F238E27FC236}">
                <a16:creationId xmlns:a16="http://schemas.microsoft.com/office/drawing/2014/main" id="{2ED4015D-27CE-D126-9057-E20CB519D433}"/>
              </a:ext>
            </a:extLst>
          </p:cNvPr>
          <p:cNvCxnSpPr>
            <a:cxnSpLocks/>
          </p:cNvCxnSpPr>
          <p:nvPr/>
        </p:nvCxnSpPr>
        <p:spPr>
          <a:xfrm flipV="1">
            <a:off x="5177111" y="5625276"/>
            <a:ext cx="1848916"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F7B96D1A-EFFC-705C-A8D6-34F48A7F2D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2747379"/>
            <a:ext cx="730861" cy="522996"/>
          </a:xfrm>
          <a:prstGeom prst="rect">
            <a:avLst/>
          </a:prstGeom>
        </p:spPr>
      </p:pic>
      <p:cxnSp>
        <p:nvCxnSpPr>
          <p:cNvPr id="28" name="Straight Connector 27">
            <a:extLst>
              <a:ext uri="{FF2B5EF4-FFF2-40B4-BE49-F238E27FC236}">
                <a16:creationId xmlns:a16="http://schemas.microsoft.com/office/drawing/2014/main" id="{A07AF185-F990-DC17-4152-FEE9ECDA581D}"/>
              </a:ext>
            </a:extLst>
          </p:cNvPr>
          <p:cNvCxnSpPr>
            <a:cxnSpLocks/>
          </p:cNvCxnSpPr>
          <p:nvPr/>
        </p:nvCxnSpPr>
        <p:spPr>
          <a:xfrm flipV="1">
            <a:off x="5181019" y="3008608"/>
            <a:ext cx="18489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or: Elbow 28">
            <a:extLst>
              <a:ext uri="{FF2B5EF4-FFF2-40B4-BE49-F238E27FC236}">
                <a16:creationId xmlns:a16="http://schemas.microsoft.com/office/drawing/2014/main" id="{919AA0B4-4591-2B1C-C8C5-A4C3AAF7E8C3}"/>
              </a:ext>
            </a:extLst>
          </p:cNvPr>
          <p:cNvCxnSpPr>
            <a:cxnSpLocks/>
            <a:stCxn id="30" idx="3"/>
          </p:cNvCxnSpPr>
          <p:nvPr/>
        </p:nvCxnSpPr>
        <p:spPr>
          <a:xfrm flipV="1">
            <a:off x="2508422" y="3111657"/>
            <a:ext cx="2106374" cy="1464289"/>
          </a:xfrm>
          <a:prstGeom prst="bentConnector3">
            <a:avLst>
              <a:gd name="adj1" fmla="val 83415"/>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6CDC1D5E-16E7-D62D-7152-7F2EF7675F79}"/>
              </a:ext>
            </a:extLst>
          </p:cNvPr>
          <p:cNvCxnSpPr>
            <a:cxnSpLocks/>
          </p:cNvCxnSpPr>
          <p:nvPr/>
        </p:nvCxnSpPr>
        <p:spPr>
          <a:xfrm rot="16200000" flipH="1">
            <a:off x="3930217" y="4902399"/>
            <a:ext cx="957409" cy="285687"/>
          </a:xfrm>
          <a:prstGeom prst="bentConnector3">
            <a:avLst>
              <a:gd name="adj1" fmla="val 99639"/>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47EE876-F114-50B0-9BEE-FE8781601E2D}"/>
              </a:ext>
            </a:extLst>
          </p:cNvPr>
          <p:cNvCxnSpPr>
            <a:cxnSpLocks/>
            <a:stCxn id="38" idx="3"/>
            <a:endCxn id="6" idx="1"/>
          </p:cNvCxnSpPr>
          <p:nvPr/>
        </p:nvCxnSpPr>
        <p:spPr>
          <a:xfrm flipV="1">
            <a:off x="2733230" y="2909225"/>
            <a:ext cx="598186" cy="640696"/>
          </a:xfrm>
          <a:prstGeom prst="bentConnector3">
            <a:avLst>
              <a:gd name="adj1" fmla="val 79165"/>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0EA5F66-7765-67B7-5E65-EC6D36741D0A}"/>
              </a:ext>
            </a:extLst>
          </p:cNvPr>
          <p:cNvCxnSpPr>
            <a:cxnSpLocks/>
            <a:stCxn id="34" idx="3"/>
          </p:cNvCxnSpPr>
          <p:nvPr/>
        </p:nvCxnSpPr>
        <p:spPr>
          <a:xfrm flipV="1">
            <a:off x="1743156" y="3648653"/>
            <a:ext cx="390662" cy="5503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64F09E50-17EF-45AA-6F96-5B4E132971E6}"/>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D7D48B1B-5607-F969-0406-3A5D7BB88BAF}"/>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C9EC81E4-90DC-EE40-22AF-C8A87E282CD7}"/>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227F076F-16C1-7EA4-CDAD-79801807B9A1}"/>
              </a:ext>
            </a:extLst>
          </p:cNvPr>
          <p:cNvSpPr txBox="1"/>
          <p:nvPr/>
        </p:nvSpPr>
        <p:spPr>
          <a:xfrm>
            <a:off x="1281975" y="5992783"/>
            <a:ext cx="7683194" cy="523220"/>
          </a:xfrm>
          <a:prstGeom prst="rect">
            <a:avLst/>
          </a:prstGeom>
          <a:solidFill>
            <a:srgbClr val="FFFFCC"/>
          </a:solidFill>
        </p:spPr>
        <p:txBody>
          <a:bodyPr wrap="none" rtlCol="0">
            <a:spAutoFit/>
          </a:bodyPr>
          <a:lstStyle/>
          <a:p>
            <a:r>
              <a:rPr lang="en-US" sz="1400" dirty="0"/>
              <a:t>If opcode is 00110 (ALU </a:t>
            </a:r>
            <a:r>
              <a:rPr lang="en-US" sz="1400" dirty="0" err="1"/>
              <a:t>Im</a:t>
            </a:r>
            <a:r>
              <a:rPr lang="en-US" sz="1400" dirty="0"/>
              <a:t>) or 10011 (TST </a:t>
            </a:r>
            <a:r>
              <a:rPr lang="en-US" sz="1400" dirty="0" err="1"/>
              <a:t>Im</a:t>
            </a:r>
            <a:r>
              <a:rPr lang="en-US" sz="1400" dirty="0"/>
              <a:t>), only the upper 4 bit of H are used as a lower 4-bit value.</a:t>
            </a:r>
          </a:p>
          <a:p>
            <a:r>
              <a:rPr lang="en-US" sz="1400" dirty="0"/>
              <a:t>The upper 4-bits are sign extended.</a:t>
            </a:r>
          </a:p>
        </p:txBody>
      </p:sp>
      <p:sp>
        <p:nvSpPr>
          <p:cNvPr id="59" name="Arrow: Right 58">
            <a:extLst>
              <a:ext uri="{FF2B5EF4-FFF2-40B4-BE49-F238E27FC236}">
                <a16:creationId xmlns:a16="http://schemas.microsoft.com/office/drawing/2014/main" id="{3AA16C59-1408-F06F-7A6E-5ED067A111EC}"/>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cxnSp>
        <p:nvCxnSpPr>
          <p:cNvPr id="31" name="Straight Connector 30">
            <a:extLst>
              <a:ext uri="{FF2B5EF4-FFF2-40B4-BE49-F238E27FC236}">
                <a16:creationId xmlns:a16="http://schemas.microsoft.com/office/drawing/2014/main" id="{A5E0C468-2386-B0F1-037E-489F73C2537A}"/>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66C9A-1BAB-6D92-F6D7-E0CCB4725DB2}"/>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5" action="ppaction://hlinksldjump"/>
            <a:extLst>
              <a:ext uri="{FF2B5EF4-FFF2-40B4-BE49-F238E27FC236}">
                <a16:creationId xmlns:a16="http://schemas.microsoft.com/office/drawing/2014/main" id="{806E6E46-5968-A342-801C-EFC3A47360E5}"/>
              </a:ext>
            </a:extLst>
          </p:cNvPr>
          <p:cNvSpPr/>
          <p:nvPr/>
        </p:nvSpPr>
        <p:spPr>
          <a:xfrm>
            <a:off x="1045382" y="448450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6" action="ppaction://hlinksldjump"/>
            <a:extLst>
              <a:ext uri="{FF2B5EF4-FFF2-40B4-BE49-F238E27FC236}">
                <a16:creationId xmlns:a16="http://schemas.microsoft.com/office/drawing/2014/main" id="{70AADC22-4528-E8F4-93FD-B284B2CCC8D3}"/>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7" action="ppaction://hlinksldjump"/>
            <a:extLst>
              <a:ext uri="{FF2B5EF4-FFF2-40B4-BE49-F238E27FC236}">
                <a16:creationId xmlns:a16="http://schemas.microsoft.com/office/drawing/2014/main" id="{5988C90A-3CFD-F53D-2D92-0AEE1216B13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AD5EB50E-2BDD-8B66-B866-C7CE33F2724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31</a:t>
            </a:fld>
            <a:endParaRPr lang="en-US" b="1">
              <a:solidFill>
                <a:schemeClr val="bg1"/>
              </a:solidFill>
            </a:endParaRPr>
          </a:p>
        </p:txBody>
      </p:sp>
      <p:cxnSp>
        <p:nvCxnSpPr>
          <p:cNvPr id="19" name="Connector: Elbow 18">
            <a:extLst>
              <a:ext uri="{FF2B5EF4-FFF2-40B4-BE49-F238E27FC236}">
                <a16:creationId xmlns:a16="http://schemas.microsoft.com/office/drawing/2014/main" id="{935DC935-65CB-4664-F5B6-1D63CE069A98}"/>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55FD406-5D41-7F6A-28F5-915E11BCCE6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CA10B37-A4A1-1CD9-1799-69AC889A6995}"/>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3B0F314-AE58-4767-A257-BCECA32D40DD}"/>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E75C6CA-8438-1DBF-0BC2-025E6199B8D3}"/>
              </a:ext>
            </a:extLst>
          </p:cNvPr>
          <p:cNvCxnSpPr>
            <a:cxnSpLocks/>
            <a:stCxn id="20" idx="3"/>
          </p:cNvCxnSpPr>
          <p:nvPr/>
        </p:nvCxnSpPr>
        <p:spPr>
          <a:xfrm>
            <a:off x="1721480" y="3281463"/>
            <a:ext cx="365760" cy="17011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706328AC-C0D9-F975-D998-01650766BD84}"/>
              </a:ext>
            </a:extLst>
          </p:cNvPr>
          <p:cNvCxnSpPr>
            <a:cxnSpLocks/>
            <a:stCxn id="38" idx="3"/>
            <a:endCxn id="49" idx="1"/>
          </p:cNvCxnSpPr>
          <p:nvPr/>
        </p:nvCxnSpPr>
        <p:spPr>
          <a:xfrm>
            <a:off x="2733230" y="3549921"/>
            <a:ext cx="1882057" cy="2184598"/>
          </a:xfrm>
          <a:prstGeom prst="bentConnector3">
            <a:avLst>
              <a:gd name="adj1" fmla="val 25388"/>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836825F-F60D-5981-F131-A840B88A1716}"/>
              </a:ext>
            </a:extLst>
          </p:cNvPr>
          <p:cNvGrpSpPr/>
          <p:nvPr/>
        </p:nvGrpSpPr>
        <p:grpSpPr>
          <a:xfrm>
            <a:off x="934085" y="3196824"/>
            <a:ext cx="787395" cy="169278"/>
            <a:chOff x="1992327" y="3559447"/>
            <a:chExt cx="787395" cy="169276"/>
          </a:xfrm>
        </p:grpSpPr>
        <p:sp>
          <p:nvSpPr>
            <p:cNvPr id="20" name="TextBox 19">
              <a:hlinkClick r:id="rId9" action="ppaction://hlinksldjump"/>
              <a:extLst>
                <a:ext uri="{FF2B5EF4-FFF2-40B4-BE49-F238E27FC236}">
                  <a16:creationId xmlns:a16="http://schemas.microsoft.com/office/drawing/2014/main" id="{F7A77FFF-25EB-B49B-2B58-98A2F0D579D4}"/>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21" name="Straight Connector 20">
              <a:extLst>
                <a:ext uri="{FF2B5EF4-FFF2-40B4-BE49-F238E27FC236}">
                  <a16:creationId xmlns:a16="http://schemas.microsoft.com/office/drawing/2014/main" id="{DC439A5B-A516-6962-D1A5-16BFBE8062E7}"/>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72ED3B-6072-7F9E-AEAE-9E155D8D81CD}"/>
              </a:ext>
            </a:extLst>
          </p:cNvPr>
          <p:cNvGrpSpPr/>
          <p:nvPr/>
        </p:nvGrpSpPr>
        <p:grpSpPr>
          <a:xfrm>
            <a:off x="883625" y="3619046"/>
            <a:ext cx="859531" cy="169277"/>
            <a:chOff x="1992327" y="3559447"/>
            <a:chExt cx="859531" cy="256394"/>
          </a:xfrm>
        </p:grpSpPr>
        <p:sp>
          <p:nvSpPr>
            <p:cNvPr id="34" name="TextBox 33">
              <a:hlinkClick r:id="rId9" action="ppaction://hlinksldjump"/>
              <a:extLst>
                <a:ext uri="{FF2B5EF4-FFF2-40B4-BE49-F238E27FC236}">
                  <a16:creationId xmlns:a16="http://schemas.microsoft.com/office/drawing/2014/main" id="{9928D698-1922-B5C7-3255-76B72315A42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35" name="Straight Connector 34">
              <a:extLst>
                <a:ext uri="{FF2B5EF4-FFF2-40B4-BE49-F238E27FC236}">
                  <a16:creationId xmlns:a16="http://schemas.microsoft.com/office/drawing/2014/main" id="{793B2503-8C97-3EBC-4C0B-6A3450C5B63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descr="Shape&#10;&#10;Description automatically generated with medium confidence">
            <a:extLst>
              <a:ext uri="{FF2B5EF4-FFF2-40B4-BE49-F238E27FC236}">
                <a16:creationId xmlns:a16="http://schemas.microsoft.com/office/drawing/2014/main" id="{C6E895AC-C19C-3796-B200-5C53ABD5A8A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2002369" y="3288423"/>
            <a:ext cx="730861" cy="522996"/>
          </a:xfrm>
          <a:prstGeom prst="rect">
            <a:avLst/>
          </a:prstGeom>
        </p:spPr>
      </p:pic>
      <p:sp>
        <p:nvSpPr>
          <p:cNvPr id="39" name="TextBox 38">
            <a:extLst>
              <a:ext uri="{FF2B5EF4-FFF2-40B4-BE49-F238E27FC236}">
                <a16:creationId xmlns:a16="http://schemas.microsoft.com/office/drawing/2014/main" id="{B4CC971A-1D42-72BB-F697-3AF005336C6A}"/>
              </a:ext>
            </a:extLst>
          </p:cNvPr>
          <p:cNvSpPr txBox="1"/>
          <p:nvPr/>
        </p:nvSpPr>
        <p:spPr>
          <a:xfrm>
            <a:off x="3153298" y="3369440"/>
            <a:ext cx="428322" cy="369332"/>
          </a:xfrm>
          <a:prstGeom prst="rect">
            <a:avLst/>
          </a:prstGeom>
          <a:noFill/>
        </p:spPr>
        <p:txBody>
          <a:bodyPr wrap="none" rtlCol="0">
            <a:spAutoFit/>
          </a:bodyPr>
          <a:lstStyle/>
          <a:p>
            <a:r>
              <a:rPr lang="en-US" sz="900" dirty="0"/>
              <a:t>0: H</a:t>
            </a:r>
          </a:p>
          <a:p>
            <a:r>
              <a:rPr lang="en-US" sz="900" dirty="0"/>
              <a:t>1: H4</a:t>
            </a:r>
          </a:p>
        </p:txBody>
      </p:sp>
      <p:pic>
        <p:nvPicPr>
          <p:cNvPr id="24" name="Picture 23" descr="Shape&#10;&#10;Description automatically generated with medium confidence">
            <a:extLst>
              <a:ext uri="{FF2B5EF4-FFF2-40B4-BE49-F238E27FC236}">
                <a16:creationId xmlns:a16="http://schemas.microsoft.com/office/drawing/2014/main" id="{3F0D2084-DF29-2D24-F067-7418405D46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5364047"/>
            <a:ext cx="730861" cy="522996"/>
          </a:xfrm>
          <a:prstGeom prst="rect">
            <a:avLst/>
          </a:prstGeom>
        </p:spPr>
      </p:pic>
      <p:cxnSp>
        <p:nvCxnSpPr>
          <p:cNvPr id="1038" name="Straight Connector 1037">
            <a:extLst>
              <a:ext uri="{FF2B5EF4-FFF2-40B4-BE49-F238E27FC236}">
                <a16:creationId xmlns:a16="http://schemas.microsoft.com/office/drawing/2014/main" id="{DF964398-12C4-0C53-65CA-6ECA8A649C6D}"/>
              </a:ext>
            </a:extLst>
          </p:cNvPr>
          <p:cNvCxnSpPr>
            <a:cxnSpLocks/>
          </p:cNvCxnSpPr>
          <p:nvPr/>
        </p:nvCxnSpPr>
        <p:spPr>
          <a:xfrm flipV="1">
            <a:off x="4236291" y="2897039"/>
            <a:ext cx="355745" cy="0"/>
          </a:xfrm>
          <a:prstGeom prst="line">
            <a:avLst/>
          </a:prstGeom>
        </p:spPr>
        <p:style>
          <a:lnRef idx="3">
            <a:schemeClr val="accent1"/>
          </a:lnRef>
          <a:fillRef idx="0">
            <a:schemeClr val="accent1"/>
          </a:fillRef>
          <a:effectRef idx="2">
            <a:schemeClr val="accent1"/>
          </a:effectRef>
          <a:fontRef idx="minor">
            <a:schemeClr val="tx1"/>
          </a:fontRef>
        </p:style>
      </p:cxnSp>
      <p:sp>
        <p:nvSpPr>
          <p:cNvPr id="1045" name="TextBox 1044">
            <a:extLst>
              <a:ext uri="{FF2B5EF4-FFF2-40B4-BE49-F238E27FC236}">
                <a16:creationId xmlns:a16="http://schemas.microsoft.com/office/drawing/2014/main" id="{CB3DEDD1-547D-C546-590E-F10B4B921ACA}"/>
              </a:ext>
            </a:extLst>
          </p:cNvPr>
          <p:cNvSpPr txBox="1"/>
          <p:nvPr/>
        </p:nvSpPr>
        <p:spPr>
          <a:xfrm>
            <a:off x="1969470" y="3288395"/>
            <a:ext cx="261610" cy="184666"/>
          </a:xfrm>
          <a:prstGeom prst="rect">
            <a:avLst/>
          </a:prstGeom>
          <a:noFill/>
        </p:spPr>
        <p:txBody>
          <a:bodyPr wrap="none" rtlCol="0">
            <a:spAutoFit/>
          </a:bodyPr>
          <a:lstStyle/>
          <a:p>
            <a:r>
              <a:rPr lang="en-US" sz="600" dirty="0"/>
              <a:t>12</a:t>
            </a:r>
          </a:p>
        </p:txBody>
      </p:sp>
      <p:sp>
        <p:nvSpPr>
          <p:cNvPr id="1046" name="TextBox 1045">
            <a:extLst>
              <a:ext uri="{FF2B5EF4-FFF2-40B4-BE49-F238E27FC236}">
                <a16:creationId xmlns:a16="http://schemas.microsoft.com/office/drawing/2014/main" id="{9F012883-BD62-1A2E-4B53-0C8EE4093110}"/>
              </a:ext>
            </a:extLst>
          </p:cNvPr>
          <p:cNvSpPr txBox="1"/>
          <p:nvPr/>
        </p:nvSpPr>
        <p:spPr>
          <a:xfrm>
            <a:off x="1969470" y="3609238"/>
            <a:ext cx="261610" cy="184666"/>
          </a:xfrm>
          <a:prstGeom prst="rect">
            <a:avLst/>
          </a:prstGeom>
          <a:noFill/>
        </p:spPr>
        <p:txBody>
          <a:bodyPr wrap="none" rtlCol="0">
            <a:spAutoFit/>
          </a:bodyPr>
          <a:lstStyle/>
          <a:p>
            <a:r>
              <a:rPr lang="en-US" sz="600" dirty="0"/>
              <a:t>13</a:t>
            </a:r>
          </a:p>
        </p:txBody>
      </p:sp>
      <p:sp>
        <p:nvSpPr>
          <p:cNvPr id="1047" name="TextBox 1046">
            <a:extLst>
              <a:ext uri="{FF2B5EF4-FFF2-40B4-BE49-F238E27FC236}">
                <a16:creationId xmlns:a16="http://schemas.microsoft.com/office/drawing/2014/main" id="{ADDF1153-D4C5-878B-B855-423184DAB654}"/>
              </a:ext>
            </a:extLst>
          </p:cNvPr>
          <p:cNvSpPr txBox="1"/>
          <p:nvPr/>
        </p:nvSpPr>
        <p:spPr>
          <a:xfrm>
            <a:off x="2572053" y="3398683"/>
            <a:ext cx="261610" cy="184666"/>
          </a:xfrm>
          <a:prstGeom prst="rect">
            <a:avLst/>
          </a:prstGeom>
          <a:noFill/>
        </p:spPr>
        <p:txBody>
          <a:bodyPr wrap="none" rtlCol="0">
            <a:spAutoFit/>
          </a:bodyPr>
          <a:lstStyle/>
          <a:p>
            <a:r>
              <a:rPr lang="en-US" sz="600" dirty="0"/>
              <a:t>11</a:t>
            </a:r>
          </a:p>
        </p:txBody>
      </p:sp>
      <p:sp>
        <p:nvSpPr>
          <p:cNvPr id="1048" name="TextBox 1047">
            <a:extLst>
              <a:ext uri="{FF2B5EF4-FFF2-40B4-BE49-F238E27FC236}">
                <a16:creationId xmlns:a16="http://schemas.microsoft.com/office/drawing/2014/main" id="{29AD49F3-879C-64F7-9444-9F123779ABA1}"/>
              </a:ext>
            </a:extLst>
          </p:cNvPr>
          <p:cNvSpPr txBox="1"/>
          <p:nvPr/>
        </p:nvSpPr>
        <p:spPr>
          <a:xfrm>
            <a:off x="3451358" y="2658738"/>
            <a:ext cx="223138" cy="184666"/>
          </a:xfrm>
          <a:prstGeom prst="rect">
            <a:avLst/>
          </a:prstGeom>
          <a:noFill/>
        </p:spPr>
        <p:txBody>
          <a:bodyPr wrap="none" rtlCol="0">
            <a:spAutoFit/>
          </a:bodyPr>
          <a:lstStyle/>
          <a:p>
            <a:r>
              <a:rPr lang="en-US" sz="600" dirty="0"/>
              <a:t>1</a:t>
            </a:r>
          </a:p>
        </p:txBody>
      </p:sp>
      <p:sp>
        <p:nvSpPr>
          <p:cNvPr id="1049" name="TextBox 1048">
            <a:extLst>
              <a:ext uri="{FF2B5EF4-FFF2-40B4-BE49-F238E27FC236}">
                <a16:creationId xmlns:a16="http://schemas.microsoft.com/office/drawing/2014/main" id="{C53B2106-3914-D87B-C8EE-65743E9FEB8F}"/>
              </a:ext>
            </a:extLst>
          </p:cNvPr>
          <p:cNvSpPr txBox="1"/>
          <p:nvPr/>
        </p:nvSpPr>
        <p:spPr>
          <a:xfrm>
            <a:off x="3451358" y="2973566"/>
            <a:ext cx="223138" cy="184666"/>
          </a:xfrm>
          <a:prstGeom prst="rect">
            <a:avLst/>
          </a:prstGeom>
          <a:noFill/>
        </p:spPr>
        <p:txBody>
          <a:bodyPr wrap="none" rtlCol="0">
            <a:spAutoFit/>
          </a:bodyPr>
          <a:lstStyle/>
          <a:p>
            <a:r>
              <a:rPr lang="en-US" sz="600" dirty="0"/>
              <a:t>2</a:t>
            </a:r>
          </a:p>
        </p:txBody>
      </p:sp>
      <p:sp>
        <p:nvSpPr>
          <p:cNvPr id="1050" name="TextBox 1049">
            <a:extLst>
              <a:ext uri="{FF2B5EF4-FFF2-40B4-BE49-F238E27FC236}">
                <a16:creationId xmlns:a16="http://schemas.microsoft.com/office/drawing/2014/main" id="{60B2881B-6647-45B7-D985-6EDA9F6B0AB2}"/>
              </a:ext>
            </a:extLst>
          </p:cNvPr>
          <p:cNvSpPr txBox="1"/>
          <p:nvPr/>
        </p:nvSpPr>
        <p:spPr>
          <a:xfrm>
            <a:off x="4034163" y="2758982"/>
            <a:ext cx="223138" cy="184666"/>
          </a:xfrm>
          <a:prstGeom prst="rect">
            <a:avLst/>
          </a:prstGeom>
          <a:noFill/>
        </p:spPr>
        <p:txBody>
          <a:bodyPr wrap="none" rtlCol="0">
            <a:spAutoFit/>
          </a:bodyPr>
          <a:lstStyle/>
          <a:p>
            <a:r>
              <a:rPr lang="en-US" sz="600" dirty="0"/>
              <a:t>3</a:t>
            </a:r>
          </a:p>
        </p:txBody>
      </p:sp>
      <p:sp>
        <p:nvSpPr>
          <p:cNvPr id="1051" name="TextBox 1050">
            <a:extLst>
              <a:ext uri="{FF2B5EF4-FFF2-40B4-BE49-F238E27FC236}">
                <a16:creationId xmlns:a16="http://schemas.microsoft.com/office/drawing/2014/main" id="{B6BEA195-6A4E-281C-FCED-F824E3F6FFA7}"/>
              </a:ext>
            </a:extLst>
          </p:cNvPr>
          <p:cNvSpPr txBox="1"/>
          <p:nvPr/>
        </p:nvSpPr>
        <p:spPr>
          <a:xfrm>
            <a:off x="4540949" y="2756484"/>
            <a:ext cx="223138" cy="184666"/>
          </a:xfrm>
          <a:prstGeom prst="rect">
            <a:avLst/>
          </a:prstGeom>
          <a:noFill/>
        </p:spPr>
        <p:txBody>
          <a:bodyPr wrap="none" rtlCol="0">
            <a:spAutoFit/>
          </a:bodyPr>
          <a:lstStyle/>
          <a:p>
            <a:r>
              <a:rPr lang="en-US" sz="600" dirty="0"/>
              <a:t>4</a:t>
            </a:r>
          </a:p>
        </p:txBody>
      </p:sp>
      <p:sp>
        <p:nvSpPr>
          <p:cNvPr id="1052" name="TextBox 1051">
            <a:extLst>
              <a:ext uri="{FF2B5EF4-FFF2-40B4-BE49-F238E27FC236}">
                <a16:creationId xmlns:a16="http://schemas.microsoft.com/office/drawing/2014/main" id="{C21F76B3-58F7-0564-8992-83FFB4547745}"/>
              </a:ext>
            </a:extLst>
          </p:cNvPr>
          <p:cNvSpPr txBox="1"/>
          <p:nvPr/>
        </p:nvSpPr>
        <p:spPr>
          <a:xfrm>
            <a:off x="4540949" y="3094041"/>
            <a:ext cx="223138" cy="184666"/>
          </a:xfrm>
          <a:prstGeom prst="rect">
            <a:avLst/>
          </a:prstGeom>
          <a:noFill/>
        </p:spPr>
        <p:txBody>
          <a:bodyPr wrap="none" rtlCol="0">
            <a:spAutoFit/>
          </a:bodyPr>
          <a:lstStyle/>
          <a:p>
            <a:r>
              <a:rPr lang="en-US" sz="600" dirty="0"/>
              <a:t>5</a:t>
            </a:r>
          </a:p>
        </p:txBody>
      </p:sp>
      <p:sp>
        <p:nvSpPr>
          <p:cNvPr id="1053" name="TextBox 1052">
            <a:extLst>
              <a:ext uri="{FF2B5EF4-FFF2-40B4-BE49-F238E27FC236}">
                <a16:creationId xmlns:a16="http://schemas.microsoft.com/office/drawing/2014/main" id="{BB0C054E-32D3-7AD7-EDF9-59DC6F51898F}"/>
              </a:ext>
            </a:extLst>
          </p:cNvPr>
          <p:cNvSpPr txBox="1"/>
          <p:nvPr/>
        </p:nvSpPr>
        <p:spPr>
          <a:xfrm>
            <a:off x="5123572" y="2836234"/>
            <a:ext cx="223138" cy="184666"/>
          </a:xfrm>
          <a:prstGeom prst="rect">
            <a:avLst/>
          </a:prstGeom>
          <a:noFill/>
        </p:spPr>
        <p:txBody>
          <a:bodyPr wrap="none" rtlCol="0">
            <a:spAutoFit/>
          </a:bodyPr>
          <a:lstStyle/>
          <a:p>
            <a:r>
              <a:rPr lang="en-US" sz="600" dirty="0"/>
              <a:t>6</a:t>
            </a:r>
          </a:p>
        </p:txBody>
      </p:sp>
      <p:sp>
        <p:nvSpPr>
          <p:cNvPr id="1054" name="TextBox 1053">
            <a:extLst>
              <a:ext uri="{FF2B5EF4-FFF2-40B4-BE49-F238E27FC236}">
                <a16:creationId xmlns:a16="http://schemas.microsoft.com/office/drawing/2014/main" id="{3498B290-3684-290F-8A82-A94FD28E2ABF}"/>
              </a:ext>
            </a:extLst>
          </p:cNvPr>
          <p:cNvSpPr txBox="1"/>
          <p:nvPr/>
        </p:nvSpPr>
        <p:spPr>
          <a:xfrm>
            <a:off x="4518996" y="5364047"/>
            <a:ext cx="223138" cy="184666"/>
          </a:xfrm>
          <a:prstGeom prst="rect">
            <a:avLst/>
          </a:prstGeom>
          <a:noFill/>
        </p:spPr>
        <p:txBody>
          <a:bodyPr wrap="none" rtlCol="0">
            <a:spAutoFit/>
          </a:bodyPr>
          <a:lstStyle/>
          <a:p>
            <a:r>
              <a:rPr lang="en-US" sz="600" dirty="0"/>
              <a:t>9</a:t>
            </a:r>
          </a:p>
        </p:txBody>
      </p:sp>
      <p:sp>
        <p:nvSpPr>
          <p:cNvPr id="1055" name="TextBox 1054">
            <a:extLst>
              <a:ext uri="{FF2B5EF4-FFF2-40B4-BE49-F238E27FC236}">
                <a16:creationId xmlns:a16="http://schemas.microsoft.com/office/drawing/2014/main" id="{DA663D7E-E2FD-0EAB-8BE1-62AC1246CC30}"/>
              </a:ext>
            </a:extLst>
          </p:cNvPr>
          <p:cNvSpPr txBox="1"/>
          <p:nvPr/>
        </p:nvSpPr>
        <p:spPr>
          <a:xfrm>
            <a:off x="4515387" y="5690662"/>
            <a:ext cx="261610" cy="184666"/>
          </a:xfrm>
          <a:prstGeom prst="rect">
            <a:avLst/>
          </a:prstGeom>
          <a:noFill/>
        </p:spPr>
        <p:txBody>
          <a:bodyPr wrap="none" rtlCol="0">
            <a:spAutoFit/>
          </a:bodyPr>
          <a:lstStyle/>
          <a:p>
            <a:r>
              <a:rPr lang="en-US" sz="600" dirty="0"/>
              <a:t>10</a:t>
            </a:r>
          </a:p>
        </p:txBody>
      </p:sp>
      <p:sp>
        <p:nvSpPr>
          <p:cNvPr id="1056" name="TextBox 1055">
            <a:extLst>
              <a:ext uri="{FF2B5EF4-FFF2-40B4-BE49-F238E27FC236}">
                <a16:creationId xmlns:a16="http://schemas.microsoft.com/office/drawing/2014/main" id="{CD0C5D07-C9A0-46BB-AD79-A592AAEA1BB6}"/>
              </a:ext>
            </a:extLst>
          </p:cNvPr>
          <p:cNvSpPr txBox="1"/>
          <p:nvPr/>
        </p:nvSpPr>
        <p:spPr>
          <a:xfrm>
            <a:off x="5171056" y="5456380"/>
            <a:ext cx="261610" cy="184666"/>
          </a:xfrm>
          <a:prstGeom prst="rect">
            <a:avLst/>
          </a:prstGeom>
          <a:noFill/>
        </p:spPr>
        <p:txBody>
          <a:bodyPr wrap="none" rtlCol="0">
            <a:spAutoFit/>
          </a:bodyPr>
          <a:lstStyle/>
          <a:p>
            <a:r>
              <a:rPr lang="en-US" sz="600" dirty="0"/>
              <a:t>12</a:t>
            </a:r>
          </a:p>
        </p:txBody>
      </p:sp>
      <p:sp>
        <p:nvSpPr>
          <p:cNvPr id="2" name="TextBox 1">
            <a:extLst>
              <a:ext uri="{FF2B5EF4-FFF2-40B4-BE49-F238E27FC236}">
                <a16:creationId xmlns:a16="http://schemas.microsoft.com/office/drawing/2014/main" id="{EFBDC02E-9820-F7DC-8ABE-DAC93C097291}"/>
              </a:ext>
            </a:extLst>
          </p:cNvPr>
          <p:cNvSpPr txBox="1"/>
          <p:nvPr/>
        </p:nvSpPr>
        <p:spPr>
          <a:xfrm>
            <a:off x="5511766" y="4540676"/>
            <a:ext cx="473206" cy="338554"/>
          </a:xfrm>
          <a:prstGeom prst="rect">
            <a:avLst/>
          </a:prstGeom>
          <a:noFill/>
        </p:spPr>
        <p:txBody>
          <a:bodyPr wrap="none" rtlCol="0">
            <a:spAutoFit/>
          </a:bodyPr>
          <a:lstStyle/>
          <a:p>
            <a:pPr algn="r"/>
            <a:r>
              <a:rPr lang="en-US" sz="800" dirty="0"/>
              <a:t>Sign</a:t>
            </a:r>
          </a:p>
          <a:p>
            <a:pPr algn="r"/>
            <a:r>
              <a:rPr lang="en-US" sz="800" dirty="0"/>
              <a:t>Extend</a:t>
            </a:r>
          </a:p>
        </p:txBody>
      </p:sp>
    </p:spTree>
    <p:extLst>
      <p:ext uri="{BB962C8B-B14F-4D97-AF65-F5344CB8AC3E}">
        <p14:creationId xmlns:p14="http://schemas.microsoft.com/office/powerpoint/2010/main" val="10492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 (v2.0)</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cxnSp>
        <p:nvCxnSpPr>
          <p:cNvPr id="43" name="Connector: Elbow 42">
            <a:extLst>
              <a:ext uri="{FF2B5EF4-FFF2-40B4-BE49-F238E27FC236}">
                <a16:creationId xmlns:a16="http://schemas.microsoft.com/office/drawing/2014/main" id="{4557EA64-4F37-7FCE-D5D3-6944631520AA}"/>
              </a:ext>
            </a:extLst>
          </p:cNvPr>
          <p:cNvCxnSpPr>
            <a:cxnSpLocks/>
            <a:stCxn id="7" idx="3"/>
            <a:endCxn id="20" idx="3"/>
          </p:cNvCxnSpPr>
          <p:nvPr/>
        </p:nvCxnSpPr>
        <p:spPr>
          <a:xfrm flipV="1">
            <a:off x="1912381" y="3258611"/>
            <a:ext cx="473504" cy="30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2951375" y="2435067"/>
            <a:ext cx="914993" cy="697864"/>
          </a:xfrm>
          <a:prstGeom prst="bentConnector3">
            <a:avLst>
              <a:gd name="adj1" fmla="val -24984"/>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6"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7"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
        <p:nvSpPr>
          <p:cNvPr id="7" name="TextBox 6">
            <a:hlinkClick r:id="rId8" action="ppaction://hlinksldjump"/>
            <a:extLst>
              <a:ext uri="{FF2B5EF4-FFF2-40B4-BE49-F238E27FC236}">
                <a16:creationId xmlns:a16="http://schemas.microsoft.com/office/drawing/2014/main" id="{AEFB5F2E-B77F-A30F-C397-DE8D111B1065}"/>
              </a:ext>
            </a:extLst>
          </p:cNvPr>
          <p:cNvSpPr txBox="1"/>
          <p:nvPr/>
        </p:nvSpPr>
        <p:spPr>
          <a:xfrm>
            <a:off x="918134" y="3196294"/>
            <a:ext cx="994247" cy="184666"/>
          </a:xfrm>
          <a:prstGeom prst="rect">
            <a:avLst/>
          </a:prstGeom>
          <a:solidFill>
            <a:srgbClr val="FFFFFF"/>
          </a:solidFill>
          <a:ln>
            <a:solidFill>
              <a:schemeClr val="accent1"/>
            </a:solidFill>
          </a:ln>
        </p:spPr>
        <p:txBody>
          <a:bodyPr wrap="none" tIns="0" bIns="0" rtlCol="0">
            <a:spAutoFit/>
          </a:bodyPr>
          <a:lstStyle/>
          <a:p>
            <a:r>
              <a:rPr lang="en-US" sz="1200" dirty="0"/>
              <a:t>PC </a:t>
            </a:r>
            <a:r>
              <a:rPr lang="en-US" sz="1200" dirty="0" err="1"/>
              <a:t>Ld</a:t>
            </a:r>
            <a:r>
              <a:rPr lang="en-US" sz="1200" dirty="0"/>
              <a:t> Branch</a:t>
            </a:r>
          </a:p>
        </p:txBody>
      </p:sp>
      <p:sp>
        <p:nvSpPr>
          <p:cNvPr id="18" name="TextBox 17">
            <a:extLst>
              <a:ext uri="{FF2B5EF4-FFF2-40B4-BE49-F238E27FC236}">
                <a16:creationId xmlns:a16="http://schemas.microsoft.com/office/drawing/2014/main" id="{9BBD5450-F88C-90BF-6110-5027CFBD630A}"/>
              </a:ext>
            </a:extLst>
          </p:cNvPr>
          <p:cNvSpPr txBox="1"/>
          <p:nvPr/>
        </p:nvSpPr>
        <p:spPr>
          <a:xfrm>
            <a:off x="382067" y="1367099"/>
            <a:ext cx="3729790" cy="276999"/>
          </a:xfrm>
          <a:prstGeom prst="rect">
            <a:avLst/>
          </a:prstGeom>
          <a:solidFill>
            <a:srgbClr val="FFC000"/>
          </a:solidFill>
        </p:spPr>
        <p:txBody>
          <a:bodyPr wrap="square" rtlCol="0">
            <a:spAutoFit/>
          </a:bodyPr>
          <a:lstStyle/>
          <a:p>
            <a:r>
              <a:rPr lang="en-US" sz="1200" b="1" dirty="0"/>
              <a:t>Note: </a:t>
            </a:r>
            <a:r>
              <a:rPr lang="en-US" sz="1200" dirty="0"/>
              <a:t>PC </a:t>
            </a:r>
            <a:r>
              <a:rPr lang="en-US" sz="1200" dirty="0" err="1"/>
              <a:t>Ld</a:t>
            </a:r>
            <a:r>
              <a:rPr lang="en-US" sz="1200" dirty="0"/>
              <a:t> Lo is renamed to PC Load Branch.</a:t>
            </a:r>
            <a:endParaRPr lang="en-US" sz="1200" b="1" dirty="0"/>
          </a:p>
        </p:txBody>
      </p:sp>
      <p:pic>
        <p:nvPicPr>
          <p:cNvPr id="20" name="Picture 19" descr="Diagram&#10;&#10;Description automatically generated with low confidence">
            <a:extLst>
              <a:ext uri="{FF2B5EF4-FFF2-40B4-BE49-F238E27FC236}">
                <a16:creationId xmlns:a16="http://schemas.microsoft.com/office/drawing/2014/main" id="{3F4C3A96-B475-3E39-6A8A-7F65EF79104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50000" t="19257" r="4045" b="-1180"/>
          <a:stretch/>
        </p:blipFill>
        <p:spPr>
          <a:xfrm flipH="1">
            <a:off x="2385885" y="3046160"/>
            <a:ext cx="609604" cy="424902"/>
          </a:xfrm>
          <a:prstGeom prst="rect">
            <a:avLst/>
          </a:prstGeom>
        </p:spPr>
      </p:pic>
    </p:spTree>
    <p:extLst>
      <p:ext uri="{BB962C8B-B14F-4D97-AF65-F5344CB8AC3E}">
        <p14:creationId xmlns:p14="http://schemas.microsoft.com/office/powerpoint/2010/main" val="184591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D67FF-85A9-8C5A-B277-62448C3ED2FE}"/>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129A80E9-A46F-C3B0-2351-1D7852DA5F2B}"/>
              </a:ext>
            </a:extLst>
          </p:cNvPr>
          <p:cNvSpPr/>
          <p:nvPr/>
        </p:nvSpPr>
        <p:spPr>
          <a:xfrm>
            <a:off x="7707957" y="1961261"/>
            <a:ext cx="79469"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6C0FE8-4611-F92E-72C1-69B62D1C4E58}"/>
              </a:ext>
            </a:extLst>
          </p:cNvPr>
          <p:cNvSpPr/>
          <p:nvPr/>
        </p:nvSpPr>
        <p:spPr>
          <a:xfrm>
            <a:off x="7491174" y="1948366"/>
            <a:ext cx="160343"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hlinkClick r:id="rId3" action="ppaction://hlinksldjump"/>
            <a:extLst>
              <a:ext uri="{FF2B5EF4-FFF2-40B4-BE49-F238E27FC236}">
                <a16:creationId xmlns:a16="http://schemas.microsoft.com/office/drawing/2014/main" id="{29FC7B64-60D0-C12B-E97C-0643145D9021}"/>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17E14DA0-F4B3-C7F6-F66B-06C414F2361E}"/>
              </a:ext>
            </a:extLst>
          </p:cNvPr>
          <p:cNvSpPr/>
          <p:nvPr/>
        </p:nvSpPr>
        <p:spPr>
          <a:xfrm>
            <a:off x="8969314" y="460273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25991D0-C0AA-27C3-AD00-D2FBDCD17D4A}"/>
              </a:ext>
            </a:extLst>
          </p:cNvPr>
          <p:cNvSpPr/>
          <p:nvPr/>
        </p:nvSpPr>
        <p:spPr>
          <a:xfrm>
            <a:off x="9228307" y="480385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7833A6C2-0955-CB9B-EEA4-E065C0835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CBDB4A-A4B5-28D4-D7A8-43A80CF1C730}"/>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(V2.0)</a:t>
            </a:r>
          </a:p>
        </p:txBody>
      </p:sp>
      <p:pic>
        <p:nvPicPr>
          <p:cNvPr id="1028" name="Picture 4">
            <a:extLst>
              <a:ext uri="{FF2B5EF4-FFF2-40B4-BE49-F238E27FC236}">
                <a16:creationId xmlns:a16="http://schemas.microsoft.com/office/drawing/2014/main" id="{7E03F309-3140-85C6-57B3-1B2511516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99328" y="2076876"/>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99F3E58-335E-99AD-C15E-53A6E1E9E43C}"/>
              </a:ext>
            </a:extLst>
          </p:cNvPr>
          <p:cNvCxnSpPr/>
          <p:nvPr/>
        </p:nvCxnSpPr>
        <p:spPr>
          <a:xfrm flipH="1">
            <a:off x="2305456" y="1228905"/>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305794-CBCF-F687-3409-9283A52E56EF}"/>
              </a:ext>
            </a:extLst>
          </p:cNvPr>
          <p:cNvCxnSpPr/>
          <p:nvPr/>
        </p:nvCxnSpPr>
        <p:spPr>
          <a:xfrm flipH="1" flipV="1">
            <a:off x="2302933" y="3341607"/>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8A9CC0-8C0B-CCE4-6D96-1A31C82A285F}"/>
              </a:ext>
            </a:extLst>
          </p:cNvPr>
          <p:cNvCxnSpPr/>
          <p:nvPr/>
        </p:nvCxnSpPr>
        <p:spPr>
          <a:xfrm flipH="1">
            <a:off x="2305457" y="1453541"/>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F510A0-6724-3719-FA34-9DE5B2E71D3A}"/>
              </a:ext>
            </a:extLst>
          </p:cNvPr>
          <p:cNvCxnSpPr>
            <a:cxnSpLocks/>
          </p:cNvCxnSpPr>
          <p:nvPr/>
        </p:nvCxnSpPr>
        <p:spPr>
          <a:xfrm flipV="1">
            <a:off x="2302934" y="1648274"/>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013C78B-F64A-A986-3B98-FACC81F1B65E}"/>
              </a:ext>
            </a:extLst>
          </p:cNvPr>
          <p:cNvPicPr>
            <a:picLocks noChangeAspect="1"/>
          </p:cNvPicPr>
          <p:nvPr/>
        </p:nvPicPr>
        <p:blipFill>
          <a:blip r:embed="rId6"/>
          <a:stretch>
            <a:fillRect/>
          </a:stretch>
        </p:blipFill>
        <p:spPr>
          <a:xfrm>
            <a:off x="2778273" y="1118800"/>
            <a:ext cx="2319023" cy="3183743"/>
          </a:xfrm>
          <a:prstGeom prst="rect">
            <a:avLst/>
          </a:prstGeom>
        </p:spPr>
      </p:pic>
      <p:cxnSp>
        <p:nvCxnSpPr>
          <p:cNvPr id="20" name="Straight Connector 19">
            <a:extLst>
              <a:ext uri="{FF2B5EF4-FFF2-40B4-BE49-F238E27FC236}">
                <a16:creationId xmlns:a16="http://schemas.microsoft.com/office/drawing/2014/main" id="{630D5228-E7BF-BA2F-8D9E-8557C78BD48E}"/>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0B93FB-FCA0-B562-2DD8-CE3779440875}"/>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E46A0B-79C0-79A4-F0DC-68A48575B0E8}"/>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212DB6-E05E-1272-DE92-0512E4D9B054}"/>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3A087B-08EA-B460-4296-D8E856B53FDC}"/>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A62759-4EA6-4170-802B-C330B439C1A1}"/>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EC9AA5-495D-D08E-6670-2E36C54E9FC6}"/>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6C828EA7-F161-FF16-3169-C269629EB8DC}"/>
              </a:ext>
            </a:extLst>
          </p:cNvPr>
          <p:cNvCxnSpPr>
            <a:cxnSpLocks/>
            <a:endCxn id="30" idx="3"/>
          </p:cNvCxnSpPr>
          <p:nvPr/>
        </p:nvCxnSpPr>
        <p:spPr>
          <a:xfrm rot="5400000">
            <a:off x="7786323" y="198916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E49A8A0-233F-D2F3-BEF3-E02404B5CEF7}"/>
              </a:ext>
            </a:extLst>
          </p:cNvPr>
          <p:cNvCxnSpPr>
            <a:cxnSpLocks/>
            <a:endCxn id="38" idx="3"/>
          </p:cNvCxnSpPr>
          <p:nvPr/>
        </p:nvCxnSpPr>
        <p:spPr>
          <a:xfrm rot="5400000">
            <a:off x="7923423" y="210380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3BF135-F8BE-7A2B-6B61-73061B4DF67A}"/>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pic>
        <p:nvPicPr>
          <p:cNvPr id="42" name="Picture 10" descr="Arduino NANO Pinout">
            <a:extLst>
              <a:ext uri="{FF2B5EF4-FFF2-40B4-BE49-F238E27FC236}">
                <a16:creationId xmlns:a16="http://schemas.microsoft.com/office/drawing/2014/main" id="{37B3ECC2-8E04-8359-499E-E823839C7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585" t="32384" r="22785" b="40883"/>
          <a:stretch>
            <a:fillRect/>
          </a:stretch>
        </p:blipFill>
        <p:spPr bwMode="auto">
          <a:xfrm rot="10800000">
            <a:off x="5251604" y="3113492"/>
            <a:ext cx="465894" cy="816265"/>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AA588A0F-CEFA-1FA3-4547-6232A21E0970}"/>
              </a:ext>
            </a:extLst>
          </p:cNvPr>
          <p:cNvCxnSpPr>
            <a:cxnSpLocks/>
          </p:cNvCxnSpPr>
          <p:nvPr/>
        </p:nvCxnSpPr>
        <p:spPr>
          <a:xfrm flipH="1">
            <a:off x="5087567" y="320454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67CC09-C2C6-A897-7617-948214A95F7C}"/>
              </a:ext>
            </a:extLst>
          </p:cNvPr>
          <p:cNvCxnSpPr>
            <a:cxnSpLocks/>
          </p:cNvCxnSpPr>
          <p:nvPr/>
        </p:nvCxnSpPr>
        <p:spPr>
          <a:xfrm flipH="1">
            <a:off x="5087567" y="340419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407363C-91A7-579D-5E33-C4E5324059DB}"/>
              </a:ext>
            </a:extLst>
          </p:cNvPr>
          <p:cNvCxnSpPr>
            <a:cxnSpLocks/>
          </p:cNvCxnSpPr>
          <p:nvPr/>
        </p:nvCxnSpPr>
        <p:spPr>
          <a:xfrm flipH="1">
            <a:off x="5087567" y="360384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FD3188-A98F-B90D-7CFF-B00867CF8D37}"/>
              </a:ext>
            </a:extLst>
          </p:cNvPr>
          <p:cNvCxnSpPr>
            <a:cxnSpLocks/>
          </p:cNvCxnSpPr>
          <p:nvPr/>
        </p:nvCxnSpPr>
        <p:spPr>
          <a:xfrm flipH="1">
            <a:off x="5087567" y="3803490"/>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5" name="Picture 1034">
            <a:extLst>
              <a:ext uri="{FF2B5EF4-FFF2-40B4-BE49-F238E27FC236}">
                <a16:creationId xmlns:a16="http://schemas.microsoft.com/office/drawing/2014/main" id="{90B88315-DA27-C92F-7B8F-995A21E721CA}"/>
              </a:ext>
            </a:extLst>
          </p:cNvPr>
          <p:cNvPicPr>
            <a:picLocks noChangeAspect="1"/>
          </p:cNvPicPr>
          <p:nvPr/>
        </p:nvPicPr>
        <p:blipFill>
          <a:blip r:embed="rId7"/>
          <a:srcRect l="1" r="13169"/>
          <a:stretch>
            <a:fillRect/>
          </a:stretch>
        </p:blipFill>
        <p:spPr>
          <a:xfrm>
            <a:off x="5383103" y="1744215"/>
            <a:ext cx="388770" cy="476316"/>
          </a:xfrm>
          <a:prstGeom prst="rect">
            <a:avLst/>
          </a:prstGeom>
        </p:spPr>
      </p:pic>
      <p:cxnSp>
        <p:nvCxnSpPr>
          <p:cNvPr id="1037" name="Connector: Elbow 1036">
            <a:extLst>
              <a:ext uri="{FF2B5EF4-FFF2-40B4-BE49-F238E27FC236}">
                <a16:creationId xmlns:a16="http://schemas.microsoft.com/office/drawing/2014/main" id="{4A3B6E2B-54BF-6782-821C-57E2F34D44F6}"/>
              </a:ext>
            </a:extLst>
          </p:cNvPr>
          <p:cNvCxnSpPr>
            <a:cxnSpLocks/>
          </p:cNvCxnSpPr>
          <p:nvPr/>
        </p:nvCxnSpPr>
        <p:spPr>
          <a:xfrm rot="10800000">
            <a:off x="5070924" y="1838776"/>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401CE51-5C08-DCAF-6C60-A4E3F992AF67}"/>
              </a:ext>
            </a:extLst>
          </p:cNvPr>
          <p:cNvCxnSpPr>
            <a:cxnSpLocks/>
          </p:cNvCxnSpPr>
          <p:nvPr/>
        </p:nvCxnSpPr>
        <p:spPr>
          <a:xfrm rot="10800000" flipV="1">
            <a:off x="5042327" y="2131380"/>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E6190A0A-54E6-EFB2-E623-94803CD73D04}"/>
              </a:ext>
            </a:extLst>
          </p:cNvPr>
          <p:cNvCxnSpPr>
            <a:cxnSpLocks/>
            <a:stCxn id="8" idx="1"/>
          </p:cNvCxnSpPr>
          <p:nvPr/>
        </p:nvCxnSpPr>
        <p:spPr>
          <a:xfrm rot="10800000">
            <a:off x="9627411" y="5020098"/>
            <a:ext cx="1105240" cy="113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5B99530-47D7-5C29-E390-4060D90BC35B}"/>
              </a:ext>
            </a:extLst>
          </p:cNvPr>
          <p:cNvSpPr txBox="1"/>
          <p:nvPr/>
        </p:nvSpPr>
        <p:spPr>
          <a:xfrm>
            <a:off x="6871037" y="120704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AC61FD9F-AB6D-EF99-19EB-6263092ACFB7}"/>
              </a:ext>
            </a:extLst>
          </p:cNvPr>
          <p:cNvCxnSpPr>
            <a:cxnSpLocks/>
            <a:stCxn id="68" idx="2"/>
            <a:endCxn id="15" idx="0"/>
          </p:cNvCxnSpPr>
          <p:nvPr/>
        </p:nvCxnSpPr>
        <p:spPr>
          <a:xfrm rot="16200000" flipH="1">
            <a:off x="7027355" y="1404375"/>
            <a:ext cx="525882" cy="5621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99CA7E54-D355-817E-8DC4-5AD780D89FE1}"/>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6F3DEA44-073B-832C-C473-E304A058EE17}"/>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4" name="TextBox 3">
            <a:extLst>
              <a:ext uri="{FF2B5EF4-FFF2-40B4-BE49-F238E27FC236}">
                <a16:creationId xmlns:a16="http://schemas.microsoft.com/office/drawing/2014/main" id="{3948DEBE-2BF0-5435-B4F8-DC38B7FCC185}"/>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3" name="Picture 2">
            <a:hlinkClick r:id="rId9" action="ppaction://hlinksldjump"/>
            <a:extLst>
              <a:ext uri="{FF2B5EF4-FFF2-40B4-BE49-F238E27FC236}">
                <a16:creationId xmlns:a16="http://schemas.microsoft.com/office/drawing/2014/main" id="{2A12D890-F9B9-4493-A1EF-036C158A8FED}"/>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6" name="TextBox 5">
            <a:extLst>
              <a:ext uri="{FF2B5EF4-FFF2-40B4-BE49-F238E27FC236}">
                <a16:creationId xmlns:a16="http://schemas.microsoft.com/office/drawing/2014/main" id="{F4F2A5E3-AABF-FDD8-48DF-152ECD55187C}"/>
              </a:ext>
            </a:extLst>
          </p:cNvPr>
          <p:cNvSpPr txBox="1"/>
          <p:nvPr/>
        </p:nvSpPr>
        <p:spPr>
          <a:xfrm>
            <a:off x="356727" y="5487290"/>
            <a:ext cx="4349268" cy="1477328"/>
          </a:xfrm>
          <a:prstGeom prst="rect">
            <a:avLst/>
          </a:prstGeom>
          <a:noFill/>
        </p:spPr>
        <p:txBody>
          <a:bodyPr wrap="none" rtlCol="0">
            <a:spAutoFit/>
          </a:bodyPr>
          <a:lstStyle/>
          <a:p>
            <a:r>
              <a:rPr lang="en-US" sz="900" dirty="0"/>
              <a:t>Notes: </a:t>
            </a:r>
          </a:p>
          <a:p>
            <a:pPr marL="228600" indent="-228600">
              <a:buAutoNum type="arabicPeriod"/>
            </a:pPr>
            <a:r>
              <a:rPr lang="en-US" sz="900" dirty="0"/>
              <a:t>To free up 4 GPIOs, Display is configured to use 4b which requires two writes</a:t>
            </a:r>
          </a:p>
          <a:p>
            <a:pPr marL="228600" indent="-228600">
              <a:buAutoNum type="arabicPeriod"/>
            </a:pPr>
            <a:r>
              <a:rPr lang="en-US" sz="900" dirty="0"/>
              <a:t>5v was added to allow independence of USB connection. </a:t>
            </a:r>
            <a:br>
              <a:rPr lang="en-US" sz="900" dirty="0"/>
            </a:br>
            <a:r>
              <a:rPr lang="en-US" sz="900" dirty="0"/>
              <a:t>When USB is connected, it helps the main supply</a:t>
            </a:r>
          </a:p>
          <a:p>
            <a:pPr marL="228600" indent="-228600">
              <a:buAutoNum type="arabicPeriod"/>
            </a:pPr>
            <a:r>
              <a:rPr lang="en-US" sz="900"/>
              <a:t>To enable programing, </a:t>
            </a:r>
            <a:r>
              <a:rPr lang="en-US" sz="900" dirty="0"/>
              <a:t>the reset line need to be </a:t>
            </a:r>
            <a:r>
              <a:rPr lang="en-US" sz="900"/>
              <a:t>disconnected </a:t>
            </a:r>
            <a:br>
              <a:rPr lang="en-US" sz="900"/>
            </a:br>
            <a:r>
              <a:rPr lang="en-US" sz="900"/>
              <a:t>– </a:t>
            </a:r>
            <a:r>
              <a:rPr lang="en-US" sz="900" dirty="0"/>
              <a:t>proposed to add a 3state on its path</a:t>
            </a:r>
          </a:p>
          <a:p>
            <a:pPr marL="228600" indent="-228600">
              <a:buAutoNum type="arabicPeriod"/>
            </a:pPr>
            <a:r>
              <a:rPr lang="en-US" sz="900" dirty="0"/>
              <a:t>“A/I” is now latched and stay valid for multiple clocks and does not fail at MAX clock</a:t>
            </a:r>
          </a:p>
          <a:p>
            <a:pPr marL="228600" indent="-228600">
              <a:buFontTx/>
              <a:buAutoNum type="arabicPeriod"/>
            </a:pPr>
            <a:r>
              <a:rPr lang="en-US" sz="900" dirty="0"/>
              <a:t>IDE Setup: Board "Arduino NANO“;   CPU "ATmega328p (old bootloader)"</a:t>
            </a:r>
          </a:p>
          <a:p>
            <a:endParaRPr lang="en-US" sz="900" dirty="0"/>
          </a:p>
          <a:p>
            <a:pPr marL="228600" indent="-228600">
              <a:buAutoNum type="arabicPeriod"/>
            </a:pPr>
            <a:endParaRPr lang="en-US" sz="900" dirty="0"/>
          </a:p>
        </p:txBody>
      </p:sp>
      <p:sp>
        <p:nvSpPr>
          <p:cNvPr id="18" name="TextBox 17">
            <a:extLst>
              <a:ext uri="{FF2B5EF4-FFF2-40B4-BE49-F238E27FC236}">
                <a16:creationId xmlns:a16="http://schemas.microsoft.com/office/drawing/2014/main" id="{42698B82-DC10-DC36-6B40-894E307A4C4D}"/>
              </a:ext>
            </a:extLst>
          </p:cNvPr>
          <p:cNvSpPr txBox="1"/>
          <p:nvPr/>
        </p:nvSpPr>
        <p:spPr>
          <a:xfrm>
            <a:off x="3641162" y="4540228"/>
            <a:ext cx="1319528" cy="307777"/>
          </a:xfrm>
          <a:prstGeom prst="rect">
            <a:avLst/>
          </a:prstGeom>
          <a:noFill/>
          <a:ln w="12700">
            <a:solidFill>
              <a:srgbClr val="00B050"/>
            </a:solidFill>
          </a:ln>
        </p:spPr>
        <p:txBody>
          <a:bodyPr wrap="none" rtlCol="0">
            <a:spAutoFit/>
          </a:bodyPr>
          <a:lstStyle>
            <a:defPPr>
              <a:defRPr lang="en-US"/>
            </a:defPPr>
            <a:lvl1pPr>
              <a:defRPr sz="1400"/>
            </a:lvl1pPr>
          </a:lstStyle>
          <a:p>
            <a:r>
              <a:rPr lang="en-US" dirty="0"/>
              <a:t>USB </a:t>
            </a:r>
            <a:r>
              <a:rPr lang="en-US" dirty="0" err="1"/>
              <a:t>Serial.Print</a:t>
            </a:r>
            <a:endParaRPr lang="en-US" dirty="0"/>
          </a:p>
        </p:txBody>
      </p:sp>
      <p:cxnSp>
        <p:nvCxnSpPr>
          <p:cNvPr id="19" name="Connector: Elbow 18">
            <a:extLst>
              <a:ext uri="{FF2B5EF4-FFF2-40B4-BE49-F238E27FC236}">
                <a16:creationId xmlns:a16="http://schemas.microsoft.com/office/drawing/2014/main" id="{05ABE436-1C66-A007-8192-5566190207F5}"/>
              </a:ext>
            </a:extLst>
          </p:cNvPr>
          <p:cNvCxnSpPr>
            <a:cxnSpLocks/>
            <a:endCxn id="18" idx="3"/>
          </p:cNvCxnSpPr>
          <p:nvPr/>
        </p:nvCxnSpPr>
        <p:spPr>
          <a:xfrm rot="10800000" flipV="1">
            <a:off x="4960690" y="4464247"/>
            <a:ext cx="2226218" cy="229870"/>
          </a:xfrm>
          <a:prstGeom prst="bentConnector3">
            <a:avLst>
              <a:gd name="adj1" fmla="val -239"/>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4114B33-D8A4-CAA3-AE2D-6153F54C87A4}"/>
              </a:ext>
            </a:extLst>
          </p:cNvPr>
          <p:cNvSpPr txBox="1"/>
          <p:nvPr/>
        </p:nvSpPr>
        <p:spPr>
          <a:xfrm>
            <a:off x="6356569" y="1207040"/>
            <a:ext cx="276417" cy="215444"/>
          </a:xfrm>
          <a:prstGeom prst="rect">
            <a:avLst/>
          </a:prstGeom>
          <a:solidFill>
            <a:srgbClr val="FF0000"/>
          </a:solidFill>
        </p:spPr>
        <p:txBody>
          <a:bodyPr wrap="square" lIns="0" tIns="0" rIns="0" bIns="0" rtlCol="0" anchor="ctr">
            <a:spAutoFit/>
          </a:bodyPr>
          <a:lstStyle/>
          <a:p>
            <a:pPr algn="ctr"/>
            <a:r>
              <a:rPr lang="en-US" sz="1400" dirty="0"/>
              <a:t>5V</a:t>
            </a:r>
          </a:p>
        </p:txBody>
      </p:sp>
      <p:cxnSp>
        <p:nvCxnSpPr>
          <p:cNvPr id="34" name="Connector: Elbow 33">
            <a:extLst>
              <a:ext uri="{FF2B5EF4-FFF2-40B4-BE49-F238E27FC236}">
                <a16:creationId xmlns:a16="http://schemas.microsoft.com/office/drawing/2014/main" id="{266098C8-B38E-A24A-E06C-55E46F255120}"/>
              </a:ext>
            </a:extLst>
          </p:cNvPr>
          <p:cNvCxnSpPr>
            <a:stCxn id="32" idx="2"/>
          </p:cNvCxnSpPr>
          <p:nvPr/>
        </p:nvCxnSpPr>
        <p:spPr>
          <a:xfrm rot="5400000">
            <a:off x="5767323" y="726085"/>
            <a:ext cx="31057" cy="14238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1373CFC-0BE6-C75E-5DD7-0880D90A4374}"/>
              </a:ext>
            </a:extLst>
          </p:cNvPr>
          <p:cNvCxnSpPr>
            <a:cxnSpLocks/>
            <a:stCxn id="32" idx="2"/>
          </p:cNvCxnSpPr>
          <p:nvPr/>
        </p:nvCxnSpPr>
        <p:spPr>
          <a:xfrm rot="5400000">
            <a:off x="4489552" y="2030228"/>
            <a:ext cx="2612970" cy="1397482"/>
          </a:xfrm>
          <a:prstGeom prst="bentConnector3">
            <a:avLst>
              <a:gd name="adj1" fmla="val 10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305152B-FC3B-0E43-2F42-35A1C3FBE343}"/>
              </a:ext>
            </a:extLst>
          </p:cNvPr>
          <p:cNvCxnSpPr>
            <a:cxnSpLocks/>
            <a:stCxn id="32" idx="2"/>
            <a:endCxn id="54" idx="0"/>
          </p:cNvCxnSpPr>
          <p:nvPr/>
        </p:nvCxnSpPr>
        <p:spPr>
          <a:xfrm rot="16200000" flipH="1">
            <a:off x="6851847" y="1065415"/>
            <a:ext cx="538777" cy="1252914"/>
          </a:xfrm>
          <a:prstGeom prst="bentConnector3">
            <a:avLst>
              <a:gd name="adj1" fmla="val 654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C466E660-EB96-B246-EBBB-03A7F78CF4CE}"/>
              </a:ext>
            </a:extLst>
          </p:cNvPr>
          <p:cNvGrpSpPr/>
          <p:nvPr/>
        </p:nvGrpSpPr>
        <p:grpSpPr>
          <a:xfrm rot="16200000">
            <a:off x="8590201" y="4783567"/>
            <a:ext cx="204280" cy="598945"/>
            <a:chOff x="5239967" y="4611407"/>
            <a:chExt cx="204280" cy="598945"/>
          </a:xfrm>
        </p:grpSpPr>
        <p:cxnSp>
          <p:nvCxnSpPr>
            <p:cNvPr id="59" name="Straight Arrow Connector 58">
              <a:extLst>
                <a:ext uri="{FF2B5EF4-FFF2-40B4-BE49-F238E27FC236}">
                  <a16:creationId xmlns:a16="http://schemas.microsoft.com/office/drawing/2014/main" id="{20D6C9C5-BE56-28B3-04A9-52C22EF2EB0D}"/>
                </a:ext>
              </a:extLst>
            </p:cNvPr>
            <p:cNvCxnSpPr>
              <a:cxnSpLocks/>
            </p:cNvCxnSpPr>
            <p:nvPr/>
          </p:nvCxnSpPr>
          <p:spPr>
            <a:xfrm flipH="1">
              <a:off x="5239967" y="461140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735630-EEC9-5F4A-2BF6-236313B7C0C6}"/>
                </a:ext>
              </a:extLst>
            </p:cNvPr>
            <p:cNvCxnSpPr>
              <a:cxnSpLocks/>
            </p:cNvCxnSpPr>
            <p:nvPr/>
          </p:nvCxnSpPr>
          <p:spPr>
            <a:xfrm flipH="1">
              <a:off x="5239967" y="481105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36A6BE0-8E3C-8AE7-7975-DFEE80BB118A}"/>
                </a:ext>
              </a:extLst>
            </p:cNvPr>
            <p:cNvCxnSpPr>
              <a:cxnSpLocks/>
            </p:cNvCxnSpPr>
            <p:nvPr/>
          </p:nvCxnSpPr>
          <p:spPr>
            <a:xfrm flipH="1">
              <a:off x="5239967" y="501070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BE911D-0C8C-1555-5B14-2BD9B1CC3FE5}"/>
                </a:ext>
              </a:extLst>
            </p:cNvPr>
            <p:cNvCxnSpPr>
              <a:cxnSpLocks/>
            </p:cNvCxnSpPr>
            <p:nvPr/>
          </p:nvCxnSpPr>
          <p:spPr>
            <a:xfrm flipH="1">
              <a:off x="5239967" y="5210352"/>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0" name="Slide Number Placeholder 4">
            <a:extLst>
              <a:ext uri="{FF2B5EF4-FFF2-40B4-BE49-F238E27FC236}">
                <a16:creationId xmlns:a16="http://schemas.microsoft.com/office/drawing/2014/main" id="{30145B55-0BCA-DB9E-C03D-E76F05A8EB5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33</a:t>
            </a:fld>
            <a:endParaRPr lang="en-US" b="1" dirty="0">
              <a:solidFill>
                <a:schemeClr val="bg1"/>
              </a:solidFill>
            </a:endParaRPr>
          </a:p>
        </p:txBody>
      </p:sp>
      <p:sp>
        <p:nvSpPr>
          <p:cNvPr id="8" name="TextBox 7">
            <a:hlinkClick r:id="rId8" action="ppaction://hlinksldjump"/>
            <a:extLst>
              <a:ext uri="{FF2B5EF4-FFF2-40B4-BE49-F238E27FC236}">
                <a16:creationId xmlns:a16="http://schemas.microsoft.com/office/drawing/2014/main" id="{C13F752D-B4AD-A95F-D9AB-22E6187FF989}"/>
              </a:ext>
            </a:extLst>
          </p:cNvPr>
          <p:cNvSpPr txBox="1"/>
          <p:nvPr/>
        </p:nvSpPr>
        <p:spPr>
          <a:xfrm>
            <a:off x="10732651" y="4979327"/>
            <a:ext cx="402674" cy="307777"/>
          </a:xfrm>
          <a:prstGeom prst="rect">
            <a:avLst/>
          </a:prstGeom>
          <a:solidFill>
            <a:srgbClr val="FFFFFF"/>
          </a:solidFill>
          <a:ln w="12700">
            <a:solidFill>
              <a:srgbClr val="00B050"/>
            </a:solidFill>
          </a:ln>
        </p:spPr>
        <p:txBody>
          <a:bodyPr wrap="none" rtlCol="0">
            <a:spAutoFit/>
          </a:bodyPr>
          <a:lstStyle/>
          <a:p>
            <a:r>
              <a:rPr lang="en-US" sz="1400" dirty="0"/>
              <a:t>A/I</a:t>
            </a:r>
          </a:p>
        </p:txBody>
      </p:sp>
      <p:cxnSp>
        <p:nvCxnSpPr>
          <p:cNvPr id="10" name="Straight Arrow Connector 9">
            <a:extLst>
              <a:ext uri="{FF2B5EF4-FFF2-40B4-BE49-F238E27FC236}">
                <a16:creationId xmlns:a16="http://schemas.microsoft.com/office/drawing/2014/main" id="{7A60811C-4A8D-814D-77A8-F343A6B948DC}"/>
              </a:ext>
            </a:extLst>
          </p:cNvPr>
          <p:cNvCxnSpPr>
            <a:cxnSpLocks/>
          </p:cNvCxnSpPr>
          <p:nvPr/>
        </p:nvCxnSpPr>
        <p:spPr>
          <a:xfrm rot="16200000" flipH="1">
            <a:off x="9933177" y="5107308"/>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5EA345-52F7-4F92-AC19-AFD82774958C}"/>
              </a:ext>
            </a:extLst>
          </p:cNvPr>
          <p:cNvCxnSpPr>
            <a:cxnSpLocks/>
          </p:cNvCxnSpPr>
          <p:nvPr/>
        </p:nvCxnSpPr>
        <p:spPr>
          <a:xfrm rot="16200000" flipH="1">
            <a:off x="9718658" y="5079160"/>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DCC7E37A-022B-2A9E-17B6-0592576AA296}"/>
              </a:ext>
            </a:extLst>
          </p:cNvPr>
          <p:cNvCxnSpPr>
            <a:cxnSpLocks/>
            <a:endCxn id="23" idx="2"/>
          </p:cNvCxnSpPr>
          <p:nvPr/>
        </p:nvCxnSpPr>
        <p:spPr>
          <a:xfrm flipV="1">
            <a:off x="10035317" y="1898371"/>
            <a:ext cx="1174923" cy="10246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99F8BCA7-BFD2-8734-37B0-5B0430155CF2}"/>
              </a:ext>
            </a:extLst>
          </p:cNvPr>
          <p:cNvCxnSpPr>
            <a:cxnSpLocks/>
            <a:endCxn id="55" idx="2"/>
          </p:cNvCxnSpPr>
          <p:nvPr/>
        </p:nvCxnSpPr>
        <p:spPr>
          <a:xfrm flipV="1">
            <a:off x="8204754" y="1892873"/>
            <a:ext cx="3248545" cy="29260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AEBB4CFB-FC6F-2D78-FC53-4D725CA37A12}"/>
              </a:ext>
            </a:extLst>
          </p:cNvPr>
          <p:cNvSpPr/>
          <p:nvPr/>
        </p:nvSpPr>
        <p:spPr>
          <a:xfrm>
            <a:off x="11380496" y="1811335"/>
            <a:ext cx="145605" cy="815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77FD13FD-00AA-E8DA-2B35-202A9D568F26}"/>
              </a:ext>
            </a:extLst>
          </p:cNvPr>
          <p:cNvSpPr txBox="1"/>
          <p:nvPr/>
        </p:nvSpPr>
        <p:spPr>
          <a:xfrm rot="16200000">
            <a:off x="10987055" y="2258688"/>
            <a:ext cx="797013" cy="276999"/>
          </a:xfrm>
          <a:prstGeom prst="rect">
            <a:avLst/>
          </a:prstGeom>
          <a:noFill/>
        </p:spPr>
        <p:txBody>
          <a:bodyPr wrap="none" rtlCol="0">
            <a:spAutoFit/>
          </a:bodyPr>
          <a:lstStyle/>
          <a:p>
            <a:r>
              <a:rPr lang="en-US" sz="1200" dirty="0"/>
              <a:t>KBD clock</a:t>
            </a:r>
          </a:p>
        </p:txBody>
      </p:sp>
      <p:sp>
        <p:nvSpPr>
          <p:cNvPr id="67" name="TextBox 66">
            <a:extLst>
              <a:ext uri="{FF2B5EF4-FFF2-40B4-BE49-F238E27FC236}">
                <a16:creationId xmlns:a16="http://schemas.microsoft.com/office/drawing/2014/main" id="{8420BB39-4240-114C-BA37-63B8FE0EB8D2}"/>
              </a:ext>
            </a:extLst>
          </p:cNvPr>
          <p:cNvSpPr txBox="1"/>
          <p:nvPr/>
        </p:nvSpPr>
        <p:spPr>
          <a:xfrm rot="16200000">
            <a:off x="10759259" y="2265487"/>
            <a:ext cx="753668" cy="276999"/>
          </a:xfrm>
          <a:prstGeom prst="rect">
            <a:avLst/>
          </a:prstGeom>
          <a:noFill/>
        </p:spPr>
        <p:txBody>
          <a:bodyPr wrap="none" rtlCol="0">
            <a:spAutoFit/>
          </a:bodyPr>
          <a:lstStyle/>
          <a:p>
            <a:r>
              <a:rPr lang="en-US" sz="1200" dirty="0"/>
              <a:t>KBD data</a:t>
            </a:r>
          </a:p>
        </p:txBody>
      </p:sp>
      <p:sp>
        <p:nvSpPr>
          <p:cNvPr id="23" name="TextBox 22">
            <a:extLst>
              <a:ext uri="{FF2B5EF4-FFF2-40B4-BE49-F238E27FC236}">
                <a16:creationId xmlns:a16="http://schemas.microsoft.com/office/drawing/2014/main" id="{303A8823-1326-9427-E57E-B7BA5B3510C5}"/>
              </a:ext>
            </a:extLst>
          </p:cNvPr>
          <p:cNvSpPr txBox="1"/>
          <p:nvPr/>
        </p:nvSpPr>
        <p:spPr>
          <a:xfrm>
            <a:off x="10795369" y="1590594"/>
            <a:ext cx="829742" cy="307777"/>
          </a:xfrm>
          <a:prstGeom prst="rect">
            <a:avLst/>
          </a:prstGeom>
          <a:solidFill>
            <a:srgbClr val="FFFFFF"/>
          </a:solidFill>
          <a:ln w="12700">
            <a:solidFill>
              <a:srgbClr val="00B050"/>
            </a:solidFill>
          </a:ln>
        </p:spPr>
        <p:txBody>
          <a:bodyPr wrap="square" rtlCol="0">
            <a:spAutoFit/>
          </a:bodyPr>
          <a:lstStyle/>
          <a:p>
            <a:pPr algn="ctr"/>
            <a:r>
              <a:rPr lang="en-US" sz="1400" dirty="0"/>
              <a:t>KBD</a:t>
            </a:r>
          </a:p>
        </p:txBody>
      </p:sp>
      <p:cxnSp>
        <p:nvCxnSpPr>
          <p:cNvPr id="74" name="Straight Arrow Connector 73">
            <a:extLst>
              <a:ext uri="{FF2B5EF4-FFF2-40B4-BE49-F238E27FC236}">
                <a16:creationId xmlns:a16="http://schemas.microsoft.com/office/drawing/2014/main" id="{3AD4984F-7850-DED7-898F-1849339EBD39}"/>
              </a:ext>
            </a:extLst>
          </p:cNvPr>
          <p:cNvCxnSpPr/>
          <p:nvPr/>
        </p:nvCxnSpPr>
        <p:spPr>
          <a:xfrm flipV="1">
            <a:off x="11454173" y="1048358"/>
            <a:ext cx="0" cy="548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DC64BE5-0C19-F03C-F54D-EEEA0A09FAEA}"/>
              </a:ext>
            </a:extLst>
          </p:cNvPr>
          <p:cNvCxnSpPr/>
          <p:nvPr/>
        </p:nvCxnSpPr>
        <p:spPr>
          <a:xfrm flipV="1">
            <a:off x="11210529" y="1031858"/>
            <a:ext cx="0" cy="548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49BDD901-2E6B-5429-A720-E4A129AF36DE}"/>
              </a:ext>
            </a:extLst>
          </p:cNvPr>
          <p:cNvSpPr txBox="1"/>
          <p:nvPr/>
        </p:nvSpPr>
        <p:spPr>
          <a:xfrm rot="16200000">
            <a:off x="11081781" y="1112294"/>
            <a:ext cx="562911" cy="276999"/>
          </a:xfrm>
          <a:prstGeom prst="rect">
            <a:avLst/>
          </a:prstGeom>
          <a:noFill/>
        </p:spPr>
        <p:txBody>
          <a:bodyPr wrap="none" rtlCol="0">
            <a:spAutoFit/>
          </a:bodyPr>
          <a:lstStyle/>
          <a:p>
            <a:r>
              <a:rPr lang="en-US" sz="1200" dirty="0"/>
              <a:t>White</a:t>
            </a:r>
          </a:p>
        </p:txBody>
      </p:sp>
      <p:sp>
        <p:nvSpPr>
          <p:cNvPr id="77" name="TextBox 76">
            <a:extLst>
              <a:ext uri="{FF2B5EF4-FFF2-40B4-BE49-F238E27FC236}">
                <a16:creationId xmlns:a16="http://schemas.microsoft.com/office/drawing/2014/main" id="{E98FF03A-005F-25EB-A097-E755FBFA8035}"/>
              </a:ext>
            </a:extLst>
          </p:cNvPr>
          <p:cNvSpPr txBox="1"/>
          <p:nvPr/>
        </p:nvSpPr>
        <p:spPr>
          <a:xfrm rot="16200000">
            <a:off x="10877774" y="1119093"/>
            <a:ext cx="471989" cy="276999"/>
          </a:xfrm>
          <a:prstGeom prst="rect">
            <a:avLst/>
          </a:prstGeom>
          <a:noFill/>
        </p:spPr>
        <p:txBody>
          <a:bodyPr wrap="none" rtlCol="0">
            <a:spAutoFit/>
          </a:bodyPr>
          <a:lstStyle/>
          <a:p>
            <a:r>
              <a:rPr lang="en-US" sz="1200"/>
              <a:t>Gray</a:t>
            </a:r>
            <a:endParaRPr lang="en-US" sz="1200" dirty="0"/>
          </a:p>
        </p:txBody>
      </p:sp>
    </p:spTree>
    <p:extLst>
      <p:ext uri="{BB962C8B-B14F-4D97-AF65-F5344CB8AC3E}">
        <p14:creationId xmlns:p14="http://schemas.microsoft.com/office/powerpoint/2010/main" val="286369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8BC1-BB97-3B50-8F58-7ECD2A431C2B}"/>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DEBBC5D9-DE0A-18CD-DFBB-C4BAC6C995AF}"/>
              </a:ext>
            </a:extLst>
          </p:cNvPr>
          <p:cNvSpPr/>
          <p:nvPr/>
        </p:nvSpPr>
        <p:spPr>
          <a:xfrm>
            <a:off x="7508050" y="4224622"/>
            <a:ext cx="105798" cy="97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03012-1E18-602F-0985-21CEBAB128C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 (V2.0)</a:t>
            </a:r>
          </a:p>
        </p:txBody>
      </p:sp>
      <p:sp>
        <p:nvSpPr>
          <p:cNvPr id="4" name="TextBox 3">
            <a:hlinkClick r:id="rId2" action="ppaction://hlinksldjump"/>
            <a:extLst>
              <a:ext uri="{FF2B5EF4-FFF2-40B4-BE49-F238E27FC236}">
                <a16:creationId xmlns:a16="http://schemas.microsoft.com/office/drawing/2014/main" id="{9E3422B4-9292-4CDD-D0DB-44E303284DBD}"/>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3" action="ppaction://hlinksldjump"/>
            <a:extLst>
              <a:ext uri="{FF2B5EF4-FFF2-40B4-BE49-F238E27FC236}">
                <a16:creationId xmlns:a16="http://schemas.microsoft.com/office/drawing/2014/main" id="{398EB453-D4B1-F192-9047-0AA753C16D51}"/>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3" action="ppaction://hlinksldjump"/>
            <a:extLst>
              <a:ext uri="{FF2B5EF4-FFF2-40B4-BE49-F238E27FC236}">
                <a16:creationId xmlns:a16="http://schemas.microsoft.com/office/drawing/2014/main" id="{7079FD68-7384-28C4-C655-DE03E304F6DC}"/>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1D4ABAB-18F8-5D30-80D0-816A9ED6C284}"/>
              </a:ext>
            </a:extLst>
          </p:cNvPr>
          <p:cNvGrpSpPr/>
          <p:nvPr/>
        </p:nvGrpSpPr>
        <p:grpSpPr>
          <a:xfrm>
            <a:off x="2523815" y="4245493"/>
            <a:ext cx="1067229" cy="307777"/>
            <a:chOff x="1992327" y="3559447"/>
            <a:chExt cx="1067229" cy="307778"/>
          </a:xfrm>
        </p:grpSpPr>
        <p:sp>
          <p:nvSpPr>
            <p:cNvPr id="8" name="TextBox 7">
              <a:hlinkClick r:id="rId4" action="ppaction://hlinksldjump"/>
              <a:extLst>
                <a:ext uri="{FF2B5EF4-FFF2-40B4-BE49-F238E27FC236}">
                  <a16:creationId xmlns:a16="http://schemas.microsoft.com/office/drawing/2014/main" id="{FD69DE1D-7805-31A6-F9A0-D893250FB0F1}"/>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B0900AE7-3080-40CE-CA4C-F4352EC69DE7}"/>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3BE3A22-2359-B718-2EAD-ED95BA3BA9CE}"/>
              </a:ext>
            </a:extLst>
          </p:cNvPr>
          <p:cNvGrpSpPr/>
          <p:nvPr/>
        </p:nvGrpSpPr>
        <p:grpSpPr>
          <a:xfrm>
            <a:off x="2498167" y="5213143"/>
            <a:ext cx="1067229" cy="307777"/>
            <a:chOff x="1992327" y="3559447"/>
            <a:chExt cx="1067229" cy="307778"/>
          </a:xfrm>
        </p:grpSpPr>
        <p:sp>
          <p:nvSpPr>
            <p:cNvPr id="11" name="TextBox 10">
              <a:hlinkClick r:id="rId4" action="ppaction://hlinksldjump"/>
              <a:extLst>
                <a:ext uri="{FF2B5EF4-FFF2-40B4-BE49-F238E27FC236}">
                  <a16:creationId xmlns:a16="http://schemas.microsoft.com/office/drawing/2014/main" id="{74941D57-4FA9-137E-8097-BF57A221F08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6C3FFC01-5EDE-52B1-AF93-6E3F744A5841}"/>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CDD60752-DA7D-4BCB-47D6-8E00865348F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550DAD81-58A6-7DE3-FDDD-251AD2823FF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809BF18-4B1E-DED2-D844-9E877E7BC50E}"/>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48296F9-BF81-3A60-93AF-B999036AFE2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8D786A98-6E3C-C3B1-BBD3-D9DB69452BEE}"/>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3E214B5-DBF2-F21E-E89E-F53B97222FD4}"/>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1C210C75-3BD0-88D9-935B-DD266FFECD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CBB88F34-FA0F-43BB-C5DC-3E15843297F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4E1437E2-343E-3D67-FCC1-A195059EBABB}"/>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D5BFB1B-C04A-2438-E2D1-B9F1DD87CC8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207AF63-42E6-4120-9691-E6D27701A40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7399425" y="3894039"/>
            <a:ext cx="778849" cy="604563"/>
          </a:xfrm>
          <a:prstGeom prst="rect">
            <a:avLst/>
          </a:prstGeom>
        </p:spPr>
      </p:pic>
      <p:sp>
        <p:nvSpPr>
          <p:cNvPr id="31" name="TextBox 30">
            <a:hlinkClick r:id="rId9" action="ppaction://hlinksldjump"/>
            <a:extLst>
              <a:ext uri="{FF2B5EF4-FFF2-40B4-BE49-F238E27FC236}">
                <a16:creationId xmlns:a16="http://schemas.microsoft.com/office/drawing/2014/main" id="{707FE731-0B66-DC39-2E8F-C1BABA808941}"/>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FC4E1B32-972D-8B34-6F42-B43508B4E52F}"/>
              </a:ext>
            </a:extLst>
          </p:cNvPr>
          <p:cNvCxnSpPr>
            <a:cxnSpLocks/>
            <a:stCxn id="31" idx="3"/>
            <a:endCxn id="46" idx="1"/>
          </p:cNvCxnSpPr>
          <p:nvPr/>
        </p:nvCxnSpPr>
        <p:spPr>
          <a:xfrm flipV="1">
            <a:off x="6244105" y="4273341"/>
            <a:ext cx="1263945" cy="1406454"/>
          </a:xfrm>
          <a:prstGeom prst="bentConnector3">
            <a:avLst>
              <a:gd name="adj1" fmla="val 71524"/>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8E3037-4C26-D42A-8DE0-D07CADEF87FC}"/>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2B0C2312-4365-0E23-9068-F63A8008B23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C0CBF290-98C3-99B3-74C9-E89CA8A072B3}"/>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6477A37D-0E9D-697F-3713-728255601EBC}"/>
                </a:ext>
              </a:extLst>
            </p:cNvPr>
            <p:cNvPicPr>
              <a:picLocks noChangeAspect="1"/>
            </p:cNvPicPr>
            <p:nvPr/>
          </p:nvPicPr>
          <p:blipFill>
            <a:blip r:embed="rId10"/>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C489338F-818E-CF99-87F6-E24C842BB153}"/>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31E30E4-B025-2A64-2EA4-D741311FD01D}"/>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2175B8-CAA8-C8E0-C5C6-E403395369B0}"/>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79E5FC90-11F6-EF04-467D-E3DAD2887C8F}"/>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BD5E5E-DB2E-4C16-BDB0-18911CA575B4}"/>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CFF4207-FA66-F7F0-3473-E05B436A2E7F}"/>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83795-457D-1326-CCC8-75D5D68CD5B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D10DDE-40BF-A7E5-F2BC-3897AFBC2EE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629FB7F-0187-CED6-E8FA-97F4E356DB6A}"/>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490B1F-A4F3-655F-A436-483127C94CFD}"/>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090EC3-31E7-271E-732C-9079341B818B}"/>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2" action="ppaction://hlinksldjump"/>
            <a:extLst>
              <a:ext uri="{FF2B5EF4-FFF2-40B4-BE49-F238E27FC236}">
                <a16:creationId xmlns:a16="http://schemas.microsoft.com/office/drawing/2014/main" id="{99B106A4-5021-A829-3553-15417FB5031D}"/>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1" action="ppaction://hlinksldjump"/>
            <a:extLst>
              <a:ext uri="{FF2B5EF4-FFF2-40B4-BE49-F238E27FC236}">
                <a16:creationId xmlns:a16="http://schemas.microsoft.com/office/drawing/2014/main" id="{F1C467EA-6A76-93CD-5CE6-9AEAD3337951}"/>
              </a:ext>
            </a:extLst>
          </p:cNvPr>
          <p:cNvPicPr>
            <a:picLocks noChangeAspect="1"/>
          </p:cNvPicPr>
          <p:nvPr/>
        </p:nvPicPr>
        <p:blipFill>
          <a:blip r:embed="rId12"/>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12DE631F-819E-683F-0AFD-A47BA09951D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34</a:t>
            </a:fld>
            <a:endParaRPr lang="en-US" b="1" dirty="0">
              <a:solidFill>
                <a:schemeClr val="bg1"/>
              </a:solidFill>
            </a:endParaRPr>
          </a:p>
        </p:txBody>
      </p:sp>
      <p:grpSp>
        <p:nvGrpSpPr>
          <p:cNvPr id="21" name="Group 20">
            <a:extLst>
              <a:ext uri="{FF2B5EF4-FFF2-40B4-BE49-F238E27FC236}">
                <a16:creationId xmlns:a16="http://schemas.microsoft.com/office/drawing/2014/main" id="{DB2F65B9-CD1E-EF59-AC1B-D2CAC6C6B4C6}"/>
              </a:ext>
            </a:extLst>
          </p:cNvPr>
          <p:cNvGrpSpPr/>
          <p:nvPr/>
        </p:nvGrpSpPr>
        <p:grpSpPr>
          <a:xfrm rot="16200000">
            <a:off x="8455434" y="5005919"/>
            <a:ext cx="1198906" cy="981900"/>
            <a:chOff x="6995144" y="1610024"/>
            <a:chExt cx="1770395" cy="1697837"/>
          </a:xfrm>
        </p:grpSpPr>
        <p:pic>
          <p:nvPicPr>
            <p:cNvPr id="25" name="Picture 24">
              <a:extLst>
                <a:ext uri="{FF2B5EF4-FFF2-40B4-BE49-F238E27FC236}">
                  <a16:creationId xmlns:a16="http://schemas.microsoft.com/office/drawing/2014/main" id="{E6ADF808-1A83-B330-6A4A-98EF2DECAE10}"/>
                </a:ext>
              </a:extLst>
            </p:cNvPr>
            <p:cNvPicPr>
              <a:picLocks noChangeAspect="1"/>
            </p:cNvPicPr>
            <p:nvPr/>
          </p:nvPicPr>
          <p:blipFill>
            <a:blip r:embed="rId10"/>
            <a:srcRect r="60172"/>
            <a:stretch>
              <a:fillRect/>
            </a:stretch>
          </p:blipFill>
          <p:spPr>
            <a:xfrm>
              <a:off x="6995148" y="2117969"/>
              <a:ext cx="1770391" cy="1189892"/>
            </a:xfrm>
            <a:prstGeom prst="rect">
              <a:avLst/>
            </a:prstGeom>
            <a:ln>
              <a:solidFill>
                <a:schemeClr val="accent1">
                  <a:lumMod val="75000"/>
                </a:schemeClr>
              </a:solidFill>
            </a:ln>
          </p:spPr>
        </p:pic>
        <p:sp>
          <p:nvSpPr>
            <p:cNvPr id="45" name="TextBox 44">
              <a:extLst>
                <a:ext uri="{FF2B5EF4-FFF2-40B4-BE49-F238E27FC236}">
                  <a16:creationId xmlns:a16="http://schemas.microsoft.com/office/drawing/2014/main" id="{928A5D71-A80E-B34D-D078-11BDE31BCBB0}"/>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dirty="0"/>
                <a:t>273 A/I</a:t>
              </a:r>
            </a:p>
          </p:txBody>
        </p:sp>
      </p:grpSp>
      <p:sp>
        <p:nvSpPr>
          <p:cNvPr id="78" name="Arrow: Right 77">
            <a:hlinkClick r:id="rId13" action="ppaction://hlinksldjump"/>
            <a:extLst>
              <a:ext uri="{FF2B5EF4-FFF2-40B4-BE49-F238E27FC236}">
                <a16:creationId xmlns:a16="http://schemas.microsoft.com/office/drawing/2014/main" id="{F175A8FC-2A27-6666-3652-7C07886849A5}"/>
              </a:ext>
            </a:extLst>
          </p:cNvPr>
          <p:cNvSpPr/>
          <p:nvPr/>
        </p:nvSpPr>
        <p:spPr>
          <a:xfrm>
            <a:off x="7399425" y="4934529"/>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cxnSp>
        <p:nvCxnSpPr>
          <p:cNvPr id="51" name="Straight Arrow Connector 50">
            <a:extLst>
              <a:ext uri="{FF2B5EF4-FFF2-40B4-BE49-F238E27FC236}">
                <a16:creationId xmlns:a16="http://schemas.microsoft.com/office/drawing/2014/main" id="{93EBF98D-6ACD-67AB-1CEB-1CD0D033AAB2}"/>
              </a:ext>
            </a:extLst>
          </p:cNvPr>
          <p:cNvCxnSpPr>
            <a:cxnSpLocks/>
            <a:stCxn id="78" idx="3"/>
          </p:cNvCxnSpPr>
          <p:nvPr/>
        </p:nvCxnSpPr>
        <p:spPr>
          <a:xfrm>
            <a:off x="8453218" y="5131611"/>
            <a:ext cx="418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558825A-8EDA-16CA-A2CC-C0913D417930}"/>
              </a:ext>
            </a:extLst>
          </p:cNvPr>
          <p:cNvCxnSpPr>
            <a:cxnSpLocks/>
          </p:cNvCxnSpPr>
          <p:nvPr/>
        </p:nvCxnSpPr>
        <p:spPr>
          <a:xfrm>
            <a:off x="9545837" y="4934529"/>
            <a:ext cx="418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hlinkClick r:id="rId14" action="ppaction://hlinksldjump"/>
            <a:extLst>
              <a:ext uri="{FF2B5EF4-FFF2-40B4-BE49-F238E27FC236}">
                <a16:creationId xmlns:a16="http://schemas.microsoft.com/office/drawing/2014/main" id="{2132BCDB-6A82-BD0C-084D-7DA19FFE40C0}"/>
              </a:ext>
            </a:extLst>
          </p:cNvPr>
          <p:cNvSpPr txBox="1"/>
          <p:nvPr/>
        </p:nvSpPr>
        <p:spPr>
          <a:xfrm>
            <a:off x="9966939" y="4770907"/>
            <a:ext cx="402674" cy="307777"/>
          </a:xfrm>
          <a:prstGeom prst="rect">
            <a:avLst/>
          </a:prstGeom>
          <a:solidFill>
            <a:srgbClr val="FFFFFF"/>
          </a:solidFill>
          <a:ln w="12700">
            <a:solidFill>
              <a:srgbClr val="00B050"/>
            </a:solidFill>
          </a:ln>
        </p:spPr>
        <p:txBody>
          <a:bodyPr wrap="none" rtlCol="0">
            <a:spAutoFit/>
          </a:bodyPr>
          <a:lstStyle/>
          <a:p>
            <a:r>
              <a:rPr lang="en-US" sz="1400" dirty="0"/>
              <a:t>A/I</a:t>
            </a:r>
          </a:p>
        </p:txBody>
      </p:sp>
      <p:cxnSp>
        <p:nvCxnSpPr>
          <p:cNvPr id="55" name="Connector: Elbow 54">
            <a:extLst>
              <a:ext uri="{FF2B5EF4-FFF2-40B4-BE49-F238E27FC236}">
                <a16:creationId xmlns:a16="http://schemas.microsoft.com/office/drawing/2014/main" id="{26D4B1DC-97EE-5B4C-463F-17985AA445FC}"/>
              </a:ext>
            </a:extLst>
          </p:cNvPr>
          <p:cNvCxnSpPr>
            <a:cxnSpLocks/>
            <a:stCxn id="27" idx="3"/>
          </p:cNvCxnSpPr>
          <p:nvPr/>
        </p:nvCxnSpPr>
        <p:spPr>
          <a:xfrm>
            <a:off x="8721352" y="4182949"/>
            <a:ext cx="253150" cy="8004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B9308E2B-BD69-A53C-5368-BD922286D870}"/>
              </a:ext>
            </a:extLst>
          </p:cNvPr>
          <p:cNvSpPr/>
          <p:nvPr/>
        </p:nvSpPr>
        <p:spPr>
          <a:xfrm>
            <a:off x="8944274" y="4171524"/>
            <a:ext cx="60456" cy="530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0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2EEB350D-F312-27E8-B5AD-AAE916C72544}"/>
              </a:ext>
            </a:extLst>
          </p:cNvPr>
          <p:cNvSpPr/>
          <p:nvPr/>
        </p:nvSpPr>
        <p:spPr>
          <a:xfrm>
            <a:off x="5650984" y="4542491"/>
            <a:ext cx="162270" cy="1213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72E5927-02A3-4AE7-B9CC-16134C02A6E1}"/>
              </a:ext>
            </a:extLst>
          </p:cNvPr>
          <p:cNvSpPr/>
          <p:nvPr/>
        </p:nvSpPr>
        <p:spPr>
          <a:xfrm>
            <a:off x="8049054" y="5425244"/>
            <a:ext cx="105799" cy="1209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2044604-230B-2FF3-903A-E7CAB0CDBFF5}"/>
              </a:ext>
            </a:extLst>
          </p:cNvPr>
          <p:cNvSpPr/>
          <p:nvPr/>
        </p:nvSpPr>
        <p:spPr>
          <a:xfrm>
            <a:off x="5829014" y="6082706"/>
            <a:ext cx="157186" cy="74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32142E9-BCF7-D1AE-E207-6C8E7B6B4AC6}"/>
              </a:ext>
            </a:extLst>
          </p:cNvPr>
          <p:cNvSpPr/>
          <p:nvPr/>
        </p:nvSpPr>
        <p:spPr>
          <a:xfrm>
            <a:off x="6706252" y="1702531"/>
            <a:ext cx="78661" cy="183396"/>
          </a:xfrm>
          <a:prstGeom prst="rect">
            <a:avLst/>
          </a:prstGeom>
          <a:solidFill>
            <a:schemeClr val="tx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9D9F80-B6D0-5790-A9DD-049C33B137D2}"/>
              </a:ext>
            </a:extLst>
          </p:cNvPr>
          <p:cNvSpPr>
            <a:spLocks noGrp="1"/>
          </p:cNvSpPr>
          <p:nvPr>
            <p:ph type="ctrTitle"/>
          </p:nvPr>
        </p:nvSpPr>
        <p:spPr/>
        <p:txBody>
          <a:bodyPr/>
          <a:lstStyle/>
          <a:p>
            <a:pPr>
              <a:lnSpc>
                <a:spcPts val="1425"/>
              </a:lnSpc>
            </a:pPr>
            <a:r>
              <a:rPr lang="en-US" b="0" dirty="0">
                <a:solidFill>
                  <a:srgbClr val="4E5B61"/>
                </a:solidFill>
                <a:effectLst/>
                <a:latin typeface="Consolas" panose="020B0609020204030204" pitchFamily="49" charset="0"/>
              </a:rPr>
              <a:t>Keyboard </a:t>
            </a:r>
            <a:endParaRPr lang="en-US" dirty="0"/>
          </a:p>
        </p:txBody>
      </p:sp>
      <p:grpSp>
        <p:nvGrpSpPr>
          <p:cNvPr id="9" name="Group 8">
            <a:extLst>
              <a:ext uri="{FF2B5EF4-FFF2-40B4-BE49-F238E27FC236}">
                <a16:creationId xmlns:a16="http://schemas.microsoft.com/office/drawing/2014/main" id="{E0D6E56C-7F4D-E727-ABFC-0C9E1C9B4EA5}"/>
              </a:ext>
            </a:extLst>
          </p:cNvPr>
          <p:cNvGrpSpPr/>
          <p:nvPr/>
        </p:nvGrpSpPr>
        <p:grpSpPr>
          <a:xfrm rot="16200000" flipH="1">
            <a:off x="5945749" y="2432922"/>
            <a:ext cx="829742" cy="1370585"/>
            <a:chOff x="1348517" y="1988227"/>
            <a:chExt cx="829742" cy="1370585"/>
          </a:xfrm>
        </p:grpSpPr>
        <p:sp>
          <p:nvSpPr>
            <p:cNvPr id="3" name="Rectangle 2">
              <a:extLst>
                <a:ext uri="{FF2B5EF4-FFF2-40B4-BE49-F238E27FC236}">
                  <a16:creationId xmlns:a16="http://schemas.microsoft.com/office/drawing/2014/main" id="{A31AC300-DF49-4660-F110-68E662CF1C14}"/>
                </a:ext>
              </a:extLst>
            </p:cNvPr>
            <p:cNvSpPr/>
            <p:nvPr/>
          </p:nvSpPr>
          <p:spPr>
            <a:xfrm>
              <a:off x="1933644" y="3185846"/>
              <a:ext cx="145605" cy="815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9CDF4C7-B306-FD6E-55B7-E254A6EB77C9}"/>
                </a:ext>
              </a:extLst>
            </p:cNvPr>
            <p:cNvSpPr txBox="1"/>
            <p:nvPr/>
          </p:nvSpPr>
          <p:spPr>
            <a:xfrm>
              <a:off x="1348517" y="2965105"/>
              <a:ext cx="829742" cy="307777"/>
            </a:xfrm>
            <a:prstGeom prst="rect">
              <a:avLst/>
            </a:prstGeom>
            <a:solidFill>
              <a:srgbClr val="FFFFFF"/>
            </a:solidFill>
            <a:ln w="12700">
              <a:solidFill>
                <a:srgbClr val="00B050"/>
              </a:solidFill>
            </a:ln>
          </p:spPr>
          <p:txBody>
            <a:bodyPr wrap="square" rtlCol="0">
              <a:spAutoFit/>
            </a:bodyPr>
            <a:lstStyle/>
            <a:p>
              <a:pPr algn="ctr"/>
              <a:r>
                <a:rPr lang="en-US" sz="1400" dirty="0"/>
                <a:t>KBD</a:t>
              </a:r>
            </a:p>
          </p:txBody>
        </p:sp>
        <p:cxnSp>
          <p:nvCxnSpPr>
            <p:cNvPr id="5" name="Straight Arrow Connector 4">
              <a:extLst>
                <a:ext uri="{FF2B5EF4-FFF2-40B4-BE49-F238E27FC236}">
                  <a16:creationId xmlns:a16="http://schemas.microsoft.com/office/drawing/2014/main" id="{30E4868E-DEAF-6693-A64F-13E58899930E}"/>
                </a:ext>
              </a:extLst>
            </p:cNvPr>
            <p:cNvCxnSpPr/>
            <p:nvPr/>
          </p:nvCxnSpPr>
          <p:spPr>
            <a:xfrm flipV="1">
              <a:off x="2007321" y="2422869"/>
              <a:ext cx="0" cy="548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C61C1EC-404A-3833-07D1-5610C0632627}"/>
                </a:ext>
              </a:extLst>
            </p:cNvPr>
            <p:cNvCxnSpPr/>
            <p:nvPr/>
          </p:nvCxnSpPr>
          <p:spPr>
            <a:xfrm flipV="1">
              <a:off x="1763677" y="2406369"/>
              <a:ext cx="0" cy="548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D04D44C-0746-4C26-B8C6-BFC8749E4FBE}"/>
                </a:ext>
              </a:extLst>
            </p:cNvPr>
            <p:cNvSpPr txBox="1"/>
            <p:nvPr/>
          </p:nvSpPr>
          <p:spPr>
            <a:xfrm rot="16200000">
              <a:off x="1231092" y="2535020"/>
              <a:ext cx="1370585" cy="276999"/>
            </a:xfrm>
            <a:prstGeom prst="rect">
              <a:avLst/>
            </a:prstGeom>
            <a:noFill/>
          </p:spPr>
          <p:txBody>
            <a:bodyPr wrap="square" rtlCol="0">
              <a:spAutoFit/>
            </a:bodyPr>
            <a:lstStyle/>
            <a:p>
              <a:r>
                <a:rPr lang="en-US" sz="1200" dirty="0"/>
                <a:t>Clock - White</a:t>
              </a:r>
            </a:p>
          </p:txBody>
        </p:sp>
        <p:sp>
          <p:nvSpPr>
            <p:cNvPr id="8" name="TextBox 7">
              <a:extLst>
                <a:ext uri="{FF2B5EF4-FFF2-40B4-BE49-F238E27FC236}">
                  <a16:creationId xmlns:a16="http://schemas.microsoft.com/office/drawing/2014/main" id="{CEA9B98E-98FA-C2FD-3B3F-A358411B129B}"/>
                </a:ext>
              </a:extLst>
            </p:cNvPr>
            <p:cNvSpPr txBox="1"/>
            <p:nvPr/>
          </p:nvSpPr>
          <p:spPr>
            <a:xfrm rot="16200000">
              <a:off x="1023430" y="2493215"/>
              <a:ext cx="1286974" cy="276999"/>
            </a:xfrm>
            <a:prstGeom prst="rect">
              <a:avLst/>
            </a:prstGeom>
            <a:noFill/>
          </p:spPr>
          <p:txBody>
            <a:bodyPr wrap="square" rtlCol="0">
              <a:spAutoFit/>
            </a:bodyPr>
            <a:lstStyle/>
            <a:p>
              <a:r>
                <a:rPr lang="en-US" sz="1200" dirty="0"/>
                <a:t>Data - Gray</a:t>
              </a:r>
            </a:p>
          </p:txBody>
        </p:sp>
      </p:grpSp>
      <p:pic>
        <p:nvPicPr>
          <p:cNvPr id="13" name="Picture 12">
            <a:extLst>
              <a:ext uri="{FF2B5EF4-FFF2-40B4-BE49-F238E27FC236}">
                <a16:creationId xmlns:a16="http://schemas.microsoft.com/office/drawing/2014/main" id="{47CF3CF1-1E9F-DC04-0E4E-49D0BFDAA356}"/>
              </a:ext>
            </a:extLst>
          </p:cNvPr>
          <p:cNvPicPr>
            <a:picLocks noChangeAspect="1"/>
          </p:cNvPicPr>
          <p:nvPr/>
        </p:nvPicPr>
        <p:blipFill>
          <a:blip r:embed="rId2"/>
          <a:srcRect l="1596"/>
          <a:stretch>
            <a:fillRect/>
          </a:stretch>
        </p:blipFill>
        <p:spPr>
          <a:xfrm>
            <a:off x="1954141" y="1139980"/>
            <a:ext cx="2864383" cy="3126719"/>
          </a:xfrm>
          <a:prstGeom prst="rect">
            <a:avLst/>
          </a:prstGeom>
        </p:spPr>
      </p:pic>
      <p:cxnSp>
        <p:nvCxnSpPr>
          <p:cNvPr id="15" name="Connector: Elbow 14">
            <a:extLst>
              <a:ext uri="{FF2B5EF4-FFF2-40B4-BE49-F238E27FC236}">
                <a16:creationId xmlns:a16="http://schemas.microsoft.com/office/drawing/2014/main" id="{55D66067-D796-CD4F-784B-51521CD27601}"/>
              </a:ext>
            </a:extLst>
          </p:cNvPr>
          <p:cNvCxnSpPr/>
          <p:nvPr/>
        </p:nvCxnSpPr>
        <p:spPr>
          <a:xfrm rot="10800000">
            <a:off x="4754881" y="3160242"/>
            <a:ext cx="1702711" cy="201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65C203-45D2-CA3C-57FF-568B0EF519F3}"/>
              </a:ext>
            </a:extLst>
          </p:cNvPr>
          <p:cNvPicPr>
            <a:picLocks noChangeAspect="1"/>
          </p:cNvPicPr>
          <p:nvPr/>
        </p:nvPicPr>
        <p:blipFill>
          <a:blip r:embed="rId3"/>
          <a:stretch>
            <a:fillRect/>
          </a:stretch>
        </p:blipFill>
        <p:spPr>
          <a:xfrm>
            <a:off x="7697408" y="638291"/>
            <a:ext cx="4112790" cy="2065672"/>
          </a:xfrm>
          <a:prstGeom prst="rect">
            <a:avLst/>
          </a:prstGeom>
        </p:spPr>
      </p:pic>
      <p:cxnSp>
        <p:nvCxnSpPr>
          <p:cNvPr id="18" name="Connector: Elbow 17">
            <a:extLst>
              <a:ext uri="{FF2B5EF4-FFF2-40B4-BE49-F238E27FC236}">
                <a16:creationId xmlns:a16="http://schemas.microsoft.com/office/drawing/2014/main" id="{A151620B-76E3-96C6-AD79-65E12382CBAC}"/>
              </a:ext>
            </a:extLst>
          </p:cNvPr>
          <p:cNvCxnSpPr>
            <a:cxnSpLocks/>
          </p:cNvCxnSpPr>
          <p:nvPr/>
        </p:nvCxnSpPr>
        <p:spPr>
          <a:xfrm rot="10800000">
            <a:off x="4594672" y="2199101"/>
            <a:ext cx="1924645" cy="9194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459C6F24-DC62-AED8-2CDD-91BFD286844D}"/>
              </a:ext>
            </a:extLst>
          </p:cNvPr>
          <p:cNvGrpSpPr/>
          <p:nvPr/>
        </p:nvGrpSpPr>
        <p:grpSpPr>
          <a:xfrm>
            <a:off x="5562925" y="4137737"/>
            <a:ext cx="2782845" cy="2656760"/>
            <a:chOff x="6279887" y="462150"/>
            <a:chExt cx="3403248" cy="3247204"/>
          </a:xfrm>
        </p:grpSpPr>
        <p:pic>
          <p:nvPicPr>
            <p:cNvPr id="11" name="Picture 10">
              <a:extLst>
                <a:ext uri="{FF2B5EF4-FFF2-40B4-BE49-F238E27FC236}">
                  <a16:creationId xmlns:a16="http://schemas.microsoft.com/office/drawing/2014/main" id="{527A8B6B-2780-B8D8-73E4-DF276C74F676}"/>
                </a:ext>
              </a:extLst>
            </p:cNvPr>
            <p:cNvPicPr>
              <a:picLocks noChangeAspect="1"/>
            </p:cNvPicPr>
            <p:nvPr/>
          </p:nvPicPr>
          <p:blipFill>
            <a:blip r:embed="rId4"/>
            <a:stretch>
              <a:fillRect/>
            </a:stretch>
          </p:blipFill>
          <p:spPr>
            <a:xfrm>
              <a:off x="6279887" y="462150"/>
              <a:ext cx="3403248" cy="3247204"/>
            </a:xfrm>
            <a:prstGeom prst="rect">
              <a:avLst/>
            </a:prstGeom>
          </p:spPr>
        </p:pic>
        <p:grpSp>
          <p:nvGrpSpPr>
            <p:cNvPr id="23" name="Group 22">
              <a:extLst>
                <a:ext uri="{FF2B5EF4-FFF2-40B4-BE49-F238E27FC236}">
                  <a16:creationId xmlns:a16="http://schemas.microsoft.com/office/drawing/2014/main" id="{C9DF1F2F-155F-FA47-B51E-9A3B429A32F4}"/>
                </a:ext>
              </a:extLst>
            </p:cNvPr>
            <p:cNvGrpSpPr/>
            <p:nvPr/>
          </p:nvGrpSpPr>
          <p:grpSpPr>
            <a:xfrm>
              <a:off x="7602657" y="1511405"/>
              <a:ext cx="750857" cy="1572700"/>
              <a:chOff x="7602657" y="1511405"/>
              <a:chExt cx="750857" cy="1572700"/>
            </a:xfrm>
          </p:grpSpPr>
          <p:sp>
            <p:nvSpPr>
              <p:cNvPr id="21" name="TextBox 20">
                <a:extLst>
                  <a:ext uri="{FF2B5EF4-FFF2-40B4-BE49-F238E27FC236}">
                    <a16:creationId xmlns:a16="http://schemas.microsoft.com/office/drawing/2014/main" id="{4360CF1D-6DC9-474F-B0A4-6F078E723564}"/>
                  </a:ext>
                </a:extLst>
              </p:cNvPr>
              <p:cNvSpPr txBox="1"/>
              <p:nvPr/>
            </p:nvSpPr>
            <p:spPr>
              <a:xfrm>
                <a:off x="7602657" y="1511405"/>
                <a:ext cx="750857" cy="352896"/>
              </a:xfrm>
              <a:prstGeom prst="rect">
                <a:avLst/>
              </a:prstGeom>
              <a:noFill/>
            </p:spPr>
            <p:txBody>
              <a:bodyPr wrap="none" rtlCol="0">
                <a:spAutoFit/>
              </a:bodyPr>
              <a:lstStyle/>
              <a:p>
                <a:r>
                  <a:rPr lang="en-US" sz="1400" dirty="0"/>
                  <a:t>Ready</a:t>
                </a:r>
              </a:p>
            </p:txBody>
          </p:sp>
          <p:sp>
            <p:nvSpPr>
              <p:cNvPr id="22" name="TextBox 21">
                <a:extLst>
                  <a:ext uri="{FF2B5EF4-FFF2-40B4-BE49-F238E27FC236}">
                    <a16:creationId xmlns:a16="http://schemas.microsoft.com/office/drawing/2014/main" id="{CE63AC02-5455-BACD-5BDE-AEC78A71FEAE}"/>
                  </a:ext>
                </a:extLst>
              </p:cNvPr>
              <p:cNvSpPr txBox="1"/>
              <p:nvPr/>
            </p:nvSpPr>
            <p:spPr>
              <a:xfrm>
                <a:off x="7602657" y="2731209"/>
                <a:ext cx="700197" cy="352896"/>
              </a:xfrm>
              <a:prstGeom prst="rect">
                <a:avLst/>
              </a:prstGeom>
              <a:noFill/>
            </p:spPr>
            <p:txBody>
              <a:bodyPr wrap="none" rtlCol="0">
                <a:spAutoFit/>
              </a:bodyPr>
              <a:lstStyle/>
              <a:p>
                <a:r>
                  <a:rPr lang="en-US" sz="1400" dirty="0"/>
                  <a:t>Reset</a:t>
                </a:r>
              </a:p>
            </p:txBody>
          </p:sp>
        </p:grpSp>
      </p:grpSp>
      <p:cxnSp>
        <p:nvCxnSpPr>
          <p:cNvPr id="25" name="Connector: Elbow 24">
            <a:extLst>
              <a:ext uri="{FF2B5EF4-FFF2-40B4-BE49-F238E27FC236}">
                <a16:creationId xmlns:a16="http://schemas.microsoft.com/office/drawing/2014/main" id="{BC58A723-78B7-8254-9A2A-5FE6FEE361C6}"/>
              </a:ext>
            </a:extLst>
          </p:cNvPr>
          <p:cNvCxnSpPr>
            <a:cxnSpLocks/>
          </p:cNvCxnSpPr>
          <p:nvPr/>
        </p:nvCxnSpPr>
        <p:spPr>
          <a:xfrm>
            <a:off x="4095910" y="3846533"/>
            <a:ext cx="1591659" cy="13977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DB6F0D8-01A1-46BD-B2FD-7E51486BDACB}"/>
              </a:ext>
            </a:extLst>
          </p:cNvPr>
          <p:cNvSpPr txBox="1"/>
          <p:nvPr/>
        </p:nvSpPr>
        <p:spPr>
          <a:xfrm>
            <a:off x="5436959" y="4765372"/>
            <a:ext cx="338554" cy="230832"/>
          </a:xfrm>
          <a:prstGeom prst="rect">
            <a:avLst/>
          </a:prstGeom>
          <a:noFill/>
        </p:spPr>
        <p:txBody>
          <a:bodyPr wrap="none" rtlCol="0">
            <a:spAutoFit/>
          </a:bodyPr>
          <a:lstStyle/>
          <a:p>
            <a:r>
              <a:rPr lang="en-US" sz="900" dirty="0"/>
              <a:t>“1”</a:t>
            </a:r>
          </a:p>
        </p:txBody>
      </p:sp>
      <p:cxnSp>
        <p:nvCxnSpPr>
          <p:cNvPr id="30" name="Straight Arrow Connector 29">
            <a:extLst>
              <a:ext uri="{FF2B5EF4-FFF2-40B4-BE49-F238E27FC236}">
                <a16:creationId xmlns:a16="http://schemas.microsoft.com/office/drawing/2014/main" id="{E0EC3637-5B30-A28D-628F-EFEF2AA3780B}"/>
              </a:ext>
            </a:extLst>
          </p:cNvPr>
          <p:cNvCxnSpPr/>
          <p:nvPr/>
        </p:nvCxnSpPr>
        <p:spPr>
          <a:xfrm>
            <a:off x="5606236" y="4965976"/>
            <a:ext cx="303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88F3C0B3-A4AC-E9E0-0A66-0BE71BE0CA14}"/>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65790" t="23028" r="7330" b="48750"/>
          <a:stretch/>
        </p:blipFill>
        <p:spPr>
          <a:xfrm rot="10800000">
            <a:off x="5996615" y="1367259"/>
            <a:ext cx="778849" cy="604563"/>
          </a:xfrm>
          <a:prstGeom prst="rect">
            <a:avLst/>
          </a:prstGeom>
          <a:solidFill>
            <a:schemeClr val="bg1"/>
          </a:solidFill>
        </p:spPr>
      </p:pic>
      <p:cxnSp>
        <p:nvCxnSpPr>
          <p:cNvPr id="39" name="Connector: Elbow 38">
            <a:extLst>
              <a:ext uri="{FF2B5EF4-FFF2-40B4-BE49-F238E27FC236}">
                <a16:creationId xmlns:a16="http://schemas.microsoft.com/office/drawing/2014/main" id="{96E03A89-6E26-7D89-519B-76E9492F4F2A}"/>
              </a:ext>
            </a:extLst>
          </p:cNvPr>
          <p:cNvCxnSpPr>
            <a:stCxn id="37" idx="3"/>
          </p:cNvCxnSpPr>
          <p:nvPr/>
        </p:nvCxnSpPr>
        <p:spPr>
          <a:xfrm rot="10800000" flipV="1">
            <a:off x="4541773" y="1669539"/>
            <a:ext cx="1454843" cy="8585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179B1997-1C64-BAD4-7F02-A8D63706768E}"/>
              </a:ext>
            </a:extLst>
          </p:cNvPr>
          <p:cNvCxnSpPr>
            <a:cxnSpLocks/>
          </p:cNvCxnSpPr>
          <p:nvPr/>
        </p:nvCxnSpPr>
        <p:spPr>
          <a:xfrm rot="10800000" flipV="1">
            <a:off x="6713838" y="1342890"/>
            <a:ext cx="493824" cy="2314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3C78507-755C-B982-2B56-0BCAF5EB6FA6}"/>
              </a:ext>
            </a:extLst>
          </p:cNvPr>
          <p:cNvSpPr txBox="1"/>
          <p:nvPr/>
        </p:nvSpPr>
        <p:spPr>
          <a:xfrm>
            <a:off x="7076762" y="1220800"/>
            <a:ext cx="593432" cy="230832"/>
          </a:xfrm>
          <a:prstGeom prst="rect">
            <a:avLst/>
          </a:prstGeom>
          <a:noFill/>
        </p:spPr>
        <p:txBody>
          <a:bodyPr wrap="none" rtlCol="0">
            <a:spAutoFit/>
          </a:bodyPr>
          <a:lstStyle/>
          <a:p>
            <a:r>
              <a:rPr lang="en-US" sz="900" dirty="0"/>
              <a:t>KBD #OE</a:t>
            </a:r>
          </a:p>
        </p:txBody>
      </p:sp>
      <p:cxnSp>
        <p:nvCxnSpPr>
          <p:cNvPr id="44" name="Connector: Elbow 43">
            <a:extLst>
              <a:ext uri="{FF2B5EF4-FFF2-40B4-BE49-F238E27FC236}">
                <a16:creationId xmlns:a16="http://schemas.microsoft.com/office/drawing/2014/main" id="{A1DB3A19-EEA7-44B2-6F53-F24AD2D46021}"/>
              </a:ext>
            </a:extLst>
          </p:cNvPr>
          <p:cNvCxnSpPr>
            <a:cxnSpLocks/>
            <a:stCxn id="48" idx="1"/>
            <a:endCxn id="45" idx="3"/>
          </p:cNvCxnSpPr>
          <p:nvPr/>
        </p:nvCxnSpPr>
        <p:spPr>
          <a:xfrm rot="10800000" flipH="1">
            <a:off x="5829013" y="1794229"/>
            <a:ext cx="955899" cy="4325722"/>
          </a:xfrm>
          <a:prstGeom prst="bentConnector5">
            <a:avLst>
              <a:gd name="adj1" fmla="val -61072"/>
              <a:gd name="adj2" fmla="val 49371"/>
              <a:gd name="adj3" fmla="val 150004"/>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CB9E0FE-F1D2-5815-4F74-35D72E160F00}"/>
              </a:ext>
            </a:extLst>
          </p:cNvPr>
          <p:cNvSpPr txBox="1"/>
          <p:nvPr/>
        </p:nvSpPr>
        <p:spPr>
          <a:xfrm>
            <a:off x="6871933" y="1618973"/>
            <a:ext cx="530915" cy="230832"/>
          </a:xfrm>
          <a:prstGeom prst="rect">
            <a:avLst/>
          </a:prstGeom>
          <a:noFill/>
        </p:spPr>
        <p:txBody>
          <a:bodyPr wrap="none" rtlCol="0">
            <a:spAutoFit/>
          </a:bodyPr>
          <a:lstStyle/>
          <a:p>
            <a:r>
              <a:rPr lang="en-US" sz="900" dirty="0"/>
              <a:t>#Ready</a:t>
            </a:r>
          </a:p>
        </p:txBody>
      </p:sp>
      <p:cxnSp>
        <p:nvCxnSpPr>
          <p:cNvPr id="54" name="Connector: Elbow 53">
            <a:extLst>
              <a:ext uri="{FF2B5EF4-FFF2-40B4-BE49-F238E27FC236}">
                <a16:creationId xmlns:a16="http://schemas.microsoft.com/office/drawing/2014/main" id="{A1B2D03D-7C38-FAA3-C704-15CD6139FBCD}"/>
              </a:ext>
            </a:extLst>
          </p:cNvPr>
          <p:cNvCxnSpPr>
            <a:cxnSpLocks/>
            <a:stCxn id="37" idx="3"/>
          </p:cNvCxnSpPr>
          <p:nvPr/>
        </p:nvCxnSpPr>
        <p:spPr>
          <a:xfrm rot="10800000" flipV="1">
            <a:off x="4680153" y="1669539"/>
            <a:ext cx="1316463" cy="1189825"/>
          </a:xfrm>
          <a:prstGeom prst="bentConnector3">
            <a:avLst>
              <a:gd name="adj1" fmla="val 551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DC7FADE-7020-0BAA-2281-B53D889B4F4E}"/>
              </a:ext>
            </a:extLst>
          </p:cNvPr>
          <p:cNvCxnSpPr>
            <a:cxnSpLocks/>
            <a:stCxn id="37" idx="3"/>
            <a:endCxn id="61" idx="3"/>
          </p:cNvCxnSpPr>
          <p:nvPr/>
        </p:nvCxnSpPr>
        <p:spPr>
          <a:xfrm rot="10800000" flipH="1" flipV="1">
            <a:off x="5996615" y="1669539"/>
            <a:ext cx="2158238" cy="3816161"/>
          </a:xfrm>
          <a:prstGeom prst="bentConnector5">
            <a:avLst>
              <a:gd name="adj1" fmla="val -10592"/>
              <a:gd name="adj2" fmla="val 64257"/>
              <a:gd name="adj3" fmla="val 11059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7BE99CC-A0C0-8CFB-1BE4-9942C7EB55E2}"/>
              </a:ext>
            </a:extLst>
          </p:cNvPr>
          <p:cNvSpPr txBox="1"/>
          <p:nvPr/>
        </p:nvSpPr>
        <p:spPr>
          <a:xfrm>
            <a:off x="8081035" y="5073045"/>
            <a:ext cx="338554" cy="230832"/>
          </a:xfrm>
          <a:prstGeom prst="rect">
            <a:avLst/>
          </a:prstGeom>
          <a:noFill/>
        </p:spPr>
        <p:txBody>
          <a:bodyPr wrap="none" rtlCol="0">
            <a:spAutoFit/>
          </a:bodyPr>
          <a:lstStyle/>
          <a:p>
            <a:r>
              <a:rPr lang="en-US" sz="900" dirty="0"/>
              <a:t>“1”</a:t>
            </a:r>
          </a:p>
        </p:txBody>
      </p:sp>
      <p:cxnSp>
        <p:nvCxnSpPr>
          <p:cNvPr id="65" name="Straight Arrow Connector 64">
            <a:extLst>
              <a:ext uri="{FF2B5EF4-FFF2-40B4-BE49-F238E27FC236}">
                <a16:creationId xmlns:a16="http://schemas.microsoft.com/office/drawing/2014/main" id="{0E875AA7-7153-7E81-4E32-0A37BA14F348}"/>
              </a:ext>
            </a:extLst>
          </p:cNvPr>
          <p:cNvCxnSpPr>
            <a:cxnSpLocks/>
          </p:cNvCxnSpPr>
          <p:nvPr/>
        </p:nvCxnSpPr>
        <p:spPr>
          <a:xfrm flipH="1">
            <a:off x="7931834" y="5238962"/>
            <a:ext cx="340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8E0DF13-D396-9BBB-E553-18528EC73325}"/>
              </a:ext>
            </a:extLst>
          </p:cNvPr>
          <p:cNvSpPr txBox="1"/>
          <p:nvPr/>
        </p:nvSpPr>
        <p:spPr>
          <a:xfrm>
            <a:off x="8345770" y="4996204"/>
            <a:ext cx="805029" cy="246221"/>
          </a:xfrm>
          <a:prstGeom prst="rect">
            <a:avLst/>
          </a:prstGeom>
          <a:noFill/>
        </p:spPr>
        <p:txBody>
          <a:bodyPr wrap="none" rtlCol="0">
            <a:spAutoFit/>
          </a:bodyPr>
          <a:lstStyle/>
          <a:p>
            <a:r>
              <a:rPr lang="en-US" sz="1000" dirty="0"/>
              <a:t>Read ended</a:t>
            </a:r>
          </a:p>
        </p:txBody>
      </p:sp>
      <p:sp>
        <p:nvSpPr>
          <p:cNvPr id="69" name="TextBox 68">
            <a:extLst>
              <a:ext uri="{FF2B5EF4-FFF2-40B4-BE49-F238E27FC236}">
                <a16:creationId xmlns:a16="http://schemas.microsoft.com/office/drawing/2014/main" id="{0B5D2872-E132-5552-86B5-BAA4F0DC2E1A}"/>
              </a:ext>
            </a:extLst>
          </p:cNvPr>
          <p:cNvSpPr txBox="1"/>
          <p:nvPr/>
        </p:nvSpPr>
        <p:spPr>
          <a:xfrm>
            <a:off x="8081035" y="6237439"/>
            <a:ext cx="503664" cy="230832"/>
          </a:xfrm>
          <a:prstGeom prst="rect">
            <a:avLst/>
          </a:prstGeom>
          <a:noFill/>
        </p:spPr>
        <p:txBody>
          <a:bodyPr wrap="none" rtlCol="0">
            <a:spAutoFit/>
          </a:bodyPr>
          <a:lstStyle/>
          <a:p>
            <a:r>
              <a:rPr lang="en-US" sz="900" dirty="0"/>
              <a:t>#Reset</a:t>
            </a:r>
          </a:p>
        </p:txBody>
      </p:sp>
      <p:cxnSp>
        <p:nvCxnSpPr>
          <p:cNvPr id="71" name="Connector: Elbow 70">
            <a:extLst>
              <a:ext uri="{FF2B5EF4-FFF2-40B4-BE49-F238E27FC236}">
                <a16:creationId xmlns:a16="http://schemas.microsoft.com/office/drawing/2014/main" id="{B20CD2D0-E948-CAB2-7B7D-0C650268E2D3}"/>
              </a:ext>
            </a:extLst>
          </p:cNvPr>
          <p:cNvCxnSpPr/>
          <p:nvPr/>
        </p:nvCxnSpPr>
        <p:spPr>
          <a:xfrm rot="10800000">
            <a:off x="4594672" y="3505585"/>
            <a:ext cx="3454382" cy="2978343"/>
          </a:xfrm>
          <a:prstGeom prst="bentConnector3">
            <a:avLst>
              <a:gd name="adj1" fmla="val -421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851DB379-560D-8444-17FB-CE131D8BBA53}"/>
              </a:ext>
            </a:extLst>
          </p:cNvPr>
          <p:cNvCxnSpPr>
            <a:cxnSpLocks/>
            <a:endCxn id="83" idx="1"/>
          </p:cNvCxnSpPr>
          <p:nvPr/>
        </p:nvCxnSpPr>
        <p:spPr>
          <a:xfrm rot="16200000" flipH="1">
            <a:off x="4820907" y="3773097"/>
            <a:ext cx="1083375" cy="5767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7C710C33-36EF-040D-E700-3BAE68218C1F}"/>
              </a:ext>
            </a:extLst>
          </p:cNvPr>
          <p:cNvCxnSpPr>
            <a:cxnSpLocks/>
          </p:cNvCxnSpPr>
          <p:nvPr/>
        </p:nvCxnSpPr>
        <p:spPr>
          <a:xfrm rot="10800000">
            <a:off x="8239972" y="4893388"/>
            <a:ext cx="1276431"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184272FD-BF51-4C4E-B4FE-A4EA03DB2932}"/>
              </a:ext>
            </a:extLst>
          </p:cNvPr>
          <p:cNvSpPr txBox="1"/>
          <p:nvPr/>
        </p:nvSpPr>
        <p:spPr>
          <a:xfrm>
            <a:off x="5385320" y="5318293"/>
            <a:ext cx="338554" cy="230832"/>
          </a:xfrm>
          <a:prstGeom prst="rect">
            <a:avLst/>
          </a:prstGeom>
          <a:noFill/>
        </p:spPr>
        <p:txBody>
          <a:bodyPr wrap="none" rtlCol="0">
            <a:spAutoFit/>
          </a:bodyPr>
          <a:lstStyle/>
          <a:p>
            <a:r>
              <a:rPr lang="en-US" sz="900" dirty="0"/>
              <a:t>“1”</a:t>
            </a:r>
          </a:p>
        </p:txBody>
      </p:sp>
      <p:cxnSp>
        <p:nvCxnSpPr>
          <p:cNvPr id="92" name="Straight Arrow Connector 91">
            <a:extLst>
              <a:ext uri="{FF2B5EF4-FFF2-40B4-BE49-F238E27FC236}">
                <a16:creationId xmlns:a16="http://schemas.microsoft.com/office/drawing/2014/main" id="{EED24DF5-638B-B350-8DAE-396526BD265D}"/>
              </a:ext>
            </a:extLst>
          </p:cNvPr>
          <p:cNvCxnSpPr/>
          <p:nvPr/>
        </p:nvCxnSpPr>
        <p:spPr>
          <a:xfrm>
            <a:off x="5554597" y="5518897"/>
            <a:ext cx="3033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FE11F3F3-154A-DE71-308A-0D4EED2D4CE6}"/>
              </a:ext>
            </a:extLst>
          </p:cNvPr>
          <p:cNvSpPr txBox="1"/>
          <p:nvPr/>
        </p:nvSpPr>
        <p:spPr>
          <a:xfrm>
            <a:off x="8265797" y="5644504"/>
            <a:ext cx="338554" cy="230832"/>
          </a:xfrm>
          <a:prstGeom prst="rect">
            <a:avLst/>
          </a:prstGeom>
          <a:noFill/>
        </p:spPr>
        <p:txBody>
          <a:bodyPr wrap="none" rtlCol="0">
            <a:spAutoFit/>
          </a:bodyPr>
          <a:lstStyle/>
          <a:p>
            <a:r>
              <a:rPr lang="en-US" sz="900" dirty="0"/>
              <a:t>“1”</a:t>
            </a:r>
          </a:p>
        </p:txBody>
      </p:sp>
      <p:cxnSp>
        <p:nvCxnSpPr>
          <p:cNvPr id="94" name="Straight Arrow Connector 93">
            <a:extLst>
              <a:ext uri="{FF2B5EF4-FFF2-40B4-BE49-F238E27FC236}">
                <a16:creationId xmlns:a16="http://schemas.microsoft.com/office/drawing/2014/main" id="{0CA84110-66C8-12F0-4F41-E0CED39EBEB9}"/>
              </a:ext>
            </a:extLst>
          </p:cNvPr>
          <p:cNvCxnSpPr>
            <a:cxnSpLocks/>
          </p:cNvCxnSpPr>
          <p:nvPr/>
        </p:nvCxnSpPr>
        <p:spPr>
          <a:xfrm flipH="1">
            <a:off x="8154853" y="5845108"/>
            <a:ext cx="2802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with low confidence">
            <a:extLst>
              <a:ext uri="{FF2B5EF4-FFF2-40B4-BE49-F238E27FC236}">
                <a16:creationId xmlns:a16="http://schemas.microsoft.com/office/drawing/2014/main" id="{C6E08BCC-5653-DC5A-91F3-4DACA420A754}"/>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flipH="1">
            <a:off x="4859406" y="2727665"/>
            <a:ext cx="362619" cy="256427"/>
          </a:xfrm>
          <a:prstGeom prst="rect">
            <a:avLst/>
          </a:prstGeom>
          <a:solidFill>
            <a:schemeClr val="bg1"/>
          </a:solidFill>
        </p:spPr>
      </p:pic>
    </p:spTree>
    <p:extLst>
      <p:ext uri="{BB962C8B-B14F-4D97-AF65-F5344CB8AC3E}">
        <p14:creationId xmlns:p14="http://schemas.microsoft.com/office/powerpoint/2010/main" val="281063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 (v2.0)</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2195133451"/>
              </p:ext>
            </p:extLst>
          </p:nvPr>
        </p:nvGraphicFramePr>
        <p:xfrm>
          <a:off x="763069" y="691687"/>
          <a:ext cx="8128002" cy="5974080"/>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7">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154173">
                <a:tc>
                  <a:txBody>
                    <a:bodyPr/>
                    <a:lstStyle/>
                    <a:p>
                      <a:r>
                        <a:rPr lang="en-US" sz="1000" dirty="0"/>
                        <a:t>Op code</a:t>
                      </a:r>
                    </a:p>
                  </a:txBody>
                  <a:tcPr marT="18288" marB="18288"/>
                </a:tc>
                <a:tc>
                  <a:txBody>
                    <a:bodyPr/>
                    <a:lstStyle/>
                    <a:p>
                      <a:r>
                        <a:rPr lang="en-US" sz="100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0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154173">
                <a:tc>
                  <a:txBody>
                    <a:bodyPr/>
                    <a:lstStyle/>
                    <a:p>
                      <a:r>
                        <a:rPr lang="en-US" sz="100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2" action="ppaction://hlinksldjump"/>
                        </a:rPr>
                        <a:t>NOP</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3224024"/>
                  </a:ext>
                </a:extLst>
              </a:tr>
              <a:tr h="154173">
                <a:tc>
                  <a:txBody>
                    <a:bodyPr/>
                    <a:lstStyle/>
                    <a:p>
                      <a:r>
                        <a:rPr lang="en-US" sz="100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3" action="ppaction://hlinksldjump"/>
                        </a:rPr>
                        <a:t>BRK</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Halt the </a:t>
                      </a:r>
                      <a:r>
                        <a:rPr lang="en-US" sz="10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5155652"/>
                  </a:ext>
                </a:extLst>
              </a:tr>
              <a:tr h="279663">
                <a:tc>
                  <a:txBody>
                    <a:bodyPr/>
                    <a:lstStyle/>
                    <a:p>
                      <a:r>
                        <a:rPr lang="en-US" sz="100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4" action="ppaction://hlinksldjump"/>
                        </a:rPr>
                        <a:t>ALU</a:t>
                      </a:r>
                      <a:r>
                        <a:rPr lang="en-US" sz="1000" dirty="0"/>
                        <a:t>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a:t>
                      </a:r>
                    </a:p>
                    <a:p>
                      <a:r>
                        <a:rPr lang="en-US" sz="1000" dirty="0"/>
                        <a:t>(OR, AND, XOR, NO</a:t>
                      </a:r>
                      <a:r>
                        <a:rPr lang="en-US" sz="1000" dirty="0">
                          <a:solidFill>
                            <a:schemeClr val="tx1"/>
                          </a:solidFill>
                        </a:rPr>
                        <a:t>T, ADD, SUB, ASL, ROL, LSR, ASR, ROR, </a:t>
                      </a:r>
                      <a:r>
                        <a:rPr lang="en-US" sz="10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22400386"/>
                  </a:ext>
                </a:extLst>
              </a:tr>
              <a:tr h="154173">
                <a:tc>
                  <a:txBody>
                    <a:bodyPr/>
                    <a:lstStyle/>
                    <a:p>
                      <a:r>
                        <a:rPr lang="en-US" sz="100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36262272"/>
                  </a:ext>
                </a:extLst>
              </a:tr>
              <a:tr h="154173">
                <a:tc>
                  <a:txBody>
                    <a:bodyPr/>
                    <a:lstStyle/>
                    <a:p>
                      <a:r>
                        <a:rPr lang="en-US" sz="100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9230928"/>
                  </a:ext>
                </a:extLst>
              </a:tr>
              <a:tr h="154173">
                <a:tc>
                  <a:txBody>
                    <a:bodyPr/>
                    <a:lstStyle/>
                    <a:p>
                      <a:r>
                        <a:rPr lang="en-US" sz="1000" dirty="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Branch Absolute</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47306687"/>
                  </a:ext>
                </a:extLst>
              </a:tr>
              <a:tr h="279663">
                <a:tc>
                  <a:txBody>
                    <a:bodyPr/>
                    <a:lstStyle/>
                    <a:p>
                      <a:r>
                        <a:rPr lang="en-US" sz="100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ALU Immediate </a:t>
                      </a:r>
                    </a:p>
                    <a:p>
                      <a:r>
                        <a:rPr lang="en-US" sz="1000" dirty="0"/>
                        <a:t>(Format: ALU Rd, Rd, </a:t>
                      </a:r>
                      <a:r>
                        <a:rPr lang="en-US" sz="1000" dirty="0" err="1"/>
                        <a:t>imm</a:t>
                      </a:r>
                      <a:r>
                        <a:rPr lang="en-US" sz="10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49180966"/>
                  </a:ext>
                </a:extLst>
              </a:tr>
              <a:tr h="154173">
                <a:tc>
                  <a:txBody>
                    <a:bodyPr/>
                    <a:lstStyle/>
                    <a:p>
                      <a:r>
                        <a:rPr lang="en-US" sz="100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tc>
                  <a:txBody>
                    <a:bodyPr/>
                    <a:lstStyle/>
                    <a:p>
                      <a:r>
                        <a:rPr lang="en-US" sz="10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385156511"/>
                  </a:ext>
                </a:extLst>
              </a:tr>
              <a:tr h="154173">
                <a:tc>
                  <a:txBody>
                    <a:bodyPr/>
                    <a:lstStyle/>
                    <a:p>
                      <a:r>
                        <a:rPr lang="en-US" sz="100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OUT register</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a register as a character or integer  </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6176449"/>
                  </a:ext>
                </a:extLst>
              </a:tr>
              <a:tr h="154173">
                <a:tc>
                  <a:txBody>
                    <a:bodyPr/>
                    <a:lstStyle/>
                    <a:p>
                      <a:r>
                        <a:rPr lang="en-US" sz="100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412318366"/>
                  </a:ext>
                </a:extLst>
              </a:tr>
              <a:tr h="154173">
                <a:tc>
                  <a:txBody>
                    <a:bodyPr/>
                    <a:lstStyle/>
                    <a:p>
                      <a:r>
                        <a:rPr lang="en-US" sz="100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lvl="0">
                        <a:buNone/>
                      </a:pPr>
                      <a:r>
                        <a:rPr lang="en-US" sz="10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915956243"/>
                  </a:ext>
                </a:extLst>
              </a:tr>
              <a:tr h="154173">
                <a:tc>
                  <a:txBody>
                    <a:bodyPr/>
                    <a:lstStyle/>
                    <a:p>
                      <a:r>
                        <a:rPr lang="en-US" sz="100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096940021"/>
                  </a:ext>
                </a:extLst>
              </a:tr>
              <a:tr h="154173">
                <a:tc>
                  <a:txBody>
                    <a:bodyPr/>
                    <a:lstStyle/>
                    <a:p>
                      <a:r>
                        <a:rPr lang="en-US" sz="100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buNone/>
                      </a:pPr>
                      <a:r>
                        <a:rPr lang="en-US" sz="10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506420400"/>
                  </a:ext>
                </a:extLst>
              </a:tr>
              <a:tr h="154173">
                <a:tc>
                  <a:txBody>
                    <a:bodyPr/>
                    <a:lstStyle/>
                    <a:p>
                      <a:r>
                        <a:rPr lang="en-US" sz="100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0462680"/>
                  </a:ext>
                </a:extLst>
              </a:tr>
              <a:tr h="154173">
                <a:tc>
                  <a:txBody>
                    <a:bodyPr/>
                    <a:lstStyle/>
                    <a:p>
                      <a:r>
                        <a:rPr lang="en-US" sz="100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20202441"/>
                  </a:ext>
                </a:extLst>
              </a:tr>
              <a:tr h="154173">
                <a:tc>
                  <a:txBody>
                    <a:bodyPr/>
                    <a:lstStyle/>
                    <a:p>
                      <a:r>
                        <a:rPr lang="en-US" sz="100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40991939"/>
                  </a:ext>
                </a:extLst>
              </a:tr>
              <a:tr h="154173">
                <a:tc>
                  <a:txBody>
                    <a:bodyPr/>
                    <a:lstStyle/>
                    <a:p>
                      <a:r>
                        <a:rPr lang="en-US" sz="100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154173">
                <a:tc>
                  <a:txBody>
                    <a:bodyPr/>
                    <a:lstStyle/>
                    <a:p>
                      <a:r>
                        <a:rPr lang="en-US" sz="100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154173">
                <a:tc>
                  <a:txBody>
                    <a:bodyPr/>
                    <a:lstStyle/>
                    <a:p>
                      <a:r>
                        <a:rPr lang="en-US" sz="100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5" action="ppaction://hlinksldjump"/>
                        </a:rPr>
                        <a:t>TST Registers</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41925619"/>
                  </a:ext>
                </a:extLst>
              </a:tr>
              <a:tr h="154173">
                <a:tc>
                  <a:txBody>
                    <a:bodyPr/>
                    <a:lstStyle/>
                    <a:p>
                      <a:r>
                        <a:rPr lang="en-US" sz="100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6" action="ppaction://hlinksldjump"/>
                        </a:rPr>
                        <a:t>TST Register</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154173">
                <a:tc>
                  <a:txBody>
                    <a:bodyPr/>
                    <a:lstStyle/>
                    <a:p>
                      <a:r>
                        <a:rPr lang="en-US" sz="1000"/>
                        <a:t>0x14</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7" action="ppaction://hlinksldjump"/>
                        </a:rPr>
                        <a:t>LDW1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154173">
                <a:tc>
                  <a:txBody>
                    <a:bodyPr/>
                    <a:lstStyle/>
                    <a:p>
                      <a:r>
                        <a:rPr lang="en-US" sz="1000"/>
                        <a:t>0x15</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8" action="ppaction://hlinksldjump"/>
                        </a:rPr>
                        <a:t>LDW2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Load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r h="154173">
                <a:tc>
                  <a:txBody>
                    <a:bodyPr/>
                    <a:lstStyle/>
                    <a:p>
                      <a:r>
                        <a:rPr lang="en-US" sz="1000" dirty="0"/>
                        <a:t>0x16</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9" action="ppaction://hlinksldjump"/>
                        </a:rPr>
                        <a:t>SDW1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6416252"/>
                  </a:ext>
                </a:extLst>
              </a:tr>
              <a:tr h="154173">
                <a:tc>
                  <a:txBody>
                    <a:bodyPr/>
                    <a:lstStyle/>
                    <a:p>
                      <a:r>
                        <a:rPr lang="en-US" sz="1000" dirty="0"/>
                        <a:t>0x17</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0" action="ppaction://hlinksldjump"/>
                        </a:rPr>
                        <a:t>SDW2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50593332"/>
                  </a:ext>
                </a:extLst>
              </a:tr>
              <a:tr h="154173">
                <a:tc>
                  <a:txBody>
                    <a:bodyPr/>
                    <a:lstStyle/>
                    <a:p>
                      <a:r>
                        <a:rPr lang="en-US" sz="1000" dirty="0"/>
                        <a:t>0x18</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1" action="ppaction://hlinksldjump"/>
                        </a:rPr>
                        <a:t>MAA1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with Offset to Address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16436746"/>
                  </a:ext>
                </a:extLst>
              </a:tr>
              <a:tr h="154173">
                <a:tc>
                  <a:txBody>
                    <a:bodyPr/>
                    <a:lstStyle/>
                    <a:p>
                      <a:r>
                        <a:rPr lang="en-US" sz="1000" dirty="0"/>
                        <a:t>0x19</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2" action="ppaction://hlinksldjump"/>
                        </a:rPr>
                        <a:t>MAA2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Move Address with Offset to Address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536880445"/>
                  </a:ext>
                </a:extLst>
              </a:tr>
              <a:tr h="154173">
                <a:tc>
                  <a:txBody>
                    <a:bodyPr/>
                    <a:lstStyle/>
                    <a:p>
                      <a:r>
                        <a:rPr lang="en-US" sz="1000" dirty="0"/>
                        <a:t>0x1A</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3" action="ppaction://hlinksldjump"/>
                        </a:rPr>
                        <a:t>MAG</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Address to General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62022510"/>
                  </a:ext>
                </a:extLst>
              </a:tr>
              <a:tr h="154173">
                <a:tc>
                  <a:txBody>
                    <a:bodyPr/>
                    <a:lstStyle/>
                    <a:p>
                      <a:r>
                        <a:rPr lang="en-US" sz="1000" dirty="0"/>
                        <a:t>0x1B</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4" action="ppaction://hlinksldjump"/>
                        </a:rPr>
                        <a:t>LDA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Address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74565637"/>
                  </a:ext>
                </a:extLst>
              </a:tr>
              <a:tr h="154173">
                <a:tc>
                  <a:txBody>
                    <a:bodyPr/>
                    <a:lstStyle/>
                    <a:p>
                      <a:r>
                        <a:rPr lang="en-US" sz="1000" dirty="0"/>
                        <a:t>0x1C</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5" action="ppaction://hlinksldjump"/>
                        </a:rPr>
                        <a:t>MGA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General to Address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540134254"/>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20135147"/>
              </p:ext>
            </p:extLst>
          </p:nvPr>
        </p:nvGraphicFramePr>
        <p:xfrm>
          <a:off x="9516208" y="790004"/>
          <a:ext cx="1399443" cy="1661160"/>
        </p:xfrm>
        <a:graphic>
          <a:graphicData uri="http://schemas.openxmlformats.org/drawingml/2006/table">
            <a:tbl>
              <a:tblPr>
                <a:tableStyleId>{5C22544A-7EE6-4342-B048-85BDC9FD1C3A}</a:tableStyleId>
              </a:tblPr>
              <a:tblGrid>
                <a:gridCol w="1399443">
                  <a:extLst>
                    <a:ext uri="{9D8B030D-6E8A-4147-A177-3AD203B41FA5}">
                      <a16:colId xmlns:a16="http://schemas.microsoft.com/office/drawing/2014/main" val="2963748656"/>
                    </a:ext>
                  </a:extLst>
                </a:gridCol>
              </a:tblGrid>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Covered by BIST</a:t>
                      </a:r>
                    </a:p>
                  </a:txBody>
                  <a:tcPr>
                    <a:solidFill>
                      <a:schemeClr val="accent6">
                        <a:lumMod val="40000"/>
                        <a:lumOff val="60000"/>
                      </a:schemeClr>
                    </a:solidFill>
                  </a:tcPr>
                </a:tc>
                <a:extLst>
                  <a:ext uri="{0D108BD9-81ED-4DB2-BD59-A6C34878D82A}">
                    <a16:rowId xmlns:a16="http://schemas.microsoft.com/office/drawing/2014/main" val="276225573"/>
                  </a:ext>
                </a:extLst>
              </a:tr>
              <a:tr h="370840">
                <a:tc>
                  <a:txBody>
                    <a:bodyPr/>
                    <a:lstStyle/>
                    <a:p>
                      <a:r>
                        <a:rPr lang="en-US" sz="1500" dirty="0"/>
                        <a:t>Implemented </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500" dirty="0"/>
                        <a:t>Planned</a:t>
                      </a:r>
                    </a:p>
                  </a:txBody>
                  <a:tcPr>
                    <a:solidFill>
                      <a:srgbClr val="CC99FF"/>
                    </a:solidFill>
                  </a:tcPr>
                </a:tc>
                <a:extLst>
                  <a:ext uri="{0D108BD9-81ED-4DB2-BD59-A6C34878D82A}">
                    <a16:rowId xmlns:a16="http://schemas.microsoft.com/office/drawing/2014/main" val="3014389022"/>
                  </a:ext>
                </a:extLst>
              </a:tr>
              <a:tr h="370840">
                <a:tc>
                  <a:txBody>
                    <a:bodyPr/>
                    <a:lstStyle/>
                    <a:p>
                      <a:r>
                        <a:rPr lang="en-US" sz="1500" dirty="0"/>
                        <a:t>Deprecating</a:t>
                      </a:r>
                    </a:p>
                  </a:txBody>
                  <a:tcPr>
                    <a:solidFill>
                      <a:srgbClr val="FFC000"/>
                    </a:solidFill>
                  </a:tcPr>
                </a:tc>
                <a:extLst>
                  <a:ext uri="{0D108BD9-81ED-4DB2-BD59-A6C34878D82A}">
                    <a16:rowId xmlns:a16="http://schemas.microsoft.com/office/drawing/2014/main" val="313708043"/>
                  </a:ext>
                </a:extLst>
              </a:tr>
            </a:tbl>
          </a:graphicData>
        </a:graphic>
      </p:graphicFrame>
      <p:pic>
        <p:nvPicPr>
          <p:cNvPr id="4" name="Picture 3">
            <a:hlinkClick r:id="rId16"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36</a:t>
            </a:fld>
            <a:endParaRPr lang="en-US" b="1" dirty="0">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dirty="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Cin -&gt; A-&gt; Cout</a:t>
                      </a:r>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dirty="0">
                          <a:solidFill>
                            <a:schemeClr val="tx1"/>
                          </a:solidFill>
                        </a:rPr>
                        <a:t>A + B + Cin</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4173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538480">
                <a:tc>
                  <a:txBody>
                    <a:bodyPr/>
                    <a:lstStyle/>
                    <a:p>
                      <a:r>
                        <a:rPr lang="en-US" sz="1500" strike="noStrike" baseline="0"/>
                        <a:t>Allow using ALU as two registers</a:t>
                      </a:r>
                    </a:p>
                    <a:p>
                      <a:r>
                        <a:rPr lang="en-US" sz="1500" strike="noStrike" baseline="0"/>
                        <a:t>(low Priority)</a:t>
                      </a:r>
                    </a:p>
                  </a:txBody>
                  <a:tcPr/>
                </a:tc>
                <a:tc>
                  <a:txBody>
                    <a:bodyPr/>
                    <a:lstStyle/>
                    <a:p>
                      <a:endParaRPr lang="en-US" sz="1500" strike="noStrike" baseline="0"/>
                    </a:p>
                  </a:txBody>
                  <a:tcPr/>
                </a:tc>
                <a:tc>
                  <a:txBody>
                    <a:bodyPr/>
                    <a:lstStyle/>
                    <a:p>
                      <a:r>
                        <a:rPr lang="en-US" sz="1500" strike="noStrike" baseline="0"/>
                        <a:t>Need to create output A and B</a:t>
                      </a:r>
                    </a:p>
                  </a:txBody>
                  <a:tcPr/>
                </a:tc>
                <a:tc>
                  <a:txBody>
                    <a:bodyPr/>
                    <a:lstStyle/>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3"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37</a:t>
            </a:fld>
            <a:endParaRPr lang="en-US" b="1">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9760816"/>
              </p:ext>
            </p:extLst>
          </p:nvPr>
        </p:nvGraphicFramePr>
        <p:xfrm>
          <a:off x="4716584" y="742463"/>
          <a:ext cx="5638801" cy="3291319"/>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dirty="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38</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91700431"/>
              </p:ext>
            </p:extLst>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39</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3" y="5619913"/>
          <a:ext cx="10173617" cy="66802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1">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3">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40</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3" cy="59436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41</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3" y="5624993"/>
          <a:ext cx="10140587" cy="66802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1">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9">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dirty="0" err="1"/>
                        <a:t>OpCode</a:t>
                      </a:r>
                      <a:r>
                        <a:rPr lang="en-US" sz="1300" dirty="0"/>
                        <a:t>=04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42</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59436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42339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7"/>
          <a:ext cx="5087485"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43</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995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3" y="5619913"/>
          <a:ext cx="1002152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44</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29131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7" y="2949767"/>
          <a:ext cx="4733396"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45</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3" y="5619913"/>
          <a:ext cx="10102488" cy="59436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1">
                  <a:extLst>
                    <a:ext uri="{9D8B030D-6E8A-4147-A177-3AD203B41FA5}">
                      <a16:colId xmlns:a16="http://schemas.microsoft.com/office/drawing/2014/main" val="1355185516"/>
                    </a:ext>
                  </a:extLst>
                </a:gridCol>
                <a:gridCol w="2156523">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7" name="TextBox 6">
            <a:extLst>
              <a:ext uri="{FF2B5EF4-FFF2-40B4-BE49-F238E27FC236}">
                <a16:creationId xmlns:a16="http://schemas.microsoft.com/office/drawing/2014/main" id="{DA18E71E-17A1-33EA-68D7-D3C727E46A9A}"/>
              </a:ext>
            </a:extLst>
          </p:cNvPr>
          <p:cNvSpPr txBox="1"/>
          <p:nvPr/>
        </p:nvSpPr>
        <p:spPr>
          <a:xfrm>
            <a:off x="1915907" y="2505670"/>
            <a:ext cx="3729790" cy="923330"/>
          </a:xfrm>
          <a:prstGeom prst="rect">
            <a:avLst/>
          </a:prstGeom>
          <a:solidFill>
            <a:srgbClr val="FFC000"/>
          </a:solidFill>
        </p:spPr>
        <p:txBody>
          <a:bodyPr wrap="square" rtlCol="0">
            <a:spAutoFit/>
          </a:bodyPr>
          <a:lstStyle/>
          <a:p>
            <a:r>
              <a:rPr lang="en-US" b="1" dirty="0"/>
              <a:t>Note: </a:t>
            </a:r>
            <a:r>
              <a:rPr lang="en-US" dirty="0"/>
              <a:t>This only sets the PC Low register! As such, this instruction is </a:t>
            </a:r>
            <a:r>
              <a:rPr lang="en-US" b="1" dirty="0">
                <a:solidFill>
                  <a:srgbClr val="C00000"/>
                </a:solidFill>
              </a:rPr>
              <a:t>Deprecated</a:t>
            </a:r>
            <a:r>
              <a:rPr lang="en-US" dirty="0"/>
              <a:t>.</a:t>
            </a:r>
            <a:endParaRPr lang="en-US" b="1" dirty="0"/>
          </a:p>
        </p:txBody>
      </p:sp>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648737842"/>
              </p:ext>
            </p:extLst>
          </p:nvPr>
        </p:nvGraphicFramePr>
        <p:xfrm>
          <a:off x="4716584" y="742463"/>
          <a:ext cx="5638802" cy="32659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70866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r>
                        <a:rPr lang="en-US" sz="1300">
                          <a:solidFill>
                            <a:srgbClr val="FF0000"/>
                          </a:solidFill>
                        </a:rPr>
                        <a:t>)- No longer required</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46</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100" cy="6680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1237651">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47</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504EF1FC-C9E8-D475-1AAA-628B153C1E7C}"/>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48</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8" name="TextBox 7">
            <a:extLst>
              <a:ext uri="{FF2B5EF4-FFF2-40B4-BE49-F238E27FC236}">
                <a16:creationId xmlns:a16="http://schemas.microsoft.com/office/drawing/2014/main" id="{9ECDA5CB-FA65-1377-C5A4-282C9CE7CB7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49</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016B431-52C9-5DDE-5063-455EE95C2853}"/>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9BE0-EDF4-FB03-378E-8B44891B5E0E}"/>
            </a:ext>
          </a:extLst>
        </p:cNvPr>
        <p:cNvGrpSpPr/>
        <p:nvPr/>
      </p:nvGrpSpPr>
      <p:grpSpPr>
        <a:xfrm>
          <a:off x="0" y="0"/>
          <a:ext cx="0" cy="0"/>
          <a:chOff x="0" y="0"/>
          <a:chExt cx="0" cy="0"/>
        </a:xfrm>
      </p:grpSpPr>
      <p:sp>
        <p:nvSpPr>
          <p:cNvPr id="164" name="Rectangle 163">
            <a:extLst>
              <a:ext uri="{FF2B5EF4-FFF2-40B4-BE49-F238E27FC236}">
                <a16:creationId xmlns:a16="http://schemas.microsoft.com/office/drawing/2014/main" id="{06009A91-1383-B9CF-6EEB-80DF8F8E0DDB}"/>
              </a:ext>
            </a:extLst>
          </p:cNvPr>
          <p:cNvSpPr/>
          <p:nvPr/>
        </p:nvSpPr>
        <p:spPr>
          <a:xfrm>
            <a:off x="2437168" y="3801937"/>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BCCE4F1-4DD2-6FE5-56CC-F1F7F34F9097}"/>
              </a:ext>
            </a:extLst>
          </p:cNvPr>
          <p:cNvSpPr/>
          <p:nvPr/>
        </p:nvSpPr>
        <p:spPr>
          <a:xfrm>
            <a:off x="2437168" y="3228181"/>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AD4371E-C483-3F72-24BB-A12779456BD0}"/>
              </a:ext>
            </a:extLst>
          </p:cNvPr>
          <p:cNvSpPr/>
          <p:nvPr/>
        </p:nvSpPr>
        <p:spPr>
          <a:xfrm>
            <a:off x="2437168" y="2654425"/>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B46006F-3F4E-0533-F64D-2C2263802F25}"/>
              </a:ext>
            </a:extLst>
          </p:cNvPr>
          <p:cNvSpPr/>
          <p:nvPr/>
        </p:nvSpPr>
        <p:spPr>
          <a:xfrm>
            <a:off x="2437168" y="2080669"/>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4A42E4E-9302-702B-7944-5213532D6264}"/>
              </a:ext>
            </a:extLst>
          </p:cNvPr>
          <p:cNvSpPr/>
          <p:nvPr/>
        </p:nvSpPr>
        <p:spPr>
          <a:xfrm>
            <a:off x="2437168" y="4375692"/>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47B4D0A-F7E1-7B97-C4F2-394F6A512798}"/>
              </a:ext>
            </a:extLst>
          </p:cNvPr>
          <p:cNvSpPr txBox="1"/>
          <p:nvPr/>
        </p:nvSpPr>
        <p:spPr>
          <a:xfrm>
            <a:off x="4631207" y="2154137"/>
            <a:ext cx="497252" cy="261610"/>
          </a:xfrm>
          <a:prstGeom prst="rect">
            <a:avLst/>
          </a:prstGeom>
          <a:noFill/>
        </p:spPr>
        <p:txBody>
          <a:bodyPr wrap="none" rtlCol="0">
            <a:spAutoFit/>
          </a:bodyPr>
          <a:lstStyle/>
          <a:p>
            <a:r>
              <a:rPr lang="en-US" sz="1100" dirty="0"/>
              <a:t>3msb</a:t>
            </a:r>
          </a:p>
        </p:txBody>
      </p:sp>
      <p:sp>
        <p:nvSpPr>
          <p:cNvPr id="129" name="TextBox 128">
            <a:extLst>
              <a:ext uri="{FF2B5EF4-FFF2-40B4-BE49-F238E27FC236}">
                <a16:creationId xmlns:a16="http://schemas.microsoft.com/office/drawing/2014/main" id="{24B0A132-BF5C-FEF5-2C95-3BEE99BEBA36}"/>
              </a:ext>
            </a:extLst>
          </p:cNvPr>
          <p:cNvSpPr txBox="1"/>
          <p:nvPr/>
        </p:nvSpPr>
        <p:spPr>
          <a:xfrm>
            <a:off x="5612891" y="2740238"/>
            <a:ext cx="328936" cy="261610"/>
          </a:xfrm>
          <a:prstGeom prst="rect">
            <a:avLst/>
          </a:prstGeom>
          <a:noFill/>
        </p:spPr>
        <p:txBody>
          <a:bodyPr wrap="none" rtlCol="0">
            <a:spAutoFit/>
          </a:bodyPr>
          <a:lstStyle/>
          <a:p>
            <a:r>
              <a:rPr lang="en-US" sz="1100" dirty="0"/>
              <a:t>CE</a:t>
            </a:r>
          </a:p>
        </p:txBody>
      </p:sp>
      <p:sp>
        <p:nvSpPr>
          <p:cNvPr id="130" name="TextBox 129">
            <a:extLst>
              <a:ext uri="{FF2B5EF4-FFF2-40B4-BE49-F238E27FC236}">
                <a16:creationId xmlns:a16="http://schemas.microsoft.com/office/drawing/2014/main" id="{51600C10-A819-89AA-8034-D168409F2690}"/>
              </a:ext>
            </a:extLst>
          </p:cNvPr>
          <p:cNvSpPr txBox="1"/>
          <p:nvPr/>
        </p:nvSpPr>
        <p:spPr>
          <a:xfrm>
            <a:off x="5612891" y="3548017"/>
            <a:ext cx="328936" cy="261610"/>
          </a:xfrm>
          <a:prstGeom prst="rect">
            <a:avLst/>
          </a:prstGeom>
          <a:noFill/>
        </p:spPr>
        <p:txBody>
          <a:bodyPr wrap="none" rtlCol="0">
            <a:spAutoFit/>
          </a:bodyPr>
          <a:lstStyle/>
          <a:p>
            <a:r>
              <a:rPr lang="en-US" sz="1100" dirty="0"/>
              <a:t>CE</a:t>
            </a:r>
          </a:p>
        </p:txBody>
      </p:sp>
      <p:sp>
        <p:nvSpPr>
          <p:cNvPr id="5" name="Title 4">
            <a:extLst>
              <a:ext uri="{FF2B5EF4-FFF2-40B4-BE49-F238E27FC236}">
                <a16:creationId xmlns:a16="http://schemas.microsoft.com/office/drawing/2014/main" id="{E6AD2189-933E-F904-A4B3-2E3331C44428}"/>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60DEFC76-9998-19B4-1F88-A502BC47381D}"/>
              </a:ext>
            </a:extLst>
          </p:cNvPr>
          <p:cNvSpPr/>
          <p:nvPr/>
        </p:nvSpPr>
        <p:spPr>
          <a:xfrm>
            <a:off x="7681949" y="1200727"/>
            <a:ext cx="282975" cy="5080000"/>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7" name="Rectangle 6">
            <a:extLst>
              <a:ext uri="{FF2B5EF4-FFF2-40B4-BE49-F238E27FC236}">
                <a16:creationId xmlns:a16="http://schemas.microsoft.com/office/drawing/2014/main" id="{DA24EA2B-76E2-56E0-D502-7EA795D4766A}"/>
              </a:ext>
            </a:extLst>
          </p:cNvPr>
          <p:cNvSpPr/>
          <p:nvPr/>
        </p:nvSpPr>
        <p:spPr>
          <a:xfrm>
            <a:off x="772914" y="1874983"/>
            <a:ext cx="282975" cy="448136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8" name="Rectangle 7">
            <a:extLst>
              <a:ext uri="{FF2B5EF4-FFF2-40B4-BE49-F238E27FC236}">
                <a16:creationId xmlns:a16="http://schemas.microsoft.com/office/drawing/2014/main" id="{42778E0D-0ACE-E826-DD06-FBCB740A2466}"/>
              </a:ext>
            </a:extLst>
          </p:cNvPr>
          <p:cNvSpPr/>
          <p:nvPr/>
        </p:nvSpPr>
        <p:spPr>
          <a:xfrm rot="16200000">
            <a:off x="4901686" y="1944603"/>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9" name="Rectangle 8">
            <a:hlinkClick r:id="rId2" action="ppaction://hlinksldjump"/>
            <a:extLst>
              <a:ext uri="{FF2B5EF4-FFF2-40B4-BE49-F238E27FC236}">
                <a16:creationId xmlns:a16="http://schemas.microsoft.com/office/drawing/2014/main" id="{0624C475-378C-9235-EDCB-4968A695E201}"/>
              </a:ext>
            </a:extLst>
          </p:cNvPr>
          <p:cNvSpPr/>
          <p:nvPr/>
        </p:nvSpPr>
        <p:spPr>
          <a:xfrm>
            <a:off x="1512429" y="5384416"/>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30D28E6A-30EC-6071-B087-C34D5761DEA0}"/>
              </a:ext>
            </a:extLst>
          </p:cNvPr>
          <p:cNvCxnSpPr>
            <a:cxnSpLocks/>
            <a:endCxn id="9" idx="1"/>
          </p:cNvCxnSpPr>
          <p:nvPr/>
        </p:nvCxnSpPr>
        <p:spPr>
          <a:xfrm>
            <a:off x="1035605" y="5613016"/>
            <a:ext cx="47682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4133538-73E4-D915-0FE1-7AF7515A16E1}"/>
              </a:ext>
            </a:extLst>
          </p:cNvPr>
          <p:cNvCxnSpPr>
            <a:cxnSpLocks/>
            <a:endCxn id="13" idx="1"/>
          </p:cNvCxnSpPr>
          <p:nvPr/>
        </p:nvCxnSpPr>
        <p:spPr>
          <a:xfrm flipV="1">
            <a:off x="1055888" y="3768105"/>
            <a:ext cx="477037"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6C8986A6-3FB3-7696-2F78-B527DC212D3C}"/>
              </a:ext>
            </a:extLst>
          </p:cNvPr>
          <p:cNvSpPr/>
          <p:nvPr/>
        </p:nvSpPr>
        <p:spPr>
          <a:xfrm>
            <a:off x="5786491" y="3789235"/>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SRAM</a:t>
            </a:r>
          </a:p>
        </p:txBody>
      </p:sp>
      <p:sp>
        <p:nvSpPr>
          <p:cNvPr id="16" name="Rectangle 15">
            <a:hlinkClick r:id="rId4" action="ppaction://hlinksldjump"/>
            <a:extLst>
              <a:ext uri="{FF2B5EF4-FFF2-40B4-BE49-F238E27FC236}">
                <a16:creationId xmlns:a16="http://schemas.microsoft.com/office/drawing/2014/main" id="{A8554522-2D3F-3A1E-D752-7CF3E3C6A555}"/>
              </a:ext>
            </a:extLst>
          </p:cNvPr>
          <p:cNvSpPr/>
          <p:nvPr/>
        </p:nvSpPr>
        <p:spPr>
          <a:xfrm>
            <a:off x="5786491"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a:t>EEPROM</a:t>
            </a:r>
          </a:p>
        </p:txBody>
      </p:sp>
      <p:sp>
        <p:nvSpPr>
          <p:cNvPr id="17" name="Rectangle 16">
            <a:extLst>
              <a:ext uri="{FF2B5EF4-FFF2-40B4-BE49-F238E27FC236}">
                <a16:creationId xmlns:a16="http://schemas.microsoft.com/office/drawing/2014/main" id="{4467AEC6-DD2E-51B8-9D93-908A045CE8C5}"/>
              </a:ext>
            </a:extLst>
          </p:cNvPr>
          <p:cNvSpPr/>
          <p:nvPr/>
        </p:nvSpPr>
        <p:spPr>
          <a:xfrm>
            <a:off x="4356027" y="1274618"/>
            <a:ext cx="282975" cy="37592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9" name="Rectangle 18">
            <a:hlinkClick r:id="rId5" action="ppaction://hlinksldjump"/>
            <a:extLst>
              <a:ext uri="{FF2B5EF4-FFF2-40B4-BE49-F238E27FC236}">
                <a16:creationId xmlns:a16="http://schemas.microsoft.com/office/drawing/2014/main" id="{BBD9601B-98CE-4F02-B323-B7B412025CA7}"/>
              </a:ext>
            </a:extLst>
          </p:cNvPr>
          <p:cNvSpPr/>
          <p:nvPr/>
        </p:nvSpPr>
        <p:spPr>
          <a:xfrm>
            <a:off x="1532925" y="3015433"/>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a:t>Stack Pointer</a:t>
            </a:r>
          </a:p>
        </p:txBody>
      </p:sp>
      <p:cxnSp>
        <p:nvCxnSpPr>
          <p:cNvPr id="20" name="Straight Arrow Connector 19">
            <a:extLst>
              <a:ext uri="{FF2B5EF4-FFF2-40B4-BE49-F238E27FC236}">
                <a16:creationId xmlns:a16="http://schemas.microsoft.com/office/drawing/2014/main" id="{1FB2D77E-55A6-C26F-E2ED-F55A505FF7E7}"/>
              </a:ext>
            </a:extLst>
          </p:cNvPr>
          <p:cNvCxnSpPr>
            <a:cxnSpLocks/>
            <a:endCxn id="19" idx="1"/>
          </p:cNvCxnSpPr>
          <p:nvPr/>
        </p:nvCxnSpPr>
        <p:spPr>
          <a:xfrm flipV="1">
            <a:off x="1065337" y="3198313"/>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6" action="ppaction://hlinksldjump"/>
            <a:extLst>
              <a:ext uri="{FF2B5EF4-FFF2-40B4-BE49-F238E27FC236}">
                <a16:creationId xmlns:a16="http://schemas.microsoft.com/office/drawing/2014/main" id="{C594A1F6-C28A-EB8E-76BE-450E36097344}"/>
              </a:ext>
            </a:extLst>
          </p:cNvPr>
          <p:cNvSpPr/>
          <p:nvPr/>
        </p:nvSpPr>
        <p:spPr>
          <a:xfrm>
            <a:off x="1532925" y="2445641"/>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1B459A8F-BF3A-2321-BC37-D10E815B57E0}"/>
              </a:ext>
            </a:extLst>
          </p:cNvPr>
          <p:cNvCxnSpPr>
            <a:cxnSpLocks/>
            <a:endCxn id="21" idx="1"/>
          </p:cNvCxnSpPr>
          <p:nvPr/>
        </p:nvCxnSpPr>
        <p:spPr>
          <a:xfrm flipV="1">
            <a:off x="1069960" y="2628521"/>
            <a:ext cx="462965"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C5897969-8673-5BD5-00B1-36B8D83437E0}"/>
              </a:ext>
            </a:extLst>
          </p:cNvPr>
          <p:cNvCxnSpPr>
            <a:cxnSpLocks/>
            <a:stCxn id="19" idx="3"/>
          </p:cNvCxnSpPr>
          <p:nvPr/>
        </p:nvCxnSpPr>
        <p:spPr>
          <a:xfrm>
            <a:off x="2538765" y="3198313"/>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B20DB054-52F7-0722-599C-E00DA8DC171D}"/>
              </a:ext>
            </a:extLst>
          </p:cNvPr>
          <p:cNvCxnSpPr>
            <a:cxnSpLocks/>
            <a:stCxn id="13" idx="3"/>
          </p:cNvCxnSpPr>
          <p:nvPr/>
        </p:nvCxnSpPr>
        <p:spPr>
          <a:xfrm>
            <a:off x="2538765" y="3768105"/>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A9CEE9FA-3859-9850-DA2D-C93395F1B82A}"/>
              </a:ext>
            </a:extLst>
          </p:cNvPr>
          <p:cNvCxnSpPr>
            <a:endCxn id="16" idx="1"/>
          </p:cNvCxnSpPr>
          <p:nvPr/>
        </p:nvCxnSpPr>
        <p:spPr>
          <a:xfrm>
            <a:off x="4639002"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9753AB0-2B26-A839-D50D-50BF64CF061E}"/>
              </a:ext>
            </a:extLst>
          </p:cNvPr>
          <p:cNvCxnSpPr>
            <a:endCxn id="15" idx="1"/>
          </p:cNvCxnSpPr>
          <p:nvPr/>
        </p:nvCxnSpPr>
        <p:spPr>
          <a:xfrm flipV="1">
            <a:off x="4639002" y="40178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3EEA8D10-E1B4-C258-C78F-4730CD1CE8A3}"/>
              </a:ext>
            </a:extLst>
          </p:cNvPr>
          <p:cNvSpPr/>
          <p:nvPr/>
        </p:nvSpPr>
        <p:spPr>
          <a:xfrm>
            <a:off x="5098918" y="2123490"/>
            <a:ext cx="787701" cy="420465"/>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a:t>AMAP</a:t>
            </a:r>
          </a:p>
          <a:p>
            <a:pPr algn="ctr"/>
            <a:r>
              <a:rPr lang="en-US" sz="1400"/>
              <a:t>Decoder</a:t>
            </a:r>
          </a:p>
        </p:txBody>
      </p:sp>
      <p:cxnSp>
        <p:nvCxnSpPr>
          <p:cNvPr id="44" name="Connector: Elbow 43">
            <a:extLst>
              <a:ext uri="{FF2B5EF4-FFF2-40B4-BE49-F238E27FC236}">
                <a16:creationId xmlns:a16="http://schemas.microsoft.com/office/drawing/2014/main" id="{D116D635-A96F-3F83-A600-91BC0354B683}"/>
              </a:ext>
            </a:extLst>
          </p:cNvPr>
          <p:cNvCxnSpPr>
            <a:cxnSpLocks/>
            <a:stCxn id="42" idx="2"/>
          </p:cNvCxnSpPr>
          <p:nvPr/>
        </p:nvCxnSpPr>
        <p:spPr>
          <a:xfrm rot="16200000" flipH="1">
            <a:off x="5489196" y="2547528"/>
            <a:ext cx="450324" cy="443178"/>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9C2733D-BDB0-0620-AB53-DA6B664AEC09}"/>
              </a:ext>
            </a:extLst>
          </p:cNvPr>
          <p:cNvCxnSpPr>
            <a:cxnSpLocks/>
            <a:stCxn id="42" idx="2"/>
          </p:cNvCxnSpPr>
          <p:nvPr/>
        </p:nvCxnSpPr>
        <p:spPr>
          <a:xfrm rot="16200000" flipH="1">
            <a:off x="5095810" y="2940914"/>
            <a:ext cx="1242978" cy="449060"/>
          </a:xfrm>
          <a:prstGeom prst="bentConnector3">
            <a:avLst>
              <a:gd name="adj1" fmla="val 8492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3C68E8-1F1F-34AD-5DE7-B184B37CF8AE}"/>
              </a:ext>
            </a:extLst>
          </p:cNvPr>
          <p:cNvCxnSpPr>
            <a:cxnSpLocks/>
            <a:endCxn id="42" idx="1"/>
          </p:cNvCxnSpPr>
          <p:nvPr/>
        </p:nvCxnSpPr>
        <p:spPr>
          <a:xfrm flipV="1">
            <a:off x="4639002" y="2333723"/>
            <a:ext cx="459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2D5E0DC-1648-593D-63BD-A4CDD15BF2BA}"/>
              </a:ext>
            </a:extLst>
          </p:cNvPr>
          <p:cNvSpPr/>
          <p:nvPr/>
        </p:nvSpPr>
        <p:spPr>
          <a:xfrm>
            <a:off x="5786491"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a:t>MMIO</a:t>
            </a:r>
          </a:p>
        </p:txBody>
      </p:sp>
      <p:cxnSp>
        <p:nvCxnSpPr>
          <p:cNvPr id="53" name="Straight Arrow Connector 52">
            <a:extLst>
              <a:ext uri="{FF2B5EF4-FFF2-40B4-BE49-F238E27FC236}">
                <a16:creationId xmlns:a16="http://schemas.microsoft.com/office/drawing/2014/main" id="{74F8153F-F3C5-7E1C-3B43-FA3DB4BA2FFE}"/>
              </a:ext>
            </a:extLst>
          </p:cNvPr>
          <p:cNvCxnSpPr>
            <a:cxnSpLocks/>
            <a:endCxn id="52" idx="1"/>
          </p:cNvCxnSpPr>
          <p:nvPr/>
        </p:nvCxnSpPr>
        <p:spPr>
          <a:xfrm flipV="1">
            <a:off x="4639002"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3256ADC5-FC67-0B20-380B-6CB6C6C60725}"/>
              </a:ext>
            </a:extLst>
          </p:cNvPr>
          <p:cNvCxnSpPr>
            <a:cxnSpLocks/>
            <a:stCxn id="42" idx="2"/>
          </p:cNvCxnSpPr>
          <p:nvPr/>
        </p:nvCxnSpPr>
        <p:spPr>
          <a:xfrm rot="16200000" flipH="1">
            <a:off x="4698759" y="3337965"/>
            <a:ext cx="2037078" cy="449058"/>
          </a:xfrm>
          <a:prstGeom prst="bentConnector3">
            <a:avLst>
              <a:gd name="adj1" fmla="val 9126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hlinkClick r:id="rId8" action="ppaction://hlinksldjump"/>
            <a:extLst>
              <a:ext uri="{FF2B5EF4-FFF2-40B4-BE49-F238E27FC236}">
                <a16:creationId xmlns:a16="http://schemas.microsoft.com/office/drawing/2014/main" id="{8D1C9749-F348-2468-3BCE-E2990428FA73}"/>
              </a:ext>
            </a:extLst>
          </p:cNvPr>
          <p:cNvSpPr/>
          <p:nvPr/>
        </p:nvSpPr>
        <p:spPr>
          <a:xfrm>
            <a:off x="2804053" y="538373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Micro</a:t>
            </a:r>
            <a:endParaRPr lang="en-US"/>
          </a:p>
          <a:p>
            <a:pPr algn="ctr"/>
            <a:r>
              <a:rPr lang="en-US" sz="1400"/>
              <a:t>Instructions</a:t>
            </a:r>
            <a:endParaRPr lang="en-US"/>
          </a:p>
        </p:txBody>
      </p:sp>
      <p:cxnSp>
        <p:nvCxnSpPr>
          <p:cNvPr id="71" name="Straight Arrow Connector 70">
            <a:extLst>
              <a:ext uri="{FF2B5EF4-FFF2-40B4-BE49-F238E27FC236}">
                <a16:creationId xmlns:a16="http://schemas.microsoft.com/office/drawing/2014/main" id="{ACE59664-9AFB-709F-E257-A0C462BE60EC}"/>
              </a:ext>
            </a:extLst>
          </p:cNvPr>
          <p:cNvCxnSpPr>
            <a:cxnSpLocks/>
            <a:stCxn id="9" idx="3"/>
            <a:endCxn id="61" idx="1"/>
          </p:cNvCxnSpPr>
          <p:nvPr/>
        </p:nvCxnSpPr>
        <p:spPr>
          <a:xfrm>
            <a:off x="2518269" y="5613016"/>
            <a:ext cx="285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2D733F0-5CE4-90CB-1652-50F96E34DBE5}"/>
              </a:ext>
            </a:extLst>
          </p:cNvPr>
          <p:cNvCxnSpPr>
            <a:cxnSpLocks/>
            <a:stCxn id="61" idx="0"/>
            <a:endCxn id="17" idx="2"/>
          </p:cNvCxnSpPr>
          <p:nvPr/>
        </p:nvCxnSpPr>
        <p:spPr>
          <a:xfrm rot="5400000" flipH="1" flipV="1">
            <a:off x="3999035" y="4885250"/>
            <a:ext cx="349909" cy="647052"/>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345AEB7-CF42-EB69-C4C0-22FD7438F19F}"/>
              </a:ext>
            </a:extLst>
          </p:cNvPr>
          <p:cNvSpPr txBox="1"/>
          <p:nvPr/>
        </p:nvSpPr>
        <p:spPr>
          <a:xfrm>
            <a:off x="3661458" y="4988948"/>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103AACC9-4329-2478-3593-64318A337E3B}"/>
              </a:ext>
            </a:extLst>
          </p:cNvPr>
          <p:cNvCxnSpPr>
            <a:cxnSpLocks/>
            <a:stCxn id="16" idx="3"/>
          </p:cNvCxnSpPr>
          <p:nvPr/>
        </p:nvCxnSpPr>
        <p:spPr>
          <a:xfrm>
            <a:off x="6792330" y="3226035"/>
            <a:ext cx="87591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E156A677-10B7-45F3-383D-039231A6EC2C}"/>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4DAFCCFF-D79A-4FFF-26DB-79155D090E63}"/>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5505C732-EA41-18D8-A5E5-9BC4FF3D3D79}"/>
              </a:ext>
            </a:extLst>
          </p:cNvPr>
          <p:cNvSpPr/>
          <p:nvPr/>
        </p:nvSpPr>
        <p:spPr>
          <a:xfrm>
            <a:off x="5786491" y="5384416"/>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Register</a:t>
            </a:r>
          </a:p>
          <a:p>
            <a:pPr algn="ctr"/>
            <a:r>
              <a:rPr lang="en-US" sz="1400"/>
              <a:t>File</a:t>
            </a:r>
          </a:p>
        </p:txBody>
      </p:sp>
      <p:cxnSp>
        <p:nvCxnSpPr>
          <p:cNvPr id="92" name="Straight Arrow Connector 91">
            <a:extLst>
              <a:ext uri="{FF2B5EF4-FFF2-40B4-BE49-F238E27FC236}">
                <a16:creationId xmlns:a16="http://schemas.microsoft.com/office/drawing/2014/main" id="{AE94DF95-B15A-D41A-BF25-5E94F5D61C11}"/>
              </a:ext>
            </a:extLst>
          </p:cNvPr>
          <p:cNvCxnSpPr>
            <a:cxnSpLocks/>
            <a:stCxn id="88" idx="3"/>
          </p:cNvCxnSpPr>
          <p:nvPr/>
        </p:nvCxnSpPr>
        <p:spPr>
          <a:xfrm>
            <a:off x="6792331" y="5613016"/>
            <a:ext cx="88961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 name="Rectangle 2">
            <a:hlinkClick r:id="rId9" action="ppaction://hlinksldjump"/>
            <a:extLst>
              <a:ext uri="{FF2B5EF4-FFF2-40B4-BE49-F238E27FC236}">
                <a16:creationId xmlns:a16="http://schemas.microsoft.com/office/drawing/2014/main" id="{0EBA0DD2-33A7-A74E-0D5B-7045E6E31E2F}"/>
              </a:ext>
            </a:extLst>
          </p:cNvPr>
          <p:cNvSpPr/>
          <p:nvPr/>
        </p:nvSpPr>
        <p:spPr>
          <a:xfrm>
            <a:off x="6125639" y="1227860"/>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H</a:t>
            </a:r>
          </a:p>
        </p:txBody>
      </p:sp>
      <p:sp>
        <p:nvSpPr>
          <p:cNvPr id="4" name="Rectangle 3">
            <a:hlinkClick r:id="rId9" action="ppaction://hlinksldjump"/>
            <a:extLst>
              <a:ext uri="{FF2B5EF4-FFF2-40B4-BE49-F238E27FC236}">
                <a16:creationId xmlns:a16="http://schemas.microsoft.com/office/drawing/2014/main" id="{F9AB89FF-4462-CF61-08EF-9861178A439E}"/>
              </a:ext>
            </a:extLst>
          </p:cNvPr>
          <p:cNvSpPr/>
          <p:nvPr/>
        </p:nvSpPr>
        <p:spPr>
          <a:xfrm>
            <a:off x="6137028" y="1580151"/>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L</a:t>
            </a:r>
          </a:p>
        </p:txBody>
      </p:sp>
      <p:sp>
        <p:nvSpPr>
          <p:cNvPr id="46" name="Rectangle 45">
            <a:hlinkClick r:id="rId6" action="ppaction://hlinksldjump"/>
            <a:extLst>
              <a:ext uri="{FF2B5EF4-FFF2-40B4-BE49-F238E27FC236}">
                <a16:creationId xmlns:a16="http://schemas.microsoft.com/office/drawing/2014/main" id="{62855FB6-801B-327B-1EBA-B764D214C3E7}"/>
              </a:ext>
            </a:extLst>
          </p:cNvPr>
          <p:cNvSpPr/>
          <p:nvPr/>
        </p:nvSpPr>
        <p:spPr>
          <a:xfrm>
            <a:off x="1532925" y="4155017"/>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Base Pointer</a:t>
            </a:r>
          </a:p>
        </p:txBody>
      </p:sp>
      <p:cxnSp>
        <p:nvCxnSpPr>
          <p:cNvPr id="58" name="Straight Arrow Connector 57">
            <a:extLst>
              <a:ext uri="{FF2B5EF4-FFF2-40B4-BE49-F238E27FC236}">
                <a16:creationId xmlns:a16="http://schemas.microsoft.com/office/drawing/2014/main" id="{925DFA60-0A2D-6AC8-114D-A68D4ADAADF0}"/>
              </a:ext>
            </a:extLst>
          </p:cNvPr>
          <p:cNvCxnSpPr>
            <a:cxnSpLocks/>
            <a:stCxn id="46" idx="3"/>
          </p:cNvCxnSpPr>
          <p:nvPr/>
        </p:nvCxnSpPr>
        <p:spPr>
          <a:xfrm>
            <a:off x="2538765" y="4337897"/>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451238-0D66-FF27-6F2A-543050818402}"/>
              </a:ext>
            </a:extLst>
          </p:cNvPr>
          <p:cNvCxnSpPr>
            <a:cxnSpLocks/>
            <a:endCxn id="46" idx="1"/>
          </p:cNvCxnSpPr>
          <p:nvPr/>
        </p:nvCxnSpPr>
        <p:spPr>
          <a:xfrm flipV="1">
            <a:off x="1065337" y="4337897"/>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65" name="Rectangle 64">
            <a:hlinkClick r:id="rId10" action="ppaction://hlinksldjump"/>
            <a:extLst>
              <a:ext uri="{FF2B5EF4-FFF2-40B4-BE49-F238E27FC236}">
                <a16:creationId xmlns:a16="http://schemas.microsoft.com/office/drawing/2014/main" id="{F8C7235A-FC51-D67D-98AC-99EFDE4380EB}"/>
              </a:ext>
            </a:extLst>
          </p:cNvPr>
          <p:cNvSpPr/>
          <p:nvPr/>
        </p:nvSpPr>
        <p:spPr>
          <a:xfrm>
            <a:off x="1532925" y="1875849"/>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err="1"/>
              <a:t>TmpAR</a:t>
            </a:r>
            <a:endParaRPr lang="en-US" sz="1400" dirty="0"/>
          </a:p>
        </p:txBody>
      </p:sp>
      <p:cxnSp>
        <p:nvCxnSpPr>
          <p:cNvPr id="66" name="Straight Arrow Connector 65">
            <a:extLst>
              <a:ext uri="{FF2B5EF4-FFF2-40B4-BE49-F238E27FC236}">
                <a16:creationId xmlns:a16="http://schemas.microsoft.com/office/drawing/2014/main" id="{3A1C77BC-F221-2A50-2FB0-606342117FA8}"/>
              </a:ext>
            </a:extLst>
          </p:cNvPr>
          <p:cNvCxnSpPr>
            <a:cxnSpLocks/>
            <a:stCxn id="65" idx="3"/>
          </p:cNvCxnSpPr>
          <p:nvPr/>
        </p:nvCxnSpPr>
        <p:spPr>
          <a:xfrm>
            <a:off x="2538765" y="2058729"/>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Rectangle 83">
            <a:hlinkClick r:id="rId10" action="ppaction://hlinksldjump"/>
            <a:extLst>
              <a:ext uri="{FF2B5EF4-FFF2-40B4-BE49-F238E27FC236}">
                <a16:creationId xmlns:a16="http://schemas.microsoft.com/office/drawing/2014/main" id="{BCCC7742-C3BE-8E8E-0505-A736000DF7EA}"/>
              </a:ext>
            </a:extLst>
          </p:cNvPr>
          <p:cNvSpPr/>
          <p:nvPr/>
        </p:nvSpPr>
        <p:spPr>
          <a:xfrm>
            <a:off x="1532925" y="1120480"/>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16bitAdder</a:t>
            </a:r>
          </a:p>
        </p:txBody>
      </p:sp>
      <p:cxnSp>
        <p:nvCxnSpPr>
          <p:cNvPr id="101" name="Straight Arrow Connector 100">
            <a:extLst>
              <a:ext uri="{FF2B5EF4-FFF2-40B4-BE49-F238E27FC236}">
                <a16:creationId xmlns:a16="http://schemas.microsoft.com/office/drawing/2014/main" id="{13964623-27E6-4340-76F9-8EC71741E547}"/>
              </a:ext>
            </a:extLst>
          </p:cNvPr>
          <p:cNvCxnSpPr>
            <a:cxnSpLocks/>
            <a:stCxn id="21" idx="3"/>
          </p:cNvCxnSpPr>
          <p:nvPr/>
        </p:nvCxnSpPr>
        <p:spPr>
          <a:xfrm>
            <a:off x="2538765" y="2628521"/>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943D321-0EE6-D927-CDC3-5158AEEB50B5}"/>
              </a:ext>
            </a:extLst>
          </p:cNvPr>
          <p:cNvCxnSpPr>
            <a:cxnSpLocks/>
            <a:stCxn id="7" idx="0"/>
            <a:endCxn id="84" idx="1"/>
          </p:cNvCxnSpPr>
          <p:nvPr/>
        </p:nvCxnSpPr>
        <p:spPr>
          <a:xfrm rot="5400000" flipH="1" flipV="1">
            <a:off x="960712" y="1302771"/>
            <a:ext cx="525903" cy="618523"/>
          </a:xfrm>
          <a:prstGeom prst="bentConnector2">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75" name="TextBox 74">
            <a:extLst>
              <a:ext uri="{FF2B5EF4-FFF2-40B4-BE49-F238E27FC236}">
                <a16:creationId xmlns:a16="http://schemas.microsoft.com/office/drawing/2014/main" id="{E6168354-3112-3AC6-5E78-D584EA6319E3}"/>
              </a:ext>
            </a:extLst>
          </p:cNvPr>
          <p:cNvSpPr txBox="1"/>
          <p:nvPr/>
        </p:nvSpPr>
        <p:spPr>
          <a:xfrm>
            <a:off x="829014" y="1124786"/>
            <a:ext cx="686406" cy="261610"/>
          </a:xfrm>
          <a:prstGeom prst="rect">
            <a:avLst/>
          </a:prstGeom>
          <a:noFill/>
        </p:spPr>
        <p:txBody>
          <a:bodyPr wrap="none" rtlCol="0">
            <a:spAutoFit/>
          </a:bodyPr>
          <a:lstStyle/>
          <a:p>
            <a:r>
              <a:rPr lang="en-US" sz="1100" dirty="0"/>
              <a:t>8b</a:t>
            </a:r>
            <a:r>
              <a:rPr lang="en-US" sz="1100" dirty="0">
                <a:sym typeface="Wingdings" panose="05000000000000000000" pitchFamily="2" charset="2"/>
              </a:rPr>
              <a:t>16b</a:t>
            </a:r>
            <a:endParaRPr lang="en-US" sz="1100" dirty="0"/>
          </a:p>
        </p:txBody>
      </p:sp>
      <p:cxnSp>
        <p:nvCxnSpPr>
          <p:cNvPr id="80" name="Straight Arrow Connector 79">
            <a:extLst>
              <a:ext uri="{FF2B5EF4-FFF2-40B4-BE49-F238E27FC236}">
                <a16:creationId xmlns:a16="http://schemas.microsoft.com/office/drawing/2014/main" id="{31C31C31-63FB-DECA-AB9B-1A137F478E1B}"/>
              </a:ext>
            </a:extLst>
          </p:cNvPr>
          <p:cNvCxnSpPr>
            <a:cxnSpLocks/>
            <a:stCxn id="84" idx="2"/>
            <a:endCxn id="65" idx="0"/>
          </p:cNvCxnSpPr>
          <p:nvPr/>
        </p:nvCxnSpPr>
        <p:spPr>
          <a:xfrm>
            <a:off x="2035845" y="1577680"/>
            <a:ext cx="0" cy="298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3672053-1ABF-20DA-3218-FBC1587E34C3}"/>
              </a:ext>
            </a:extLst>
          </p:cNvPr>
          <p:cNvCxnSpPr>
            <a:stCxn id="61" idx="3"/>
            <a:endCxn id="88" idx="1"/>
          </p:cNvCxnSpPr>
          <p:nvPr/>
        </p:nvCxnSpPr>
        <p:spPr>
          <a:xfrm>
            <a:off x="4896873" y="5613016"/>
            <a:ext cx="88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hlinkClick r:id="rId11" action="ppaction://hlinksldjump"/>
            <a:extLst>
              <a:ext uri="{FF2B5EF4-FFF2-40B4-BE49-F238E27FC236}">
                <a16:creationId xmlns:a16="http://schemas.microsoft.com/office/drawing/2014/main" id="{F3CA3F7A-DB6B-1F6C-3860-096BA9172147}"/>
              </a:ext>
            </a:extLst>
          </p:cNvPr>
          <p:cNvSpPr/>
          <p:nvPr/>
        </p:nvSpPr>
        <p:spPr>
          <a:xfrm>
            <a:off x="2070601" y="4828639"/>
            <a:ext cx="1605100" cy="30548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AR Select</a:t>
            </a:r>
          </a:p>
        </p:txBody>
      </p:sp>
      <p:cxnSp>
        <p:nvCxnSpPr>
          <p:cNvPr id="113" name="Straight Arrow Connector 112">
            <a:extLst>
              <a:ext uri="{FF2B5EF4-FFF2-40B4-BE49-F238E27FC236}">
                <a16:creationId xmlns:a16="http://schemas.microsoft.com/office/drawing/2014/main" id="{E3E5B068-4E06-151C-AD93-14E2FF8B029A}"/>
              </a:ext>
            </a:extLst>
          </p:cNvPr>
          <p:cNvCxnSpPr>
            <a:cxnSpLocks/>
          </p:cNvCxnSpPr>
          <p:nvPr/>
        </p:nvCxnSpPr>
        <p:spPr>
          <a:xfrm flipV="1">
            <a:off x="2355273" y="5134120"/>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CB68532-B566-055C-EC8C-B7FB0386B0BE}"/>
              </a:ext>
            </a:extLst>
          </p:cNvPr>
          <p:cNvCxnSpPr>
            <a:cxnSpLocks/>
          </p:cNvCxnSpPr>
          <p:nvPr/>
        </p:nvCxnSpPr>
        <p:spPr>
          <a:xfrm flipV="1">
            <a:off x="3274291" y="5137958"/>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A4148293-F401-31C6-1D64-649F31B8199D}"/>
              </a:ext>
            </a:extLst>
          </p:cNvPr>
          <p:cNvCxnSpPr>
            <a:cxnSpLocks/>
          </p:cNvCxnSpPr>
          <p:nvPr/>
        </p:nvCxnSpPr>
        <p:spPr>
          <a:xfrm>
            <a:off x="2538765" y="1349081"/>
            <a:ext cx="1817262"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31" name="TextBox 130">
            <a:extLst>
              <a:ext uri="{FF2B5EF4-FFF2-40B4-BE49-F238E27FC236}">
                <a16:creationId xmlns:a16="http://schemas.microsoft.com/office/drawing/2014/main" id="{FDC13BD0-E33C-84CB-5D7A-3F327932E7FB}"/>
              </a:ext>
            </a:extLst>
          </p:cNvPr>
          <p:cNvSpPr txBox="1"/>
          <p:nvPr/>
        </p:nvSpPr>
        <p:spPr>
          <a:xfrm>
            <a:off x="5612891" y="4361708"/>
            <a:ext cx="328936" cy="261610"/>
          </a:xfrm>
          <a:prstGeom prst="rect">
            <a:avLst/>
          </a:prstGeom>
          <a:noFill/>
        </p:spPr>
        <p:txBody>
          <a:bodyPr wrap="none" rtlCol="0">
            <a:spAutoFit/>
          </a:bodyPr>
          <a:lstStyle/>
          <a:p>
            <a:r>
              <a:rPr lang="en-US" sz="1100" dirty="0"/>
              <a:t>CE</a:t>
            </a:r>
          </a:p>
        </p:txBody>
      </p:sp>
      <p:cxnSp>
        <p:nvCxnSpPr>
          <p:cNvPr id="133" name="Straight Arrow Connector 132">
            <a:extLst>
              <a:ext uri="{FF2B5EF4-FFF2-40B4-BE49-F238E27FC236}">
                <a16:creationId xmlns:a16="http://schemas.microsoft.com/office/drawing/2014/main" id="{EF031CD1-FC68-7973-0B30-A52916074EC7}"/>
              </a:ext>
            </a:extLst>
          </p:cNvPr>
          <p:cNvCxnSpPr>
            <a:cxnSpLocks/>
          </p:cNvCxnSpPr>
          <p:nvPr/>
        </p:nvCxnSpPr>
        <p:spPr>
          <a:xfrm flipV="1">
            <a:off x="4639002" y="1352186"/>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193C7FBD-BD38-DA2C-1C0A-0F019528FD5E}"/>
              </a:ext>
            </a:extLst>
          </p:cNvPr>
          <p:cNvCxnSpPr>
            <a:cxnSpLocks/>
          </p:cNvCxnSpPr>
          <p:nvPr/>
        </p:nvCxnSpPr>
        <p:spPr>
          <a:xfrm>
            <a:off x="4650391" y="1704477"/>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743CB3DA-FB9A-22C3-2443-58D8D3EC6151}"/>
              </a:ext>
            </a:extLst>
          </p:cNvPr>
          <p:cNvSpPr txBox="1"/>
          <p:nvPr/>
        </p:nvSpPr>
        <p:spPr>
          <a:xfrm>
            <a:off x="5387715" y="1490548"/>
            <a:ext cx="449162" cy="261610"/>
          </a:xfrm>
          <a:prstGeom prst="rect">
            <a:avLst/>
          </a:prstGeom>
          <a:noFill/>
        </p:spPr>
        <p:txBody>
          <a:bodyPr wrap="none" rtlCol="0">
            <a:spAutoFit/>
          </a:bodyPr>
          <a:lstStyle/>
          <a:p>
            <a:r>
              <a:rPr lang="en-US" sz="1100" dirty="0"/>
              <a:t>8 </a:t>
            </a:r>
            <a:r>
              <a:rPr lang="en-US" sz="1100" dirty="0" err="1"/>
              <a:t>lsb</a:t>
            </a:r>
            <a:endParaRPr lang="en-US" sz="1100" dirty="0"/>
          </a:p>
        </p:txBody>
      </p:sp>
      <p:sp>
        <p:nvSpPr>
          <p:cNvPr id="138" name="TextBox 137">
            <a:extLst>
              <a:ext uri="{FF2B5EF4-FFF2-40B4-BE49-F238E27FC236}">
                <a16:creationId xmlns:a16="http://schemas.microsoft.com/office/drawing/2014/main" id="{980A5CAC-696D-C1B9-70F9-CA19F00F49F7}"/>
              </a:ext>
            </a:extLst>
          </p:cNvPr>
          <p:cNvSpPr txBox="1"/>
          <p:nvPr/>
        </p:nvSpPr>
        <p:spPr>
          <a:xfrm>
            <a:off x="5387715" y="1138257"/>
            <a:ext cx="529312" cy="261610"/>
          </a:xfrm>
          <a:prstGeom prst="rect">
            <a:avLst/>
          </a:prstGeom>
          <a:noFill/>
        </p:spPr>
        <p:txBody>
          <a:bodyPr wrap="none" rtlCol="0">
            <a:spAutoFit/>
          </a:bodyPr>
          <a:lstStyle/>
          <a:p>
            <a:r>
              <a:rPr lang="en-US" sz="1100" dirty="0"/>
              <a:t>8 </a:t>
            </a:r>
            <a:r>
              <a:rPr lang="en-US" sz="1100" dirty="0" err="1"/>
              <a:t>msb</a:t>
            </a:r>
            <a:endParaRPr lang="en-US" sz="1100" dirty="0"/>
          </a:p>
        </p:txBody>
      </p:sp>
      <p:cxnSp>
        <p:nvCxnSpPr>
          <p:cNvPr id="139" name="Straight Arrow Connector 138">
            <a:extLst>
              <a:ext uri="{FF2B5EF4-FFF2-40B4-BE49-F238E27FC236}">
                <a16:creationId xmlns:a16="http://schemas.microsoft.com/office/drawing/2014/main" id="{3463C2FE-6ED1-85F3-DD91-70DF8769AA2B}"/>
              </a:ext>
            </a:extLst>
          </p:cNvPr>
          <p:cNvCxnSpPr>
            <a:cxnSpLocks/>
          </p:cNvCxnSpPr>
          <p:nvPr/>
        </p:nvCxnSpPr>
        <p:spPr>
          <a:xfrm>
            <a:off x="6764110" y="1352186"/>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a:extLst>
              <a:ext uri="{FF2B5EF4-FFF2-40B4-BE49-F238E27FC236}">
                <a16:creationId xmlns:a16="http://schemas.microsoft.com/office/drawing/2014/main" id="{F56E5EF4-DFAB-DAF9-FAB6-FE9EE1BE33C9}"/>
              </a:ext>
            </a:extLst>
          </p:cNvPr>
          <p:cNvCxnSpPr>
            <a:cxnSpLocks/>
          </p:cNvCxnSpPr>
          <p:nvPr/>
        </p:nvCxnSpPr>
        <p:spPr>
          <a:xfrm>
            <a:off x="6749651" y="1704477"/>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7" name="Connector: Elbow 156">
            <a:extLst>
              <a:ext uri="{FF2B5EF4-FFF2-40B4-BE49-F238E27FC236}">
                <a16:creationId xmlns:a16="http://schemas.microsoft.com/office/drawing/2014/main" id="{898118BB-E26B-1008-6226-CE4730FD8F6D}"/>
              </a:ext>
            </a:extLst>
          </p:cNvPr>
          <p:cNvCxnSpPr>
            <a:cxnSpLocks/>
            <a:stCxn id="112" idx="0"/>
            <a:endCxn id="171" idx="3"/>
          </p:cNvCxnSpPr>
          <p:nvPr/>
        </p:nvCxnSpPr>
        <p:spPr>
          <a:xfrm rot="16200000" flipV="1">
            <a:off x="2509673" y="4465160"/>
            <a:ext cx="390035"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41F6AAE-E616-7CA1-1616-727DD2B336A9}"/>
              </a:ext>
            </a:extLst>
          </p:cNvPr>
          <p:cNvCxnSpPr>
            <a:cxnSpLocks/>
            <a:stCxn id="112" idx="0"/>
            <a:endCxn id="164" idx="3"/>
          </p:cNvCxnSpPr>
          <p:nvPr/>
        </p:nvCxnSpPr>
        <p:spPr>
          <a:xfrm rot="16200000" flipV="1">
            <a:off x="2222795" y="4178282"/>
            <a:ext cx="963790"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hlinkClick r:id="rId12" action="ppaction://hlinksldjump"/>
            <a:extLst>
              <a:ext uri="{FF2B5EF4-FFF2-40B4-BE49-F238E27FC236}">
                <a16:creationId xmlns:a16="http://schemas.microsoft.com/office/drawing/2014/main" id="{A85457E7-0A17-A2F7-3CB9-3D5AB0E7E6E5}"/>
              </a:ext>
            </a:extLst>
          </p:cNvPr>
          <p:cNvSpPr/>
          <p:nvPr/>
        </p:nvSpPr>
        <p:spPr>
          <a:xfrm>
            <a:off x="1532925" y="3585225"/>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77" name="Connector: Elbow 176">
            <a:extLst>
              <a:ext uri="{FF2B5EF4-FFF2-40B4-BE49-F238E27FC236}">
                <a16:creationId xmlns:a16="http://schemas.microsoft.com/office/drawing/2014/main" id="{100EC02C-79B7-FC12-6DC4-1BB47EAC4321}"/>
              </a:ext>
            </a:extLst>
          </p:cNvPr>
          <p:cNvCxnSpPr>
            <a:cxnSpLocks/>
            <a:stCxn id="112" idx="0"/>
            <a:endCxn id="168" idx="3"/>
          </p:cNvCxnSpPr>
          <p:nvPr/>
        </p:nvCxnSpPr>
        <p:spPr>
          <a:xfrm rot="16200000" flipV="1">
            <a:off x="1935917" y="3891404"/>
            <a:ext cx="1537546"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37E88183-D48E-5780-FC51-37930368ED76}"/>
              </a:ext>
            </a:extLst>
          </p:cNvPr>
          <p:cNvCxnSpPr>
            <a:cxnSpLocks/>
            <a:stCxn id="112" idx="0"/>
            <a:endCxn id="169" idx="3"/>
          </p:cNvCxnSpPr>
          <p:nvPr/>
        </p:nvCxnSpPr>
        <p:spPr>
          <a:xfrm rot="16200000" flipV="1">
            <a:off x="1649039" y="3604526"/>
            <a:ext cx="2111302"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34070226-3DCE-27ED-333B-A3734C0BF7B9}"/>
              </a:ext>
            </a:extLst>
          </p:cNvPr>
          <p:cNvCxnSpPr>
            <a:cxnSpLocks/>
            <a:stCxn id="112" idx="0"/>
            <a:endCxn id="170" idx="3"/>
          </p:cNvCxnSpPr>
          <p:nvPr/>
        </p:nvCxnSpPr>
        <p:spPr>
          <a:xfrm rot="16200000" flipV="1">
            <a:off x="1362161" y="3317648"/>
            <a:ext cx="2685058"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72EF9E5-039B-047F-F599-9A8F60726343}"/>
              </a:ext>
            </a:extLst>
          </p:cNvPr>
          <p:cNvSpPr txBox="1"/>
          <p:nvPr/>
        </p:nvSpPr>
        <p:spPr>
          <a:xfrm>
            <a:off x="2471006" y="2684832"/>
            <a:ext cx="304892" cy="230832"/>
          </a:xfrm>
          <a:prstGeom prst="rect">
            <a:avLst/>
          </a:prstGeom>
          <a:noFill/>
        </p:spPr>
        <p:txBody>
          <a:bodyPr wrap="none" rtlCol="0">
            <a:spAutoFit/>
          </a:bodyPr>
          <a:lstStyle/>
          <a:p>
            <a:r>
              <a:rPr lang="en-US" sz="900" dirty="0"/>
              <a:t>PC</a:t>
            </a:r>
          </a:p>
        </p:txBody>
      </p:sp>
      <p:sp>
        <p:nvSpPr>
          <p:cNvPr id="193" name="TextBox 192">
            <a:extLst>
              <a:ext uri="{FF2B5EF4-FFF2-40B4-BE49-F238E27FC236}">
                <a16:creationId xmlns:a16="http://schemas.microsoft.com/office/drawing/2014/main" id="{F6DB1294-AAE0-4A6A-108F-01BF32DE7BAA}"/>
              </a:ext>
            </a:extLst>
          </p:cNvPr>
          <p:cNvSpPr txBox="1"/>
          <p:nvPr/>
        </p:nvSpPr>
        <p:spPr>
          <a:xfrm>
            <a:off x="2471006" y="3262102"/>
            <a:ext cx="296876" cy="230832"/>
          </a:xfrm>
          <a:prstGeom prst="rect">
            <a:avLst/>
          </a:prstGeom>
          <a:noFill/>
        </p:spPr>
        <p:txBody>
          <a:bodyPr wrap="none" rtlCol="0">
            <a:spAutoFit/>
          </a:bodyPr>
          <a:lstStyle/>
          <a:p>
            <a:r>
              <a:rPr lang="en-US" sz="900" dirty="0"/>
              <a:t>SP</a:t>
            </a:r>
          </a:p>
        </p:txBody>
      </p:sp>
      <p:sp>
        <p:nvSpPr>
          <p:cNvPr id="194" name="TextBox 193">
            <a:extLst>
              <a:ext uri="{FF2B5EF4-FFF2-40B4-BE49-F238E27FC236}">
                <a16:creationId xmlns:a16="http://schemas.microsoft.com/office/drawing/2014/main" id="{11324B96-2595-A49A-603B-0FF8D8870AD7}"/>
              </a:ext>
            </a:extLst>
          </p:cNvPr>
          <p:cNvSpPr txBox="1"/>
          <p:nvPr/>
        </p:nvSpPr>
        <p:spPr>
          <a:xfrm>
            <a:off x="2471006" y="3812465"/>
            <a:ext cx="314510" cy="230832"/>
          </a:xfrm>
          <a:prstGeom prst="rect">
            <a:avLst/>
          </a:prstGeom>
          <a:noFill/>
        </p:spPr>
        <p:txBody>
          <a:bodyPr wrap="none" rtlCol="0">
            <a:spAutoFit/>
          </a:bodyPr>
          <a:lstStyle/>
          <a:p>
            <a:r>
              <a:rPr lang="en-US" sz="900" dirty="0"/>
              <a:t>DP</a:t>
            </a:r>
          </a:p>
        </p:txBody>
      </p:sp>
      <p:sp>
        <p:nvSpPr>
          <p:cNvPr id="195" name="TextBox 194">
            <a:extLst>
              <a:ext uri="{FF2B5EF4-FFF2-40B4-BE49-F238E27FC236}">
                <a16:creationId xmlns:a16="http://schemas.microsoft.com/office/drawing/2014/main" id="{B90FF7B1-AD84-2A2D-EFB8-6799B5109499}"/>
              </a:ext>
            </a:extLst>
          </p:cNvPr>
          <p:cNvSpPr txBox="1"/>
          <p:nvPr/>
        </p:nvSpPr>
        <p:spPr>
          <a:xfrm>
            <a:off x="2471006" y="4425885"/>
            <a:ext cx="306494" cy="230832"/>
          </a:xfrm>
          <a:prstGeom prst="rect">
            <a:avLst/>
          </a:prstGeom>
          <a:noFill/>
        </p:spPr>
        <p:txBody>
          <a:bodyPr wrap="none" rtlCol="0">
            <a:spAutoFit/>
          </a:bodyPr>
          <a:lstStyle/>
          <a:p>
            <a:r>
              <a:rPr lang="en-US" sz="900" dirty="0"/>
              <a:t>BP</a:t>
            </a:r>
          </a:p>
        </p:txBody>
      </p:sp>
      <p:sp>
        <p:nvSpPr>
          <p:cNvPr id="196" name="TextBox 195">
            <a:extLst>
              <a:ext uri="{FF2B5EF4-FFF2-40B4-BE49-F238E27FC236}">
                <a16:creationId xmlns:a16="http://schemas.microsoft.com/office/drawing/2014/main" id="{5EB578E3-3BB2-5879-C370-7F52D29B0ACE}"/>
              </a:ext>
            </a:extLst>
          </p:cNvPr>
          <p:cNvSpPr txBox="1"/>
          <p:nvPr/>
        </p:nvSpPr>
        <p:spPr>
          <a:xfrm>
            <a:off x="2471006" y="2126538"/>
            <a:ext cx="524503" cy="369332"/>
          </a:xfrm>
          <a:prstGeom prst="rect">
            <a:avLst/>
          </a:prstGeom>
          <a:noFill/>
        </p:spPr>
        <p:txBody>
          <a:bodyPr wrap="none" rtlCol="0">
            <a:spAutoFit/>
          </a:bodyPr>
          <a:lstStyle/>
          <a:p>
            <a:r>
              <a:rPr lang="en-US" sz="900" dirty="0" err="1"/>
              <a:t>TmpAR</a:t>
            </a:r>
            <a:endParaRPr lang="en-US" sz="900" dirty="0"/>
          </a:p>
          <a:p>
            <a:endParaRPr lang="en-US" sz="900" dirty="0"/>
          </a:p>
        </p:txBody>
      </p:sp>
    </p:spTree>
    <p:extLst>
      <p:ext uri="{BB962C8B-B14F-4D97-AF65-F5344CB8AC3E}">
        <p14:creationId xmlns:p14="http://schemas.microsoft.com/office/powerpoint/2010/main" val="226669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50</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F2AC3470-D431-BD3B-9BF7-BE303D4719B8}"/>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244295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#Imm,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51</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6680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3" y="742463"/>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52</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202ECA5-60B5-7547-D177-B665B5FA4F4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p>
                  </a:txBody>
                  <a:tcPr/>
                </a:tc>
                <a:tc>
                  <a:txBody>
                    <a:bodyPr/>
                    <a:lstStyle/>
                    <a:p>
                      <a:pPr algn="ctr"/>
                      <a:r>
                        <a:rPr lang="en-US" sz="130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53</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7E10F7A-3044-51A5-A1CB-7D1E068A1E95}"/>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54</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E690752-46B4-E7D6-3043-309A7F03B1E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12109073"/>
              </p:ext>
            </p:extLst>
          </p:nvPr>
        </p:nvGraphicFramePr>
        <p:xfrm>
          <a:off x="4716583" y="742464"/>
          <a:ext cx="6292441" cy="2519001"/>
        </p:xfrm>
        <a:graphic>
          <a:graphicData uri="http://schemas.openxmlformats.org/drawingml/2006/table">
            <a:tbl>
              <a:tblPr firstRow="1" bandRow="1">
                <a:tableStyleId>{5C22544A-7EE6-4342-B048-85BDC9FD1C3A}</a:tableStyleId>
              </a:tblPr>
              <a:tblGrid>
                <a:gridCol w="861259">
                  <a:extLst>
                    <a:ext uri="{9D8B030D-6E8A-4147-A177-3AD203B41FA5}">
                      <a16:colId xmlns:a16="http://schemas.microsoft.com/office/drawing/2014/main" val="1217920130"/>
                    </a:ext>
                  </a:extLst>
                </a:gridCol>
                <a:gridCol w="2704011">
                  <a:extLst>
                    <a:ext uri="{9D8B030D-6E8A-4147-A177-3AD203B41FA5}">
                      <a16:colId xmlns:a16="http://schemas.microsoft.com/office/drawing/2014/main" val="1475888205"/>
                    </a:ext>
                  </a:extLst>
                </a:gridCol>
                <a:gridCol w="2727171">
                  <a:extLst>
                    <a:ext uri="{9D8B030D-6E8A-4147-A177-3AD203B41FA5}">
                      <a16:colId xmlns:a16="http://schemas.microsoft.com/office/drawing/2014/main" val="2801792198"/>
                    </a:ext>
                  </a:extLst>
                </a:gridCol>
              </a:tblGrid>
              <a:tr h="335280">
                <a:tc>
                  <a:txBody>
                    <a:bodyPr/>
                    <a:lstStyle/>
                    <a:p>
                      <a:r>
                        <a:rPr lang="en-US" sz="1600" dirty="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14960">
                <a:tc>
                  <a:txBody>
                    <a:bodyPr/>
                    <a:lstStyle/>
                    <a:p>
                      <a:pPr algn="ctr"/>
                      <a:r>
                        <a:rPr lang="en-US" sz="150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2570910443"/>
                  </a:ext>
                </a:extLst>
              </a:tr>
              <a:tr h="314960">
                <a:tc>
                  <a:txBody>
                    <a:bodyPr/>
                    <a:lstStyle/>
                    <a:p>
                      <a:pPr algn="ctr"/>
                      <a:r>
                        <a:rPr lang="en-US" sz="15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631651838"/>
                  </a:ext>
                </a:extLst>
              </a:tr>
              <a:tr h="314960">
                <a:tc>
                  <a:txBody>
                    <a:bodyPr/>
                    <a:lstStyle/>
                    <a:p>
                      <a:pPr algn="ctr"/>
                      <a:r>
                        <a:rPr lang="en-US" sz="15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10_0100_0100_0000_0000 = 0x24400</a:t>
                      </a:r>
                    </a:p>
                  </a:txBody>
                  <a:tcPr/>
                </a:tc>
                <a:tc>
                  <a:txBody>
                    <a:bodyPr/>
                    <a:lstStyle/>
                    <a:p>
                      <a:pPr algn="l"/>
                      <a:r>
                        <a:rPr lang="en-US" sz="1500"/>
                        <a:t>Load Dummy from stack</a:t>
                      </a:r>
                    </a:p>
                  </a:txBody>
                  <a:tcPr/>
                </a:tc>
                <a:extLst>
                  <a:ext uri="{0D108BD9-81ED-4DB2-BD59-A6C34878D82A}">
                    <a16:rowId xmlns:a16="http://schemas.microsoft.com/office/drawing/2014/main" val="1592812184"/>
                  </a:ext>
                </a:extLst>
              </a:tr>
              <a:tr h="354921">
                <a:tc>
                  <a:txBody>
                    <a:bodyPr/>
                    <a:lstStyle/>
                    <a:p>
                      <a:pPr algn="ctr"/>
                      <a:r>
                        <a:rPr lang="en-US" sz="15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01_1000_0000_0000_0000 = 0x18000</a:t>
                      </a:r>
                    </a:p>
                  </a:txBody>
                  <a:tcPr/>
                </a:tc>
                <a:tc>
                  <a:txBody>
                    <a:bodyPr/>
                    <a:lstStyle/>
                    <a:p>
                      <a:pPr algn="l"/>
                      <a:r>
                        <a:rPr lang="en-US" sz="1500"/>
                        <a:t>Increment SP</a:t>
                      </a:r>
                    </a:p>
                  </a:txBody>
                  <a:tcPr/>
                </a:tc>
                <a:extLst>
                  <a:ext uri="{0D108BD9-81ED-4DB2-BD59-A6C34878D82A}">
                    <a16:rowId xmlns:a16="http://schemas.microsoft.com/office/drawing/2014/main" val="2225793510"/>
                  </a:ext>
                </a:extLst>
              </a:tr>
              <a:tr h="538480">
                <a:tc>
                  <a:txBody>
                    <a:bodyPr/>
                    <a:lstStyle/>
                    <a:p>
                      <a:pPr algn="ctr"/>
                      <a:r>
                        <a:rPr lang="en-US" sz="15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00_0100_0101_0000_0000 = 0x04500</a:t>
                      </a:r>
                    </a:p>
                  </a:txBody>
                  <a:tcPr/>
                </a:tc>
                <a:tc>
                  <a:txBody>
                    <a:bodyPr/>
                    <a:lstStyle/>
                    <a:p>
                      <a:pPr algn="l"/>
                      <a:r>
                        <a:rPr lang="en-US" sz="1500"/>
                        <a:t>Load program address on the stack to the program counter</a:t>
                      </a:r>
                    </a:p>
                  </a:txBody>
                  <a:tcPr/>
                </a:tc>
                <a:extLst>
                  <a:ext uri="{0D108BD9-81ED-4DB2-BD59-A6C34878D82A}">
                    <a16:rowId xmlns:a16="http://schemas.microsoft.com/office/drawing/2014/main" val="1046366285"/>
                  </a:ext>
                </a:extLst>
              </a:tr>
              <a:tr h="314960">
                <a:tc>
                  <a:txBody>
                    <a:bodyPr/>
                    <a:lstStyle/>
                    <a:p>
                      <a:pPr algn="ctr"/>
                      <a:r>
                        <a:rPr lang="en-US" sz="1500"/>
                        <a:t>5</a:t>
                      </a:r>
                    </a:p>
                  </a:txBody>
                  <a:tcPr/>
                </a:tc>
                <a:tc>
                  <a:txBody>
                    <a:bodyPr/>
                    <a:lstStyle/>
                    <a:p>
                      <a:pPr algn="l"/>
                      <a:r>
                        <a:rPr lang="en-US" sz="1200"/>
                        <a:t>00_1000_0000_1000_0000 = 0x08080</a:t>
                      </a:r>
                    </a:p>
                  </a:txBody>
                  <a:tcPr/>
                </a:tc>
                <a:tc>
                  <a:txBody>
                    <a:bodyPr/>
                    <a:lstStyle/>
                    <a:p>
                      <a:pPr algn="l"/>
                      <a:r>
                        <a:rPr lang="en-US" sz="1500"/>
                        <a:t>Decrement SP, Advance PC</a:t>
                      </a:r>
                    </a:p>
                  </a:txBody>
                  <a:tcPr/>
                </a:tc>
                <a:extLst>
                  <a:ext uri="{0D108BD9-81ED-4DB2-BD59-A6C34878D82A}">
                    <a16:rowId xmlns:a16="http://schemas.microsoft.com/office/drawing/2014/main" val="2615342211"/>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638343882"/>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00</a:t>
                      </a:r>
                    </a:p>
                  </a:txBody>
                  <a:tcPr/>
                </a:tc>
                <a:tc>
                  <a:txBody>
                    <a:bodyPr/>
                    <a:lstStyle/>
                    <a:p>
                      <a:pPr algn="ctr"/>
                      <a:r>
                        <a:rPr lang="en-US" sz="1300"/>
                        <a:t>X</a:t>
                      </a:r>
                    </a:p>
                  </a:txBody>
                  <a:tcPr/>
                </a:tc>
                <a:tc>
                  <a:txBody>
                    <a:bodyPr/>
                    <a:lstStyle/>
                    <a:p>
                      <a:pPr algn="ctr"/>
                      <a:r>
                        <a:rPr lang="en-US" sz="130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55</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A27CDA5E-31B8-183A-D357-ABFA451CB9E9}"/>
              </a:ext>
            </a:extLst>
          </p:cNvPr>
          <p:cNvGraphicFramePr>
            <a:graphicFrameLocks noGrp="1"/>
          </p:cNvGraphicFramePr>
          <p:nvPr>
            <p:extLst>
              <p:ext uri="{D42A27DB-BD31-4B8C-83A1-F6EECF244321}">
                <p14:modId xmlns:p14="http://schemas.microsoft.com/office/powerpoint/2010/main" val="3843055119"/>
              </p:ext>
            </p:extLst>
          </p:nvPr>
        </p:nvGraphicFramePr>
        <p:xfrm>
          <a:off x="4715048" y="3230779"/>
          <a:ext cx="2761904" cy="934720"/>
        </p:xfrm>
        <a:graphic>
          <a:graphicData uri="http://schemas.openxmlformats.org/drawingml/2006/table">
            <a:tbl>
              <a:tblPr firstRow="1" bandRow="1">
                <a:tableStyleId>{93296810-A885-4BE3-A3E7-6D5BEEA58F35}</a:tableStyleId>
              </a:tblPr>
              <a:tblGrid>
                <a:gridCol w="1096388">
                  <a:extLst>
                    <a:ext uri="{9D8B030D-6E8A-4147-A177-3AD203B41FA5}">
                      <a16:colId xmlns:a16="http://schemas.microsoft.com/office/drawing/2014/main" val="1217920130"/>
                    </a:ext>
                  </a:extLst>
                </a:gridCol>
                <a:gridCol w="1665516">
                  <a:extLst>
                    <a:ext uri="{9D8B030D-6E8A-4147-A177-3AD203B41FA5}">
                      <a16:colId xmlns:a16="http://schemas.microsoft.com/office/drawing/2014/main" val="1475888205"/>
                    </a:ext>
                  </a:extLst>
                </a:gridCol>
              </a:tblGrid>
              <a:tr h="233680">
                <a:tc>
                  <a:txBody>
                    <a:bodyPr/>
                    <a:lstStyle/>
                    <a:p>
                      <a:r>
                        <a:rPr lang="en-US" sz="900"/>
                        <a:t>Stack Pos</a:t>
                      </a:r>
                    </a:p>
                  </a:txBody>
                  <a:tcPr/>
                </a:tc>
                <a:tc>
                  <a:txBody>
                    <a:bodyPr/>
                    <a:lstStyle/>
                    <a:p>
                      <a:r>
                        <a:rPr lang="en-US" sz="900"/>
                        <a:t>Expected Data</a:t>
                      </a:r>
                    </a:p>
                  </a:txBody>
                  <a:tcPr/>
                </a:tc>
                <a:extLst>
                  <a:ext uri="{0D108BD9-81ED-4DB2-BD59-A6C34878D82A}">
                    <a16:rowId xmlns:a16="http://schemas.microsoft.com/office/drawing/2014/main" val="2319756336"/>
                  </a:ext>
                </a:extLst>
              </a:tr>
              <a:tr h="233680">
                <a:tc>
                  <a:txBody>
                    <a:bodyPr/>
                    <a:lstStyle/>
                    <a:p>
                      <a:pPr algn="ctr"/>
                      <a:r>
                        <a:rPr lang="en-US" sz="900"/>
                        <a:t>Start SP</a:t>
                      </a:r>
                    </a:p>
                  </a:txBody>
                  <a:tcPr/>
                </a:tc>
                <a:tc>
                  <a:txBody>
                    <a:bodyPr/>
                    <a:lstStyle/>
                    <a:p>
                      <a:pPr algn="l"/>
                      <a:r>
                        <a:rPr lang="en-US" sz="900"/>
                        <a:t>Empty</a:t>
                      </a:r>
                    </a:p>
                  </a:txBody>
                  <a:tcPr/>
                </a:tc>
                <a:extLst>
                  <a:ext uri="{0D108BD9-81ED-4DB2-BD59-A6C34878D82A}">
                    <a16:rowId xmlns:a16="http://schemas.microsoft.com/office/drawing/2014/main" val="4013995081"/>
                  </a:ext>
                </a:extLst>
              </a:tr>
              <a:tr h="233680">
                <a:tc>
                  <a:txBody>
                    <a:bodyPr/>
                    <a:lstStyle/>
                    <a:p>
                      <a:pPr algn="ctr"/>
                      <a:r>
                        <a:rPr lang="en-US" sz="900"/>
                        <a:t>Start SP - 1</a:t>
                      </a:r>
                    </a:p>
                  </a:txBody>
                  <a:tcPr/>
                </a:tc>
                <a:tc>
                  <a:txBody>
                    <a:bodyPr/>
                    <a:lstStyle/>
                    <a:p>
                      <a:pPr algn="l"/>
                      <a:r>
                        <a:rPr lang="en-US" sz="900"/>
                        <a:t>Return Address Low Byte</a:t>
                      </a:r>
                    </a:p>
                  </a:txBody>
                  <a:tcPr/>
                </a:tc>
                <a:extLst>
                  <a:ext uri="{0D108BD9-81ED-4DB2-BD59-A6C34878D82A}">
                    <a16:rowId xmlns:a16="http://schemas.microsoft.com/office/drawing/2014/main" val="2759210480"/>
                  </a:ext>
                </a:extLst>
              </a:tr>
              <a:tr h="233680">
                <a:tc>
                  <a:txBody>
                    <a:bodyPr/>
                    <a:lstStyle/>
                    <a:p>
                      <a:pPr algn="ctr"/>
                      <a:r>
                        <a:rPr lang="en-US" sz="900"/>
                        <a:t>Start SP – 2</a:t>
                      </a:r>
                    </a:p>
                  </a:txBody>
                  <a:tcPr/>
                </a:tc>
                <a:tc>
                  <a:txBody>
                    <a:bodyPr/>
                    <a:lstStyle/>
                    <a:p>
                      <a:pPr algn="l"/>
                      <a:r>
                        <a:rPr lang="en-US" sz="900"/>
                        <a:t>Return Address High Byte</a:t>
                      </a:r>
                    </a:p>
                  </a:txBody>
                  <a:tcPr/>
                </a:tc>
                <a:extLst>
                  <a:ext uri="{0D108BD9-81ED-4DB2-BD59-A6C34878D82A}">
                    <a16:rowId xmlns:a16="http://schemas.microsoft.com/office/drawing/2014/main" val="4116985911"/>
                  </a:ext>
                </a:extLst>
              </a:tr>
            </a:tbl>
          </a:graphicData>
        </a:graphic>
      </p:graphicFrame>
      <p:sp>
        <p:nvSpPr>
          <p:cNvPr id="8" name="TextBox 7">
            <a:extLst>
              <a:ext uri="{FF2B5EF4-FFF2-40B4-BE49-F238E27FC236}">
                <a16:creationId xmlns:a16="http://schemas.microsoft.com/office/drawing/2014/main" id="{054400EC-EF58-B073-A0F5-A12496D7665E}"/>
              </a:ext>
            </a:extLst>
          </p:cNvPr>
          <p:cNvSpPr txBox="1"/>
          <p:nvPr/>
        </p:nvSpPr>
        <p:spPr>
          <a:xfrm>
            <a:off x="7582470" y="3218620"/>
            <a:ext cx="4521781" cy="938719"/>
          </a:xfrm>
          <a:prstGeom prst="rect">
            <a:avLst/>
          </a:prstGeom>
          <a:solidFill>
            <a:srgbClr val="FFFFCC"/>
          </a:solidFill>
        </p:spPr>
        <p:txBody>
          <a:bodyPr wrap="square" rtlCol="0">
            <a:spAutoFit/>
          </a:bodyPr>
          <a:lstStyle/>
          <a:p>
            <a:r>
              <a:rPr lang="en-US" sz="1100" dirty="0"/>
              <a:t>Note: Return address must be 16-bit! I.e., to jump to a subroutine, you must use:</a:t>
            </a:r>
          </a:p>
          <a:p>
            <a:r>
              <a:rPr lang="en-US" sz="1100" dirty="0"/>
              <a:t>PUSH Return Address High Byte</a:t>
            </a:r>
          </a:p>
          <a:p>
            <a:r>
              <a:rPr lang="en-US" sz="1100" dirty="0"/>
              <a:t>LSP </a:t>
            </a:r>
            <a:r>
              <a:rPr lang="en-US" sz="1100" dirty="0" err="1"/>
              <a:t>DummyPC</a:t>
            </a:r>
            <a:r>
              <a:rPr lang="en-US" sz="1100" dirty="0"/>
              <a:t>, Subroutine Address High Byte</a:t>
            </a:r>
          </a:p>
          <a:p>
            <a:r>
              <a:rPr lang="en-US" sz="1100" dirty="0"/>
              <a:t>JSR Subroutine Address Low Byte</a:t>
            </a:r>
          </a:p>
        </p:txBody>
      </p:sp>
      <p:sp>
        <p:nvSpPr>
          <p:cNvPr id="4" name="TextBox 3">
            <a:extLst>
              <a:ext uri="{FF2B5EF4-FFF2-40B4-BE49-F238E27FC236}">
                <a16:creationId xmlns:a16="http://schemas.microsoft.com/office/drawing/2014/main" id="{552A6458-B785-780D-232C-5F9C8D03AE56}"/>
              </a:ext>
            </a:extLst>
          </p:cNvPr>
          <p:cNvSpPr txBox="1"/>
          <p:nvPr/>
        </p:nvSpPr>
        <p:spPr>
          <a:xfrm>
            <a:off x="7582470" y="4214443"/>
            <a:ext cx="4521781" cy="430887"/>
          </a:xfrm>
          <a:prstGeom prst="rect">
            <a:avLst/>
          </a:prstGeom>
          <a:solidFill>
            <a:srgbClr val="FFFFCC"/>
          </a:solidFill>
        </p:spPr>
        <p:txBody>
          <a:bodyPr wrap="square" rtlCol="0">
            <a:spAutoFit/>
          </a:bodyPr>
          <a:lstStyle/>
          <a:p>
            <a:r>
              <a:rPr lang="en-US" sz="1100" dirty="0"/>
              <a:t>Note: Bits 7-6 </a:t>
            </a:r>
            <a:r>
              <a:rPr lang="en-US" sz="1100" b="1" dirty="0"/>
              <a:t>MUST</a:t>
            </a:r>
            <a:r>
              <a:rPr lang="en-US" sz="1100" dirty="0"/>
              <a:t> be 00 so that the special pointer is specified as DHPC</a:t>
            </a:r>
          </a:p>
          <a:p>
            <a:r>
              <a:rPr lang="en-US" sz="1100" dirty="0"/>
              <a:t>(for cycle 2).</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233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56</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55547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7"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57</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1" y="742463"/>
          <a:ext cx="6249874" cy="2224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10_0000_0000_0100_0000 = 0x20040</a:t>
                      </a:r>
                    </a:p>
                  </a:txBody>
                  <a:tcPr/>
                </a:tc>
                <a:tc>
                  <a:txBody>
                    <a:bodyPr/>
                    <a:lstStyle/>
                    <a:p>
                      <a:pPr algn="l"/>
                      <a:r>
                        <a:rPr lang="en-US" sz="1600"/>
                        <a:t>Loads 8-bit immediate to specified special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strike="sngStrike"/>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58</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C1 C0</a:t>
                      </a:r>
                    </a:p>
                  </a:txBody>
                  <a:tcPr/>
                </a:tc>
                <a:tc>
                  <a:txBody>
                    <a:bodyPr/>
                    <a:lstStyle/>
                    <a:p>
                      <a:pPr algn="ctr"/>
                      <a:r>
                        <a:rPr lang="en-US" sz="1300"/>
                        <a:t>X</a:t>
                      </a:r>
                    </a:p>
                  </a:txBody>
                  <a:tcPr/>
                </a:tc>
                <a:tc>
                  <a:txBody>
                    <a:bodyPr/>
                    <a:lstStyle/>
                    <a:p>
                      <a:pPr algn="ctr"/>
                      <a:r>
                        <a:rPr lang="en-US" sz="1300"/>
                        <a:t>OpCode=14</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851411308"/>
              </p:ext>
            </p:extLst>
          </p:nvPr>
        </p:nvGraphicFramePr>
        <p:xfrm>
          <a:off x="5645696" y="2949767"/>
          <a:ext cx="3857535" cy="1920240"/>
        </p:xfrm>
        <a:graphic>
          <a:graphicData uri="http://schemas.openxmlformats.org/drawingml/2006/table">
            <a:tbl>
              <a:tblPr firstRow="1" bandRow="1">
                <a:tableStyleId>{5C22544A-7EE6-4342-B048-85BDC9FD1C3A}</a:tableStyleId>
              </a:tblPr>
              <a:tblGrid>
                <a:gridCol w="382813">
                  <a:extLst>
                    <a:ext uri="{9D8B030D-6E8A-4147-A177-3AD203B41FA5}">
                      <a16:colId xmlns:a16="http://schemas.microsoft.com/office/drawing/2014/main" val="3639428745"/>
                    </a:ext>
                  </a:extLst>
                </a:gridCol>
                <a:gridCol w="361460">
                  <a:extLst>
                    <a:ext uri="{9D8B030D-6E8A-4147-A177-3AD203B41FA5}">
                      <a16:colId xmlns:a16="http://schemas.microsoft.com/office/drawing/2014/main" val="136219337"/>
                    </a:ext>
                  </a:extLst>
                </a:gridCol>
                <a:gridCol w="2264175">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a:t>C1</a:t>
                      </a:r>
                    </a:p>
                  </a:txBody>
                  <a:tcPr/>
                </a:tc>
                <a:tc>
                  <a:txBody>
                    <a:bodyPr/>
                    <a:lstStyle/>
                    <a:p>
                      <a:r>
                        <a:rPr lang="en-US" sz="1200"/>
                        <a:t>C0</a:t>
                      </a:r>
                    </a:p>
                  </a:txBody>
                  <a:tcPr/>
                </a:tc>
                <a:tc>
                  <a:txBody>
                    <a:bodyPr/>
                    <a:lstStyle/>
                    <a:p>
                      <a:r>
                        <a:rPr lang="en-US" sz="1200"/>
                        <a:t>Special Register</a:t>
                      </a:r>
                    </a:p>
                  </a:txBody>
                  <a:tcPr/>
                </a:tc>
                <a:tc>
                  <a:txBody>
                    <a:bodyPr/>
                    <a:lstStyle/>
                    <a:p>
                      <a:r>
                        <a:rPr lang="en-US" sz="120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PC (High Byte)</a:t>
                      </a:r>
                    </a:p>
                  </a:txBody>
                  <a:tcPr>
                    <a:solidFill>
                      <a:schemeClr val="accent6">
                        <a:lumMod val="60000"/>
                        <a:lumOff val="40000"/>
                      </a:schemeClr>
                    </a:solidFill>
                  </a:tcPr>
                </a:tc>
                <a:tc>
                  <a:txBody>
                    <a:bodyPr/>
                    <a:lstStyle/>
                    <a:p>
                      <a:r>
                        <a:rPr lang="en-US" sz="120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1</a:t>
                      </a:r>
                    </a:p>
                  </a:txBody>
                  <a:tcPr/>
                </a:tc>
                <a:tc>
                  <a:txBody>
                    <a:bodyPr/>
                    <a:lstStyle/>
                    <a:p>
                      <a:r>
                        <a:rPr lang="en-US" sz="1200"/>
                        <a:t>Data Pointer (High Byte)</a:t>
                      </a:r>
                    </a:p>
                  </a:txBody>
                  <a:tcPr>
                    <a:solidFill>
                      <a:schemeClr val="accent6">
                        <a:lumMod val="60000"/>
                        <a:lumOff val="40000"/>
                      </a:schemeClr>
                    </a:solidFill>
                  </a:tcPr>
                </a:tc>
                <a:tc>
                  <a:txBody>
                    <a:bodyPr/>
                    <a:lstStyle/>
                    <a:p>
                      <a:r>
                        <a:rPr lang="en-US" sz="1200"/>
                        <a:t>DP</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1</a:t>
                      </a:r>
                    </a:p>
                  </a:txBody>
                  <a:tcPr/>
                </a:tc>
                <a:tc>
                  <a:txBody>
                    <a:bodyPr/>
                    <a:lstStyle/>
                    <a:p>
                      <a:r>
                        <a:rPr lang="en-US" sz="1200"/>
                        <a:t>0</a:t>
                      </a:r>
                    </a:p>
                  </a:txBody>
                  <a:tcPr/>
                </a:tc>
                <a:tc>
                  <a:txBody>
                    <a:bodyPr/>
                    <a:lstStyle/>
                    <a:p>
                      <a:r>
                        <a:rPr lang="en-US" sz="1200"/>
                        <a:t>Stack Pointer (High Byte)</a:t>
                      </a:r>
                    </a:p>
                  </a:txBody>
                  <a:tcPr>
                    <a:solidFill>
                      <a:schemeClr val="accent6">
                        <a:lumMod val="60000"/>
                        <a:lumOff val="40000"/>
                      </a:schemeClr>
                    </a:solidFill>
                  </a:tcPr>
                </a:tc>
                <a:tc>
                  <a:txBody>
                    <a:bodyPr/>
                    <a:lstStyle/>
                    <a:p>
                      <a:r>
                        <a:rPr lang="en-US" sz="1200"/>
                        <a:t>SP</a:t>
                      </a:r>
                    </a:p>
                  </a:txBody>
                  <a:tcPr>
                    <a:solidFill>
                      <a:schemeClr val="accent6">
                        <a:lumMod val="60000"/>
                        <a:lumOff val="40000"/>
                      </a:schemeClr>
                    </a:solidFill>
                  </a:tcPr>
                </a:tc>
                <a:extLst>
                  <a:ext uri="{0D108BD9-81ED-4DB2-BD59-A6C34878D82A}">
                    <a16:rowId xmlns:a16="http://schemas.microsoft.com/office/drawing/2014/main" val="4217135763"/>
                  </a:ext>
                </a:extLst>
              </a:tr>
              <a:tr h="457200">
                <a:tc>
                  <a:txBody>
                    <a:bodyPr/>
                    <a:lstStyle/>
                    <a:p>
                      <a:r>
                        <a:rPr lang="en-US" sz="1200"/>
                        <a:t>1</a:t>
                      </a:r>
                    </a:p>
                  </a:txBody>
                  <a:tcPr/>
                </a:tc>
                <a:tc>
                  <a:txBody>
                    <a:bodyPr/>
                    <a:lstStyle/>
                    <a:p>
                      <a:r>
                        <a:rPr lang="en-US" sz="1200"/>
                        <a:t>1</a:t>
                      </a:r>
                    </a:p>
                  </a:txBody>
                  <a:tcPr/>
                </a:tc>
                <a:tc>
                  <a:txBody>
                    <a:bodyPr/>
                    <a:lstStyle/>
                    <a:p>
                      <a:r>
                        <a:rPr lang="en-US" sz="1200"/>
                        <a:t>N/A (in future, perhaps a Frame Pointer (High Byte))</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LSP DP, #0x00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C35E-FDD3-D165-F9B0-5E3FC0134F97}"/>
              </a:ext>
            </a:extLst>
          </p:cNvPr>
          <p:cNvSpPr>
            <a:spLocks noGrp="1"/>
          </p:cNvSpPr>
          <p:nvPr>
            <p:ph type="ctrTitle"/>
          </p:nvPr>
        </p:nvSpPr>
        <p:spPr/>
        <p:txBody>
          <a:bodyPr/>
          <a:lstStyle/>
          <a:p>
            <a:r>
              <a:rPr lang="en-US" dirty="0"/>
              <a:t>New Addressing Modes</a:t>
            </a:r>
          </a:p>
        </p:txBody>
      </p:sp>
      <p:sp>
        <p:nvSpPr>
          <p:cNvPr id="3" name="TextBox 2">
            <a:extLst>
              <a:ext uri="{FF2B5EF4-FFF2-40B4-BE49-F238E27FC236}">
                <a16:creationId xmlns:a16="http://schemas.microsoft.com/office/drawing/2014/main" id="{AA693CF8-2E6D-18DB-E69D-057147472A6C}"/>
              </a:ext>
            </a:extLst>
          </p:cNvPr>
          <p:cNvSpPr txBox="1"/>
          <p:nvPr/>
        </p:nvSpPr>
        <p:spPr>
          <a:xfrm>
            <a:off x="535404" y="1197142"/>
            <a:ext cx="9354553" cy="1815882"/>
          </a:xfrm>
          <a:prstGeom prst="rect">
            <a:avLst/>
          </a:prstGeom>
          <a:solidFill>
            <a:schemeClr val="accent4">
              <a:lumMod val="20000"/>
              <a:lumOff val="80000"/>
            </a:schemeClr>
          </a:solidFill>
        </p:spPr>
        <p:txBody>
          <a:bodyPr wrap="square" rtlCol="0">
            <a:spAutoFit/>
          </a:bodyPr>
          <a:lstStyle/>
          <a:p>
            <a:r>
              <a:rPr lang="en-US" sz="1400" dirty="0"/>
              <a:t>New architectural perspective:</a:t>
            </a:r>
          </a:p>
          <a:p>
            <a:r>
              <a:rPr lang="en-US" sz="1400" dirty="0"/>
              <a:t>Two kinds of words exist (data words (8 bit) and address words (16 bit)).</a:t>
            </a:r>
          </a:p>
          <a:p>
            <a:r>
              <a:rPr lang="en-US" sz="1400" dirty="0"/>
              <a:t>Each kind of words have their own registers (data registers and address registers), register files, and dedicated busses (data bus and address bus).</a:t>
            </a:r>
          </a:p>
          <a:p>
            <a:r>
              <a:rPr lang="en-US" sz="1400" dirty="0"/>
              <a:t>Programming Model-wise, moving towards using Address Registers for all pointer use; i.e., to perform memory loads/stores, an address register must be set to the relevant address and then used. The additional instruction overhead of this (setting the address register using an immediate / GR which takes at least 2 instructions for high and low bytes) is reduced by allowing for 8 bit immediate offsets and by setting an AR to another AR (with offset) in a single instruction.</a:t>
            </a:r>
          </a:p>
        </p:txBody>
      </p:sp>
      <p:graphicFrame>
        <p:nvGraphicFramePr>
          <p:cNvPr id="5" name="Table 4">
            <a:extLst>
              <a:ext uri="{FF2B5EF4-FFF2-40B4-BE49-F238E27FC236}">
                <a16:creationId xmlns:a16="http://schemas.microsoft.com/office/drawing/2014/main" id="{50830EA4-ABA3-BB20-4E95-5EEC7E3EC2F0}"/>
              </a:ext>
            </a:extLst>
          </p:cNvPr>
          <p:cNvGraphicFramePr>
            <a:graphicFrameLocks noGrp="1"/>
          </p:cNvGraphicFramePr>
          <p:nvPr>
            <p:extLst>
              <p:ext uri="{D42A27DB-BD31-4B8C-83A1-F6EECF244321}">
                <p14:modId xmlns:p14="http://schemas.microsoft.com/office/powerpoint/2010/main" val="1146301729"/>
              </p:ext>
            </p:extLst>
          </p:nvPr>
        </p:nvGraphicFramePr>
        <p:xfrm>
          <a:off x="535404" y="3177758"/>
          <a:ext cx="9801056" cy="3266440"/>
        </p:xfrm>
        <a:graphic>
          <a:graphicData uri="http://schemas.openxmlformats.org/drawingml/2006/table">
            <a:tbl>
              <a:tblPr firstRow="1" bandRow="1">
                <a:tableStyleId>{5C22544A-7EE6-4342-B048-85BDC9FD1C3A}</a:tableStyleId>
              </a:tblPr>
              <a:tblGrid>
                <a:gridCol w="2450264">
                  <a:extLst>
                    <a:ext uri="{9D8B030D-6E8A-4147-A177-3AD203B41FA5}">
                      <a16:colId xmlns:a16="http://schemas.microsoft.com/office/drawing/2014/main" val="238212452"/>
                    </a:ext>
                  </a:extLst>
                </a:gridCol>
                <a:gridCol w="2450264">
                  <a:extLst>
                    <a:ext uri="{9D8B030D-6E8A-4147-A177-3AD203B41FA5}">
                      <a16:colId xmlns:a16="http://schemas.microsoft.com/office/drawing/2014/main" val="4055632774"/>
                    </a:ext>
                  </a:extLst>
                </a:gridCol>
                <a:gridCol w="2450264">
                  <a:extLst>
                    <a:ext uri="{9D8B030D-6E8A-4147-A177-3AD203B41FA5}">
                      <a16:colId xmlns:a16="http://schemas.microsoft.com/office/drawing/2014/main" val="3656758536"/>
                    </a:ext>
                  </a:extLst>
                </a:gridCol>
                <a:gridCol w="2450264">
                  <a:extLst>
                    <a:ext uri="{9D8B030D-6E8A-4147-A177-3AD203B41FA5}">
                      <a16:colId xmlns:a16="http://schemas.microsoft.com/office/drawing/2014/main" val="2056576301"/>
                    </a:ext>
                  </a:extLst>
                </a:gridCol>
              </a:tblGrid>
              <a:tr h="370840">
                <a:tc>
                  <a:txBody>
                    <a:bodyPr/>
                    <a:lstStyle/>
                    <a:p>
                      <a:r>
                        <a:rPr lang="en-US" sz="1100" dirty="0"/>
                        <a:t>Instruction Type</a:t>
                      </a:r>
                    </a:p>
                  </a:txBody>
                  <a:tcPr/>
                </a:tc>
                <a:tc>
                  <a:txBody>
                    <a:bodyPr/>
                    <a:lstStyle/>
                    <a:p>
                      <a:r>
                        <a:rPr lang="en-US" sz="1100" dirty="0"/>
                        <a:t>New Instruction Semantics</a:t>
                      </a:r>
                    </a:p>
                  </a:txBody>
                  <a:tcPr/>
                </a:tc>
                <a:tc>
                  <a:txBody>
                    <a:bodyPr/>
                    <a:lstStyle/>
                    <a:p>
                      <a:r>
                        <a:rPr lang="en-US" sz="1100" dirty="0"/>
                        <a:t>Instruction Operands</a:t>
                      </a:r>
                    </a:p>
                  </a:txBody>
                  <a:tcPr/>
                </a:tc>
                <a:tc>
                  <a:txBody>
                    <a:bodyPr/>
                    <a:lstStyle/>
                    <a:p>
                      <a:r>
                        <a:rPr lang="en-US" sz="1100" dirty="0"/>
                        <a:t>Opcodes Used</a:t>
                      </a:r>
                    </a:p>
                  </a:txBody>
                  <a:tcPr/>
                </a:tc>
                <a:extLst>
                  <a:ext uri="{0D108BD9-81ED-4DB2-BD59-A6C34878D82A}">
                    <a16:rowId xmlns:a16="http://schemas.microsoft.com/office/drawing/2014/main" val="3031736925"/>
                  </a:ext>
                </a:extLst>
              </a:tr>
              <a:tr h="370840">
                <a:tc>
                  <a:txBody>
                    <a:bodyPr/>
                    <a:lstStyle/>
                    <a:p>
                      <a:r>
                        <a:rPr lang="en-US" sz="1100" dirty="0"/>
                        <a:t>AR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[L/H]</a:t>
                      </a:r>
                    </a:p>
                  </a:txBody>
                  <a:tcPr/>
                </a:tc>
                <a:tc>
                  <a:txBody>
                    <a:bodyPr/>
                    <a:lstStyle/>
                    <a:p>
                      <a:r>
                        <a:rPr lang="en-US" sz="1100" dirty="0"/>
                        <a:t>Rd (2 bits), </a:t>
                      </a:r>
                      <a:r>
                        <a:rPr lang="en-US" sz="1100" dirty="0" err="1"/>
                        <a:t>ARSrc</a:t>
                      </a:r>
                      <a:r>
                        <a:rPr lang="en-US" sz="1100" dirty="0"/>
                        <a:t> (2 bits), L/H (1 bit)</a:t>
                      </a:r>
                    </a:p>
                  </a:txBody>
                  <a:tcPr/>
                </a:tc>
                <a:tc>
                  <a:txBody>
                    <a:bodyPr/>
                    <a:lstStyle/>
                    <a:p>
                      <a:r>
                        <a:rPr lang="en-US" sz="1100" dirty="0"/>
                        <a:t>1</a:t>
                      </a:r>
                    </a:p>
                  </a:txBody>
                  <a:tcPr/>
                </a:tc>
                <a:extLst>
                  <a:ext uri="{0D108BD9-81ED-4DB2-BD59-A6C34878D82A}">
                    <a16:rowId xmlns:a16="http://schemas.microsoft.com/office/drawing/2014/main" val="4255934512"/>
                  </a:ext>
                </a:extLst>
              </a:tr>
              <a:tr h="370840">
                <a:tc>
                  <a:txBody>
                    <a:bodyPr/>
                    <a:lstStyle/>
                    <a:p>
                      <a:r>
                        <a:rPr lang="en-US" sz="1100" dirty="0"/>
                        <a:t>Memory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 + Imm)</a:t>
                      </a:r>
                    </a:p>
                  </a:txBody>
                  <a:tcPr/>
                </a:tc>
                <a:tc>
                  <a:txBody>
                    <a:bodyPr/>
                    <a:lstStyle/>
                    <a:p>
                      <a:r>
                        <a:rPr lang="en-US" sz="1100" dirty="0"/>
                        <a:t>Rd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1235266279"/>
                  </a:ext>
                </a:extLst>
              </a:tr>
              <a:tr h="370840">
                <a:tc>
                  <a:txBody>
                    <a:bodyPr/>
                    <a:lstStyle/>
                    <a:p>
                      <a:r>
                        <a:rPr lang="en-US" sz="1100" dirty="0"/>
                        <a:t>Immediate </a:t>
                      </a:r>
                      <a:r>
                        <a:rPr lang="en-US" sz="1100">
                          <a:sym typeface="Wingdings" panose="05000000000000000000" pitchFamily="2" charset="2"/>
                        </a:rPr>
                        <a:t> AR</a:t>
                      </a:r>
                      <a:endParaRPr lang="en-US" sz="1100" dirty="0"/>
                    </a:p>
                  </a:txBody>
                  <a:tcPr/>
                </a:tc>
                <a:tc>
                  <a:txBody>
                    <a:bodyPr/>
                    <a:lstStyle/>
                    <a:p>
                      <a:r>
                        <a:rPr lang="en-US" sz="1100" dirty="0"/>
                        <a:t>ARDest[L/H] = Imm</a:t>
                      </a:r>
                    </a:p>
                  </a:txBody>
                  <a:tcPr/>
                </a:tc>
                <a:tc>
                  <a:txBody>
                    <a:bodyPr/>
                    <a:lstStyle/>
                    <a:p>
                      <a:r>
                        <a:rPr lang="en-US" sz="1100" dirty="0"/>
                        <a:t>ARDest (2 bits), L/H (1 bit), Imm (8 bits)</a:t>
                      </a:r>
                    </a:p>
                  </a:txBody>
                  <a:tcPr/>
                </a:tc>
                <a:tc>
                  <a:txBody>
                    <a:bodyPr/>
                    <a:lstStyle/>
                    <a:p>
                      <a:r>
                        <a:rPr lang="en-US" sz="1100" dirty="0"/>
                        <a:t>1</a:t>
                      </a:r>
                    </a:p>
                  </a:txBody>
                  <a:tcPr/>
                </a:tc>
                <a:extLst>
                  <a:ext uri="{0D108BD9-81ED-4DB2-BD59-A6C34878D82A}">
                    <a16:rowId xmlns:a16="http://schemas.microsoft.com/office/drawing/2014/main" val="571170062"/>
                  </a:ext>
                </a:extLst>
              </a:tr>
              <a:tr h="370840">
                <a:tc>
                  <a:txBody>
                    <a:bodyPr/>
                    <a:lstStyle/>
                    <a:p>
                      <a:r>
                        <a:rPr lang="en-US" sz="1100" dirty="0"/>
                        <a:t>GR </a:t>
                      </a:r>
                      <a:r>
                        <a:rPr lang="en-US" sz="1100" dirty="0">
                          <a:sym typeface="Wingdings" panose="05000000000000000000" pitchFamily="2" charset="2"/>
                        </a:rPr>
                        <a:t> AR</a:t>
                      </a:r>
                      <a:endParaRPr lang="en-US" sz="1100" dirty="0"/>
                    </a:p>
                  </a:txBody>
                  <a:tcPr/>
                </a:tc>
                <a:tc>
                  <a:txBody>
                    <a:bodyPr/>
                    <a:lstStyle/>
                    <a:p>
                      <a:r>
                        <a:rPr lang="en-US" sz="1100" dirty="0"/>
                        <a:t>ARDest[L/H] = Rs1</a:t>
                      </a:r>
                    </a:p>
                  </a:txBody>
                  <a:tcPr/>
                </a:tc>
                <a:tc>
                  <a:txBody>
                    <a:bodyPr/>
                    <a:lstStyle/>
                    <a:p>
                      <a:r>
                        <a:rPr lang="en-US" sz="1100" dirty="0"/>
                        <a:t>ARDest (2 bits), L/H (1 bit), Rs1 (2 bits)</a:t>
                      </a:r>
                    </a:p>
                  </a:txBody>
                  <a:tcPr/>
                </a:tc>
                <a:tc>
                  <a:txBody>
                    <a:bodyPr/>
                    <a:lstStyle/>
                    <a:p>
                      <a:r>
                        <a:rPr lang="en-US" sz="1100" dirty="0"/>
                        <a:t>1</a:t>
                      </a:r>
                    </a:p>
                  </a:txBody>
                  <a:tcPr/>
                </a:tc>
                <a:extLst>
                  <a:ext uri="{0D108BD9-81ED-4DB2-BD59-A6C34878D82A}">
                    <a16:rowId xmlns:a16="http://schemas.microsoft.com/office/drawing/2014/main" val="49969000"/>
                  </a:ext>
                </a:extLst>
              </a:tr>
              <a:tr h="370840">
                <a:tc>
                  <a:txBody>
                    <a:bodyPr/>
                    <a:lstStyle/>
                    <a:p>
                      <a:r>
                        <a:rPr lang="en-US" sz="1100" dirty="0"/>
                        <a:t>AR </a:t>
                      </a:r>
                      <a:r>
                        <a:rPr lang="en-US" sz="1100" dirty="0">
                          <a:sym typeface="Wingdings" panose="05000000000000000000" pitchFamily="2" charset="2"/>
                        </a:rPr>
                        <a:t> AR</a:t>
                      </a:r>
                      <a:endParaRPr lang="en-US" sz="1100" dirty="0"/>
                    </a:p>
                  </a:txBody>
                  <a:tcPr/>
                </a:tc>
                <a:tc>
                  <a:txBody>
                    <a:bodyPr/>
                    <a:lstStyle/>
                    <a:p>
                      <a:r>
                        <a:rPr lang="en-US" sz="1100" dirty="0"/>
                        <a:t>ARDest = </a:t>
                      </a:r>
                      <a:r>
                        <a:rPr lang="en-US" sz="1100" dirty="0" err="1"/>
                        <a:t>ARSrc</a:t>
                      </a:r>
                      <a:r>
                        <a:rPr lang="en-US" sz="1100" dirty="0"/>
                        <a:t> + Imm</a:t>
                      </a:r>
                    </a:p>
                  </a:txBody>
                  <a:tcPr/>
                </a:tc>
                <a:tc>
                  <a:txBody>
                    <a:bodyPr/>
                    <a:lstStyle/>
                    <a:p>
                      <a:r>
                        <a:rPr lang="en-US" sz="1100" dirty="0"/>
                        <a:t>ARDest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568959793"/>
                  </a:ext>
                </a:extLst>
              </a:tr>
              <a:tr h="370840">
                <a:tc>
                  <a:txBody>
                    <a:bodyPr/>
                    <a:lstStyle/>
                    <a:p>
                      <a:r>
                        <a:rPr lang="en-US" sz="1100" dirty="0"/>
                        <a:t>GR </a:t>
                      </a:r>
                      <a:r>
                        <a:rPr lang="en-US" sz="1100" dirty="0">
                          <a:sym typeface="Wingdings" panose="05000000000000000000" pitchFamily="2" charset="2"/>
                        </a:rPr>
                        <a:t> Memory</a:t>
                      </a:r>
                      <a:endParaRPr lang="en-US" sz="1100" dirty="0"/>
                    </a:p>
                  </a:txBody>
                  <a:tcPr/>
                </a:tc>
                <a:tc>
                  <a:txBody>
                    <a:bodyPr/>
                    <a:lstStyle/>
                    <a:p>
                      <a:r>
                        <a:rPr lang="en-US" sz="1100" dirty="0"/>
                        <a:t>*(</a:t>
                      </a:r>
                      <a:r>
                        <a:rPr lang="en-US" sz="1100" dirty="0" err="1"/>
                        <a:t>ARSrc</a:t>
                      </a:r>
                      <a:r>
                        <a:rPr lang="en-US" sz="1100" dirty="0"/>
                        <a:t> + Imm) = Rs</a:t>
                      </a:r>
                    </a:p>
                  </a:txBody>
                  <a:tcPr/>
                </a:tc>
                <a:tc>
                  <a:txBody>
                    <a:bodyPr/>
                    <a:lstStyle/>
                    <a:p>
                      <a:r>
                        <a:rPr lang="en-US" sz="1100" dirty="0" err="1"/>
                        <a:t>ARSrc</a:t>
                      </a:r>
                      <a:r>
                        <a:rPr lang="en-US" sz="1100" dirty="0"/>
                        <a:t> (2 bits), Imm (8 bits), Rs (2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3138588199"/>
                  </a:ext>
                </a:extLst>
              </a:tr>
            </a:tbl>
          </a:graphicData>
        </a:graphic>
      </p:graphicFrame>
      <p:sp>
        <p:nvSpPr>
          <p:cNvPr id="6" name="TextBox 5">
            <a:extLst>
              <a:ext uri="{FF2B5EF4-FFF2-40B4-BE49-F238E27FC236}">
                <a16:creationId xmlns:a16="http://schemas.microsoft.com/office/drawing/2014/main" id="{A507E00B-83D9-2E66-58E8-E0A4777F40FD}"/>
              </a:ext>
            </a:extLst>
          </p:cNvPr>
          <p:cNvSpPr txBox="1"/>
          <p:nvPr/>
        </p:nvSpPr>
        <p:spPr>
          <a:xfrm>
            <a:off x="9889958" y="999984"/>
            <a:ext cx="2117558" cy="2123658"/>
          </a:xfrm>
          <a:prstGeom prst="rect">
            <a:avLst/>
          </a:prstGeom>
          <a:noFill/>
        </p:spPr>
        <p:txBody>
          <a:bodyPr wrap="square" rtlCol="0">
            <a:spAutoFit/>
          </a:bodyPr>
          <a:lstStyle/>
          <a:p>
            <a:r>
              <a:rPr lang="en-US" sz="1200" dirty="0"/>
              <a:t>Total opcodes needed: 9</a:t>
            </a:r>
          </a:p>
          <a:p>
            <a:endParaRPr lang="en-US" sz="1200" dirty="0"/>
          </a:p>
          <a:p>
            <a:r>
              <a:rPr lang="en-US" sz="1200" dirty="0"/>
              <a:t>But, can offset this by removing:</a:t>
            </a:r>
          </a:p>
          <a:p>
            <a:pPr marL="171450" indent="-171450">
              <a:buFont typeface="Arial" panose="020B0604020202020204" pitchFamily="34" charset="0"/>
              <a:buChar char="•"/>
            </a:pPr>
            <a:r>
              <a:rPr lang="en-US" sz="1200" dirty="0"/>
              <a:t>LSP (1)</a:t>
            </a:r>
          </a:p>
          <a:p>
            <a:pPr marL="171450" indent="-171450">
              <a:buFont typeface="Arial" panose="020B0604020202020204" pitchFamily="34" charset="0"/>
              <a:buChar char="•"/>
            </a:pPr>
            <a:r>
              <a:rPr lang="en-US" sz="1200" dirty="0"/>
              <a:t>PUSH / POP (2)</a:t>
            </a:r>
          </a:p>
          <a:p>
            <a:pPr marL="171450" indent="-171450">
              <a:buFont typeface="Arial" panose="020B0604020202020204" pitchFamily="34" charset="0"/>
              <a:buChar char="•"/>
            </a:pPr>
            <a:r>
              <a:rPr lang="en-US" sz="1200" dirty="0"/>
              <a:t>Current load-store memory instructions (4)</a:t>
            </a:r>
          </a:p>
          <a:p>
            <a:pPr marL="171450" indent="-171450">
              <a:buFont typeface="Arial" panose="020B0604020202020204" pitchFamily="34" charset="0"/>
              <a:buChar char="•"/>
            </a:pPr>
            <a:r>
              <a:rPr lang="en-US" sz="1200" dirty="0"/>
              <a:t>OUT instructions (2) (need to make display interface part of MMIO)</a:t>
            </a:r>
          </a:p>
        </p:txBody>
      </p:sp>
    </p:spTree>
    <p:extLst>
      <p:ext uri="{BB962C8B-B14F-4D97-AF65-F5344CB8AC3E}">
        <p14:creationId xmlns:p14="http://schemas.microsoft.com/office/powerpoint/2010/main" val="330882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5472-50A2-E7D3-F3E3-A0A3B32FDA4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C5849BF-4643-977C-2129-6E960F424580}"/>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AD5AB008-47BB-7A9F-9FE5-C24C20F61F8E}"/>
              </a:ext>
            </a:extLst>
          </p:cNvPr>
          <p:cNvSpPr/>
          <p:nvPr/>
        </p:nvSpPr>
        <p:spPr>
          <a:xfrm>
            <a:off x="795338" y="1194608"/>
            <a:ext cx="1280160" cy="5486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248F7F1C-C364-557C-11FE-43714C0428DB}"/>
              </a:ext>
            </a:extLst>
          </p:cNvPr>
          <p:cNvSpPr/>
          <p:nvPr/>
        </p:nvSpPr>
        <p:spPr>
          <a:xfrm>
            <a:off x="2124075" y="2148752"/>
            <a:ext cx="1280160" cy="54864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410DDA3C-2A74-9DCA-3A46-14645AF70D04}"/>
              </a:ext>
            </a:extLst>
          </p:cNvPr>
          <p:cNvSpPr/>
          <p:nvPr/>
        </p:nvSpPr>
        <p:spPr>
          <a:xfrm>
            <a:off x="795338" y="3102896"/>
            <a:ext cx="1280160" cy="54864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DAC9BFC3-FE66-6335-C204-A56F91F77BF9}"/>
              </a:ext>
            </a:extLst>
          </p:cNvPr>
          <p:cNvSpPr/>
          <p:nvPr/>
        </p:nvSpPr>
        <p:spPr>
          <a:xfrm>
            <a:off x="3452812" y="1194608"/>
            <a:ext cx="1280160" cy="548640"/>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7A206A7A-2459-2D06-AB28-C3D4070EE540}"/>
              </a:ext>
            </a:extLst>
          </p:cNvPr>
          <p:cNvSpPr/>
          <p:nvPr/>
        </p:nvSpPr>
        <p:spPr>
          <a:xfrm>
            <a:off x="5913120" y="95250"/>
            <a:ext cx="6209030" cy="2560047"/>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t>There are five forms of memory in the ByteFrost – Immediates (read-only), General-Purpose Registers (R0 – R3), Address Registers (DP, SP, PC, BP), Memory (64KB divided into ROM, RAM, and MMIO regions), and Stack</a:t>
            </a:r>
          </a:p>
          <a:p>
            <a:endParaRPr lang="en-US" sz="1200" dirty="0"/>
          </a:p>
          <a:p>
            <a:r>
              <a:rPr lang="en-US" sz="1200" dirty="0"/>
              <a:t>Every solid directed edge (u, v) in the following graph means that memory u can write to memory v with a dedicated instruction.</a:t>
            </a:r>
          </a:p>
          <a:p>
            <a:endParaRPr lang="en-US" sz="1200" dirty="0"/>
          </a:p>
          <a:p>
            <a:r>
              <a:rPr lang="en-US" sz="1200" dirty="0"/>
              <a:t>Every dotted directed edge (u, v) means that the memory u can write to memory v indirectly (i.e., a path exists from u to v but requires multiple instructions to implement).</a:t>
            </a:r>
          </a:p>
          <a:p>
            <a:endParaRPr lang="en-US" sz="1200" dirty="0"/>
          </a:p>
          <a:p>
            <a:r>
              <a:rPr lang="en-US" sz="1200" dirty="0"/>
              <a:t>There are technically 5 x 5 = 25 possible permutations here, but as immediates are read-only, there are in effect only 5 x 4 = 20 possible permutations.</a:t>
            </a:r>
          </a:p>
          <a:p>
            <a:r>
              <a:rPr lang="en-US" sz="1200" dirty="0"/>
              <a:t>Instructions with an asterisk (*) are currently not implemented.</a:t>
            </a:r>
          </a:p>
        </p:txBody>
      </p:sp>
      <p:graphicFrame>
        <p:nvGraphicFramePr>
          <p:cNvPr id="27" name="Table 26">
            <a:extLst>
              <a:ext uri="{FF2B5EF4-FFF2-40B4-BE49-F238E27FC236}">
                <a16:creationId xmlns:a16="http://schemas.microsoft.com/office/drawing/2014/main" id="{D2E86BE9-844B-D11E-5AC8-3D7570F1AAB6}"/>
              </a:ext>
            </a:extLst>
          </p:cNvPr>
          <p:cNvGraphicFramePr>
            <a:graphicFrameLocks noGrp="1"/>
          </p:cNvGraphicFramePr>
          <p:nvPr>
            <p:extLst>
              <p:ext uri="{D42A27DB-BD31-4B8C-83A1-F6EECF244321}">
                <p14:modId xmlns:p14="http://schemas.microsoft.com/office/powerpoint/2010/main" val="2939780305"/>
              </p:ext>
            </p:extLst>
          </p:nvPr>
        </p:nvGraphicFramePr>
        <p:xfrm>
          <a:off x="269339" y="3922694"/>
          <a:ext cx="27432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244344">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44344">
                <a:tc>
                  <a:txBody>
                    <a:bodyPr/>
                    <a:lstStyle/>
                    <a:p>
                      <a:pPr algn="ctr"/>
                      <a:r>
                        <a:rPr lang="en-US" sz="900" dirty="0"/>
                        <a:t>Imm</a:t>
                      </a:r>
                    </a:p>
                  </a:txBody>
                  <a:tcPr marL="9144" marR="9144">
                    <a:solidFill>
                      <a:srgbClr val="CECECE"/>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Imm_8</a:t>
                      </a:r>
                    </a:p>
                    <a:p>
                      <a:r>
                        <a:rPr lang="en-US" sz="900" dirty="0"/>
                        <a:t>(LDR Rd, Imm)</a:t>
                      </a:r>
                    </a:p>
                  </a:txBody>
                  <a:tcPr marL="9144" marR="9144"/>
                </a:tc>
                <a:tc>
                  <a:txBody>
                    <a:bodyPr/>
                    <a:lstStyle/>
                    <a:p>
                      <a:r>
                        <a:rPr lang="en-US" sz="900" dirty="0"/>
                        <a:t>Yes (LDR)</a:t>
                      </a:r>
                    </a:p>
                  </a:txBody>
                  <a:tcPr marL="9144" marR="9144"/>
                </a:tc>
                <a:extLst>
                  <a:ext uri="{0D108BD9-81ED-4DB2-BD59-A6C34878D82A}">
                    <a16:rowId xmlns:a16="http://schemas.microsoft.com/office/drawing/2014/main" val="1813460202"/>
                  </a:ext>
                </a:extLst>
              </a:tr>
              <a:tr h="244344">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Rs</a:t>
                      </a:r>
                    </a:p>
                    <a:p>
                      <a:r>
                        <a:rPr lang="en-US" sz="900" dirty="0"/>
                        <a:t>(MOV Rd, Rs)</a:t>
                      </a:r>
                    </a:p>
                  </a:txBody>
                  <a:tcPr marL="9144" marR="9144"/>
                </a:tc>
                <a:tc>
                  <a:txBody>
                    <a:bodyPr/>
                    <a:lstStyle/>
                    <a:p>
                      <a:r>
                        <a:rPr lang="en-US" sz="900" dirty="0"/>
                        <a:t>Yes (MOV)</a:t>
                      </a:r>
                    </a:p>
                  </a:txBody>
                  <a:tcPr marL="9144" marR="9144"/>
                </a:tc>
                <a:extLst>
                  <a:ext uri="{0D108BD9-81ED-4DB2-BD59-A6C34878D82A}">
                    <a16:rowId xmlns:a16="http://schemas.microsoft.com/office/drawing/2014/main" val="4238323"/>
                  </a:ext>
                </a:extLst>
              </a:tr>
              <a:tr h="184152">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a:t>
                      </a:r>
                      <a:r>
                        <a:rPr lang="en-US" sz="900" dirty="0" err="1"/>
                        <a:t>ARSrc</a:t>
                      </a:r>
                      <a:r>
                        <a:rPr lang="en-US" sz="900" dirty="0"/>
                        <a:t>[L/H]</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1086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(LMA) Rd = *{%DP[H], Imm}, DP[L] = Imm</a:t>
                      </a:r>
                    </a:p>
                    <a:p>
                      <a:r>
                        <a:rPr lang="en-US" sz="900" dirty="0"/>
                        <a:t>(LMR) Rd = *{%DP[H], Rs}, DP[L] = Rs</a:t>
                      </a:r>
                    </a:p>
                    <a:p>
                      <a:r>
                        <a:rPr lang="en-US" sz="900" dirty="0"/>
                        <a:t>(LMO*) Rd = *(</a:t>
                      </a:r>
                      <a:r>
                        <a:rPr lang="en-US" sz="900" dirty="0" err="1"/>
                        <a:t>ARSrc</a:t>
                      </a:r>
                      <a:r>
                        <a:rPr lang="en-US" sz="900" dirty="0"/>
                        <a:t> + Imm)</a:t>
                      </a:r>
                    </a:p>
                  </a:txBody>
                  <a:tcPr marL="9144" marR="9144"/>
                </a:tc>
                <a:tc>
                  <a:txBody>
                    <a:bodyPr/>
                    <a:lstStyle/>
                    <a:p>
                      <a:r>
                        <a:rPr lang="en-US" sz="900" dirty="0"/>
                        <a:t>Yes (LMA, LMR, *</a:t>
                      </a:r>
                    </a:p>
                  </a:txBody>
                  <a:tcPr marL="9144" marR="9144"/>
                </a:tc>
                <a:extLst>
                  <a:ext uri="{0D108BD9-81ED-4DB2-BD59-A6C34878D82A}">
                    <a16:rowId xmlns:a16="http://schemas.microsoft.com/office/drawing/2014/main" val="3097999017"/>
                  </a:ext>
                </a:extLst>
              </a:tr>
              <a:tr h="184152">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*(SP), SP++</a:t>
                      </a:r>
                    </a:p>
                  </a:txBody>
                  <a:tcPr marL="9144" marR="9144"/>
                </a:tc>
                <a:tc>
                  <a:txBody>
                    <a:bodyPr/>
                    <a:lstStyle/>
                    <a:p>
                      <a:r>
                        <a:rPr lang="en-US" sz="900" dirty="0"/>
                        <a:t>Yes (POP)</a:t>
                      </a:r>
                    </a:p>
                  </a:txBody>
                  <a:tcPr marL="9144" marR="9144"/>
                </a:tc>
                <a:extLst>
                  <a:ext uri="{0D108BD9-81ED-4DB2-BD59-A6C34878D82A}">
                    <a16:rowId xmlns:a16="http://schemas.microsoft.com/office/drawing/2014/main" val="3161806886"/>
                  </a:ext>
                </a:extLst>
              </a:tr>
            </a:tbl>
          </a:graphicData>
        </a:graphic>
      </p:graphicFrame>
      <p:sp>
        <p:nvSpPr>
          <p:cNvPr id="8" name="Rectangle: Rounded Corners 7">
            <a:extLst>
              <a:ext uri="{FF2B5EF4-FFF2-40B4-BE49-F238E27FC236}">
                <a16:creationId xmlns:a16="http://schemas.microsoft.com/office/drawing/2014/main" id="{BF2657BB-2261-20EA-1A05-AFAD3CA9488D}"/>
              </a:ext>
            </a:extLst>
          </p:cNvPr>
          <p:cNvSpPr/>
          <p:nvPr/>
        </p:nvSpPr>
        <p:spPr>
          <a:xfrm>
            <a:off x="3452812" y="3102896"/>
            <a:ext cx="1280160" cy="548640"/>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Stack</a:t>
            </a:r>
          </a:p>
        </p:txBody>
      </p:sp>
      <p:grpSp>
        <p:nvGrpSpPr>
          <p:cNvPr id="30" name="Group 29">
            <a:extLst>
              <a:ext uri="{FF2B5EF4-FFF2-40B4-BE49-F238E27FC236}">
                <a16:creationId xmlns:a16="http://schemas.microsoft.com/office/drawing/2014/main" id="{B43E10A7-BF18-74B6-8E25-148822ECAC82}"/>
              </a:ext>
            </a:extLst>
          </p:cNvPr>
          <p:cNvGrpSpPr/>
          <p:nvPr/>
        </p:nvGrpSpPr>
        <p:grpSpPr>
          <a:xfrm>
            <a:off x="1435418" y="1743248"/>
            <a:ext cx="904097" cy="396268"/>
            <a:chOff x="1435418" y="1743248"/>
            <a:chExt cx="904097" cy="396268"/>
          </a:xfrm>
        </p:grpSpPr>
        <p:cxnSp>
          <p:nvCxnSpPr>
            <p:cNvPr id="10" name="Straight Arrow Connector 9">
              <a:extLst>
                <a:ext uri="{FF2B5EF4-FFF2-40B4-BE49-F238E27FC236}">
                  <a16:creationId xmlns:a16="http://schemas.microsoft.com/office/drawing/2014/main" id="{6490661C-6B05-233E-AF05-34D636F47D5D}"/>
                </a:ext>
              </a:extLst>
            </p:cNvPr>
            <p:cNvCxnSpPr>
              <a:cxnSpLocks/>
              <a:stCxn id="18" idx="2"/>
            </p:cNvCxnSpPr>
            <p:nvPr/>
          </p:nvCxnSpPr>
          <p:spPr>
            <a:xfrm>
              <a:off x="1435418" y="1743248"/>
              <a:ext cx="837405" cy="39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675C2-587E-CD89-DAA2-57BAED0D7597}"/>
                </a:ext>
              </a:extLst>
            </p:cNvPr>
            <p:cNvSpPr txBox="1"/>
            <p:nvPr/>
          </p:nvSpPr>
          <p:spPr>
            <a:xfrm>
              <a:off x="1870284" y="1796986"/>
              <a:ext cx="469231" cy="246221"/>
            </a:xfrm>
            <a:prstGeom prst="rect">
              <a:avLst/>
            </a:prstGeom>
            <a:noFill/>
          </p:spPr>
          <p:txBody>
            <a:bodyPr wrap="square" rtlCol="0">
              <a:spAutoFit/>
            </a:bodyPr>
            <a:lstStyle/>
            <a:p>
              <a:r>
                <a:rPr lang="en-US" sz="1000" dirty="0"/>
                <a:t>LDR</a:t>
              </a:r>
            </a:p>
          </p:txBody>
        </p:sp>
      </p:grpSp>
      <p:cxnSp>
        <p:nvCxnSpPr>
          <p:cNvPr id="15" name="Straight Arrow Connector 14">
            <a:extLst>
              <a:ext uri="{FF2B5EF4-FFF2-40B4-BE49-F238E27FC236}">
                <a16:creationId xmlns:a16="http://schemas.microsoft.com/office/drawing/2014/main" id="{854D6BE3-9A99-271E-8212-040BC816AB6A}"/>
              </a:ext>
            </a:extLst>
          </p:cNvPr>
          <p:cNvCxnSpPr>
            <a:cxnSpLocks/>
          </p:cNvCxnSpPr>
          <p:nvPr/>
        </p:nvCxnSpPr>
        <p:spPr>
          <a:xfrm flipV="1">
            <a:off x="1703971" y="2706628"/>
            <a:ext cx="651833" cy="3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A09A44-42E1-ECD2-41B7-02FA1457A169}"/>
              </a:ext>
            </a:extLst>
          </p:cNvPr>
          <p:cNvSpPr txBox="1"/>
          <p:nvPr/>
        </p:nvSpPr>
        <p:spPr>
          <a:xfrm>
            <a:off x="1505166" y="2139516"/>
            <a:ext cx="454243" cy="246221"/>
          </a:xfrm>
          <a:prstGeom prst="rect">
            <a:avLst/>
          </a:prstGeom>
          <a:noFill/>
        </p:spPr>
        <p:txBody>
          <a:bodyPr wrap="square" rtlCol="0">
            <a:spAutoFit/>
          </a:bodyPr>
          <a:lstStyle/>
          <a:p>
            <a:r>
              <a:rPr lang="en-US" sz="1000" dirty="0"/>
              <a:t>MOV</a:t>
            </a:r>
          </a:p>
        </p:txBody>
      </p:sp>
      <p:graphicFrame>
        <p:nvGraphicFramePr>
          <p:cNvPr id="37" name="Table 36">
            <a:extLst>
              <a:ext uri="{FF2B5EF4-FFF2-40B4-BE49-F238E27FC236}">
                <a16:creationId xmlns:a16="http://schemas.microsoft.com/office/drawing/2014/main" id="{4B8C28A2-BAD3-35C8-98BC-2440AAE7A33C}"/>
              </a:ext>
            </a:extLst>
          </p:cNvPr>
          <p:cNvGraphicFramePr>
            <a:graphicFrameLocks noGrp="1"/>
          </p:cNvGraphicFramePr>
          <p:nvPr>
            <p:extLst>
              <p:ext uri="{D42A27DB-BD31-4B8C-83A1-F6EECF244321}">
                <p14:modId xmlns:p14="http://schemas.microsoft.com/office/powerpoint/2010/main" val="2353402043"/>
              </p:ext>
            </p:extLst>
          </p:nvPr>
        </p:nvGraphicFramePr>
        <p:xfrm>
          <a:off x="3347817" y="3922694"/>
          <a:ext cx="2743200" cy="24781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053">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80861">
                <a:tc>
                  <a:txBody>
                    <a:bodyPr/>
                    <a:lstStyle/>
                    <a:p>
                      <a:pPr algn="ctr"/>
                      <a:r>
                        <a:rPr lang="en-US" sz="900" dirty="0"/>
                        <a:t>Imm</a:t>
                      </a:r>
                    </a:p>
                  </a:txBody>
                  <a:tcPr marL="9144" marR="9144">
                    <a:solidFill>
                      <a:srgbClr val="CECECE"/>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Imm</a:t>
                      </a:r>
                    </a:p>
                  </a:txBody>
                  <a:tcPr marL="9144" marR="9144"/>
                </a:tc>
                <a:tc>
                  <a:txBody>
                    <a:bodyPr/>
                    <a:lstStyle/>
                    <a:p>
                      <a:r>
                        <a:rPr lang="en-US" sz="900" dirty="0"/>
                        <a:t>Yes (*)</a:t>
                      </a:r>
                    </a:p>
                  </a:txBody>
                  <a:tcPr marL="9144" marR="9144"/>
                </a:tc>
                <a:extLst>
                  <a:ext uri="{0D108BD9-81ED-4DB2-BD59-A6C34878D82A}">
                    <a16:rowId xmlns:a16="http://schemas.microsoft.com/office/drawing/2014/main" val="1813460202"/>
                  </a:ext>
                </a:extLst>
              </a:tr>
              <a:tr h="280861">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28086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a:t>
                      </a:r>
                      <a:r>
                        <a:rPr lang="en-US" sz="900" dirty="0" err="1"/>
                        <a:t>ARSrc</a:t>
                      </a:r>
                      <a:r>
                        <a:rPr lang="en-US" sz="900" dirty="0"/>
                        <a:t> + Imm</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77343">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a:t>
                      </a:r>
                      <a:r>
                        <a:rPr lang="en-US" sz="900" dirty="0" err="1"/>
                        <a:t>ARSrc</a:t>
                      </a:r>
                      <a:r>
                        <a:rPr lang="en-US" sz="900" dirty="0"/>
                        <a:t> + Imm) (?)</a:t>
                      </a:r>
                    </a:p>
                    <a:p>
                      <a:r>
                        <a:rPr lang="en-US" sz="900" dirty="0"/>
                        <a:t>ARDest = *{</a:t>
                      </a:r>
                      <a:r>
                        <a:rPr lang="en-US" sz="900" dirty="0" err="1"/>
                        <a:t>ARSrc</a:t>
                      </a:r>
                      <a:r>
                        <a:rPr lang="en-US" sz="900" dirty="0"/>
                        <a:t> + Imm + 1, </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3097999017"/>
                  </a:ext>
                </a:extLst>
              </a:tr>
              <a:tr h="571126">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*{SP + 1, SP}, SP += 2 (?) (e.g. POP ARDest)</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38" name="Table 37">
            <a:extLst>
              <a:ext uri="{FF2B5EF4-FFF2-40B4-BE49-F238E27FC236}">
                <a16:creationId xmlns:a16="http://schemas.microsoft.com/office/drawing/2014/main" id="{AE779DEF-FE58-4D15-0561-71C70060C8C9}"/>
              </a:ext>
            </a:extLst>
          </p:cNvPr>
          <p:cNvGraphicFramePr>
            <a:graphicFrameLocks noGrp="1"/>
          </p:cNvGraphicFramePr>
          <p:nvPr>
            <p:extLst>
              <p:ext uri="{D42A27DB-BD31-4B8C-83A1-F6EECF244321}">
                <p14:modId xmlns:p14="http://schemas.microsoft.com/office/powerpoint/2010/main" val="335246596"/>
              </p:ext>
            </p:extLst>
          </p:nvPr>
        </p:nvGraphicFramePr>
        <p:xfrm>
          <a:off x="6247428" y="3922693"/>
          <a:ext cx="2743200" cy="246887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275">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387275">
                <a:tc>
                  <a:txBody>
                    <a:bodyPr/>
                    <a:lstStyle/>
                    <a:p>
                      <a:pPr algn="ctr"/>
                      <a:r>
                        <a:rPr lang="en-US" sz="900" dirty="0"/>
                        <a:t>Imm</a:t>
                      </a:r>
                    </a:p>
                  </a:txBody>
                  <a:tcPr marL="9144" marR="9144">
                    <a:solidFill>
                      <a:srgbClr val="CECECE"/>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387275">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532503">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+ 1, ARDest + Imm) = </a:t>
                      </a:r>
                      <a:r>
                        <a:rPr lang="en-US" sz="900" dirty="0" err="1"/>
                        <a:t>ARSrc</a:t>
                      </a:r>
                      <a:r>
                        <a:rPr lang="en-US" sz="900" dirty="0"/>
                        <a:t>(?)</a:t>
                      </a:r>
                    </a:p>
                  </a:txBody>
                  <a:tcPr marL="9144" marR="9144"/>
                </a:tc>
                <a:tc>
                  <a:txBody>
                    <a:bodyPr/>
                    <a:lstStyle/>
                    <a:p>
                      <a:r>
                        <a:rPr lang="en-US" sz="900" dirty="0"/>
                        <a:t>No</a:t>
                      </a:r>
                    </a:p>
                  </a:txBody>
                  <a:tcPr marL="9144" marR="9144"/>
                </a:tc>
                <a:extLst>
                  <a:ext uri="{0D108BD9-81ED-4DB2-BD59-A6C34878D82A}">
                    <a16:rowId xmlns:a16="http://schemas.microsoft.com/office/drawing/2014/main" val="3392672825"/>
                  </a:ext>
                </a:extLst>
              </a:tr>
              <a:tr h="387275">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a:t>
                      </a:r>
                      <a:r>
                        <a:rPr lang="en-US" sz="900" dirty="0" err="1"/>
                        <a:t>ARSrc</a:t>
                      </a:r>
                      <a:r>
                        <a:rPr lang="en-US" sz="900" dirty="0"/>
                        <a:t>)</a:t>
                      </a:r>
                    </a:p>
                  </a:txBody>
                  <a:tcPr marL="9144" marR="9144"/>
                </a:tc>
                <a:tc>
                  <a:txBody>
                    <a:bodyPr/>
                    <a:lstStyle/>
                    <a:p>
                      <a:r>
                        <a:rPr lang="en-US" sz="900" dirty="0"/>
                        <a:t>No (load-store architecture)</a:t>
                      </a:r>
                    </a:p>
                  </a:txBody>
                  <a:tcPr marL="9144" marR="9144"/>
                </a:tc>
                <a:extLst>
                  <a:ext uri="{0D108BD9-81ED-4DB2-BD59-A6C34878D82A}">
                    <a16:rowId xmlns:a16="http://schemas.microsoft.com/office/drawing/2014/main" val="3097999017"/>
                  </a:ext>
                </a:extLst>
              </a:tr>
              <a:tr h="387275">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*SP, SP++ (?)</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40" name="Table 39">
            <a:extLst>
              <a:ext uri="{FF2B5EF4-FFF2-40B4-BE49-F238E27FC236}">
                <a16:creationId xmlns:a16="http://schemas.microsoft.com/office/drawing/2014/main" id="{32FBA3AA-A6E3-F336-224E-26BDAC000211}"/>
              </a:ext>
            </a:extLst>
          </p:cNvPr>
          <p:cNvGraphicFramePr>
            <a:graphicFrameLocks noGrp="1"/>
          </p:cNvGraphicFramePr>
          <p:nvPr>
            <p:extLst>
              <p:ext uri="{D42A27DB-BD31-4B8C-83A1-F6EECF244321}">
                <p14:modId xmlns:p14="http://schemas.microsoft.com/office/powerpoint/2010/main" val="1723908304"/>
              </p:ext>
            </p:extLst>
          </p:nvPr>
        </p:nvGraphicFramePr>
        <p:xfrm>
          <a:off x="9246330" y="3922693"/>
          <a:ext cx="2743200" cy="246887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438911">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438911">
                <a:tc>
                  <a:txBody>
                    <a:bodyPr/>
                    <a:lstStyle/>
                    <a:p>
                      <a:pPr algn="ctr"/>
                      <a:r>
                        <a:rPr lang="en-US" sz="900" dirty="0"/>
                        <a:t>Imm</a:t>
                      </a:r>
                    </a:p>
                  </a:txBody>
                  <a:tcPr marL="9144" marR="9144">
                    <a:solidFill>
                      <a:srgbClr val="CECECE"/>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Imm, SP– (Push Imm)</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603503">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Rs, SP--</a:t>
                      </a:r>
                    </a:p>
                  </a:txBody>
                  <a:tcPr marL="9144" marR="9144"/>
                </a:tc>
                <a:tc>
                  <a:txBody>
                    <a:bodyPr/>
                    <a:lstStyle/>
                    <a:p>
                      <a:r>
                        <a:rPr lang="en-US" sz="900" dirty="0"/>
                        <a:t>Yes (PUSH *)</a:t>
                      </a:r>
                    </a:p>
                    <a:p>
                      <a:r>
                        <a:rPr lang="en-US" sz="900" dirty="0"/>
                        <a:t>(change to full-descending)</a:t>
                      </a:r>
                    </a:p>
                  </a:txBody>
                  <a:tcPr marL="9144" marR="9144"/>
                </a:tc>
                <a:extLst>
                  <a:ext uri="{0D108BD9-81ED-4DB2-BD59-A6C34878D82A}">
                    <a16:rowId xmlns:a16="http://schemas.microsoft.com/office/drawing/2014/main" val="4238323"/>
                  </a:ext>
                </a:extLst>
              </a:tr>
              <a:tr h="43891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SP – 1) = </a:t>
                      </a:r>
                      <a:r>
                        <a:rPr lang="en-US" sz="900" dirty="0" err="1"/>
                        <a:t>ARSrc</a:t>
                      </a:r>
                      <a:r>
                        <a:rPr lang="en-US" sz="900" dirty="0"/>
                        <a:t>, SP -= 2</a:t>
                      </a:r>
                    </a:p>
                  </a:txBody>
                  <a:tcPr marL="9144" marR="9144"/>
                </a:tc>
                <a:tc>
                  <a:txBody>
                    <a:bodyPr/>
                    <a:lstStyle/>
                    <a:p>
                      <a:r>
                        <a:rPr lang="en-US" sz="900" dirty="0"/>
                        <a:t>No? (Push </a:t>
                      </a:r>
                      <a:r>
                        <a:rPr lang="en-US" sz="900" dirty="0" err="1"/>
                        <a:t>ARSrc</a:t>
                      </a:r>
                      <a:r>
                        <a:rPr lang="en-US" sz="900" dirty="0"/>
                        <a:t>)</a:t>
                      </a:r>
                    </a:p>
                  </a:txBody>
                  <a:tcPr marL="9144" marR="9144"/>
                </a:tc>
                <a:extLst>
                  <a:ext uri="{0D108BD9-81ED-4DB2-BD59-A6C34878D82A}">
                    <a16:rowId xmlns:a16="http://schemas.microsoft.com/office/drawing/2014/main" val="3392672825"/>
                  </a:ext>
                </a:extLst>
              </a:tr>
              <a:tr h="27432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097999017"/>
                  </a:ext>
                </a:extLst>
              </a:tr>
              <a:tr h="274320">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161806886"/>
                  </a:ext>
                </a:extLst>
              </a:tr>
            </a:tbl>
          </a:graphicData>
        </a:graphic>
      </p:graphicFrame>
      <p:cxnSp>
        <p:nvCxnSpPr>
          <p:cNvPr id="43" name="Straight Arrow Connector 42">
            <a:extLst>
              <a:ext uri="{FF2B5EF4-FFF2-40B4-BE49-F238E27FC236}">
                <a16:creationId xmlns:a16="http://schemas.microsoft.com/office/drawing/2014/main" id="{2C024229-DB71-E055-33CD-D0591FD17B6C}"/>
              </a:ext>
            </a:extLst>
          </p:cNvPr>
          <p:cNvCxnSpPr>
            <a:cxnSpLocks/>
          </p:cNvCxnSpPr>
          <p:nvPr/>
        </p:nvCxnSpPr>
        <p:spPr>
          <a:xfrm flipH="1">
            <a:off x="3094182" y="1734012"/>
            <a:ext cx="720436"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8D53C8-0FF7-1701-C435-8E6C5F2C9FD8}"/>
              </a:ext>
            </a:extLst>
          </p:cNvPr>
          <p:cNvCxnSpPr>
            <a:cxnSpLocks/>
          </p:cNvCxnSpPr>
          <p:nvPr/>
        </p:nvCxnSpPr>
        <p:spPr>
          <a:xfrm flipH="1" flipV="1">
            <a:off x="3184260" y="2706628"/>
            <a:ext cx="667302"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31BEA-25E2-D1B8-8909-089471E75021}"/>
              </a:ext>
            </a:extLst>
          </p:cNvPr>
          <p:cNvCxnSpPr>
            <a:cxnSpLocks/>
          </p:cNvCxnSpPr>
          <p:nvPr/>
        </p:nvCxnSpPr>
        <p:spPr>
          <a:xfrm>
            <a:off x="1380002" y="1743248"/>
            <a:ext cx="0" cy="135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DD56F6-9637-454F-9754-22922F0DBD91}"/>
              </a:ext>
            </a:extLst>
          </p:cNvPr>
          <p:cNvCxnSpPr>
            <a:cxnSpLocks/>
            <a:endCxn id="20" idx="0"/>
          </p:cNvCxnSpPr>
          <p:nvPr/>
        </p:nvCxnSpPr>
        <p:spPr>
          <a:xfrm flipH="1">
            <a:off x="1435418" y="2678920"/>
            <a:ext cx="737234"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782C60-C322-FED0-331D-EB63A493DB63}"/>
              </a:ext>
            </a:extLst>
          </p:cNvPr>
          <p:cNvCxnSpPr>
            <a:cxnSpLocks/>
            <a:endCxn id="21" idx="2"/>
          </p:cNvCxnSpPr>
          <p:nvPr/>
        </p:nvCxnSpPr>
        <p:spPr>
          <a:xfrm flipV="1">
            <a:off x="3347817" y="1743248"/>
            <a:ext cx="745075"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B4FCD91-BB57-5EA8-6E43-3AD61C2ACA85}"/>
              </a:ext>
            </a:extLst>
          </p:cNvPr>
          <p:cNvCxnSpPr>
            <a:cxnSpLocks/>
            <a:endCxn id="8" idx="0"/>
          </p:cNvCxnSpPr>
          <p:nvPr/>
        </p:nvCxnSpPr>
        <p:spPr>
          <a:xfrm>
            <a:off x="3404235" y="2678920"/>
            <a:ext cx="688657"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CACD09FF-CAE3-A1D1-4031-516AC16FF069}"/>
              </a:ext>
            </a:extLst>
          </p:cNvPr>
          <p:cNvSpPr/>
          <p:nvPr/>
        </p:nvSpPr>
        <p:spPr>
          <a:xfrm>
            <a:off x="1830949" y="2217152"/>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2132F25-198C-1753-4841-90CD4BE9388D}"/>
              </a:ext>
            </a:extLst>
          </p:cNvPr>
          <p:cNvSpPr/>
          <p:nvPr/>
        </p:nvSpPr>
        <p:spPr>
          <a:xfrm>
            <a:off x="487064" y="3200827"/>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454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10AF-C2F7-F904-8982-9EF5028E3DA4}"/>
              </a:ext>
            </a:extLst>
          </p:cNvPr>
          <p:cNvSpPr>
            <a:spLocks noGrp="1"/>
          </p:cNvSpPr>
          <p:nvPr>
            <p:ph type="ctrTitle"/>
          </p:nvPr>
        </p:nvSpPr>
        <p:spPr/>
        <p:txBody>
          <a:bodyPr/>
          <a:lstStyle/>
          <a:p>
            <a:r>
              <a:rPr lang="en-US" dirty="0"/>
              <a:t>ByteFrost Instruction Decode</a:t>
            </a:r>
          </a:p>
        </p:txBody>
      </p:sp>
      <p:graphicFrame>
        <p:nvGraphicFramePr>
          <p:cNvPr id="4" name="Table 3">
            <a:extLst>
              <a:ext uri="{FF2B5EF4-FFF2-40B4-BE49-F238E27FC236}">
                <a16:creationId xmlns:a16="http://schemas.microsoft.com/office/drawing/2014/main" id="{3497AD91-9B73-3B63-B08A-109723F48429}"/>
              </a:ext>
            </a:extLst>
          </p:cNvPr>
          <p:cNvGraphicFramePr>
            <a:graphicFrameLocks noGrp="1"/>
          </p:cNvGraphicFramePr>
          <p:nvPr>
            <p:extLst>
              <p:ext uri="{D42A27DB-BD31-4B8C-83A1-F6EECF244321}">
                <p14:modId xmlns:p14="http://schemas.microsoft.com/office/powerpoint/2010/main" val="2233803088"/>
              </p:ext>
            </p:extLst>
          </p:nvPr>
        </p:nvGraphicFramePr>
        <p:xfrm>
          <a:off x="914400" y="1582054"/>
          <a:ext cx="6106026" cy="3535680"/>
        </p:xfrm>
        <a:graphic>
          <a:graphicData uri="http://schemas.openxmlformats.org/drawingml/2006/table">
            <a:tbl>
              <a:tblPr firstRow="1" bandRow="1">
                <a:tableStyleId>{5C22544A-7EE6-4342-B048-85BDC9FD1C3A}</a:tableStyleId>
              </a:tblPr>
              <a:tblGrid>
                <a:gridCol w="1230215">
                  <a:extLst>
                    <a:ext uri="{9D8B030D-6E8A-4147-A177-3AD203B41FA5}">
                      <a16:colId xmlns:a16="http://schemas.microsoft.com/office/drawing/2014/main" val="4096420902"/>
                    </a:ext>
                  </a:extLst>
                </a:gridCol>
                <a:gridCol w="935656">
                  <a:extLst>
                    <a:ext uri="{9D8B030D-6E8A-4147-A177-3AD203B41FA5}">
                      <a16:colId xmlns:a16="http://schemas.microsoft.com/office/drawing/2014/main" val="238005480"/>
                    </a:ext>
                  </a:extLst>
                </a:gridCol>
                <a:gridCol w="3940155">
                  <a:extLst>
                    <a:ext uri="{9D8B030D-6E8A-4147-A177-3AD203B41FA5}">
                      <a16:colId xmlns:a16="http://schemas.microsoft.com/office/drawing/2014/main" val="3437111917"/>
                    </a:ext>
                  </a:extLst>
                </a:gridCol>
              </a:tblGrid>
              <a:tr h="323842">
                <a:tc>
                  <a:txBody>
                    <a:bodyPr/>
                    <a:lstStyle/>
                    <a:p>
                      <a:r>
                        <a:rPr lang="en-US" sz="1100" dirty="0"/>
                        <a:t>Instruction Operand</a:t>
                      </a:r>
                    </a:p>
                  </a:txBody>
                  <a:tcPr/>
                </a:tc>
                <a:tc>
                  <a:txBody>
                    <a:bodyPr/>
                    <a:lstStyle/>
                    <a:p>
                      <a:r>
                        <a:rPr lang="en-US" sz="1100" dirty="0"/>
                        <a:t>Number of Bits</a:t>
                      </a:r>
                    </a:p>
                  </a:txBody>
                  <a:tcPr/>
                </a:tc>
                <a:tc>
                  <a:txBody>
                    <a:bodyPr/>
                    <a:lstStyle/>
                    <a:p>
                      <a:r>
                        <a:rPr lang="en-US" sz="1100" dirty="0"/>
                        <a:t>Location</a:t>
                      </a:r>
                    </a:p>
                  </a:txBody>
                  <a:tcPr/>
                </a:tc>
                <a:extLst>
                  <a:ext uri="{0D108BD9-81ED-4DB2-BD59-A6C34878D82A}">
                    <a16:rowId xmlns:a16="http://schemas.microsoft.com/office/drawing/2014/main" val="3142491206"/>
                  </a:ext>
                </a:extLst>
              </a:tr>
              <a:tr h="244882">
                <a:tc>
                  <a:txBody>
                    <a:bodyPr/>
                    <a:lstStyle/>
                    <a:p>
                      <a:r>
                        <a:rPr lang="en-US" sz="1100" dirty="0"/>
                        <a:t>Opcode</a:t>
                      </a:r>
                    </a:p>
                  </a:txBody>
                  <a:tcPr/>
                </a:tc>
                <a:tc>
                  <a:txBody>
                    <a:bodyPr/>
                    <a:lstStyle/>
                    <a:p>
                      <a:r>
                        <a:rPr lang="en-US" sz="1100" dirty="0"/>
                        <a:t>5</a:t>
                      </a:r>
                    </a:p>
                  </a:txBody>
                  <a:tcPr/>
                </a:tc>
                <a:tc>
                  <a:txBody>
                    <a:bodyPr/>
                    <a:lstStyle/>
                    <a:p>
                      <a:r>
                        <a:rPr lang="en-US" sz="1100" dirty="0"/>
                        <a:t>4:0</a:t>
                      </a:r>
                    </a:p>
                  </a:txBody>
                  <a:tcPr/>
                </a:tc>
                <a:extLst>
                  <a:ext uri="{0D108BD9-81ED-4DB2-BD59-A6C34878D82A}">
                    <a16:rowId xmlns:a16="http://schemas.microsoft.com/office/drawing/2014/main" val="4271331773"/>
                  </a:ext>
                </a:extLst>
              </a:tr>
              <a:tr h="244882">
                <a:tc>
                  <a:txBody>
                    <a:bodyPr/>
                    <a:lstStyle/>
                    <a:p>
                      <a:r>
                        <a:rPr lang="en-US" sz="1100" dirty="0"/>
                        <a:t>Rs1</a:t>
                      </a:r>
                    </a:p>
                  </a:txBody>
                  <a:tcPr/>
                </a:tc>
                <a:tc>
                  <a:txBody>
                    <a:bodyPr/>
                    <a:lstStyle/>
                    <a:p>
                      <a:r>
                        <a:rPr lang="en-US" sz="1100" dirty="0"/>
                        <a:t>2</a:t>
                      </a:r>
                    </a:p>
                  </a:txBody>
                  <a:tcPr/>
                </a:tc>
                <a:tc>
                  <a:txBody>
                    <a:bodyPr/>
                    <a:lstStyle/>
                    <a:p>
                      <a:r>
                        <a:rPr lang="en-US" sz="1100" dirty="0"/>
                        <a:t>13:12</a:t>
                      </a:r>
                    </a:p>
                  </a:txBody>
                  <a:tcPr/>
                </a:tc>
                <a:extLst>
                  <a:ext uri="{0D108BD9-81ED-4DB2-BD59-A6C34878D82A}">
                    <a16:rowId xmlns:a16="http://schemas.microsoft.com/office/drawing/2014/main" val="985623509"/>
                  </a:ext>
                </a:extLst>
              </a:tr>
              <a:tr h="244882">
                <a:tc>
                  <a:txBody>
                    <a:bodyPr/>
                    <a:lstStyle/>
                    <a:p>
                      <a:r>
                        <a:rPr lang="en-US" sz="1100" dirty="0"/>
                        <a:t>Rs2</a:t>
                      </a:r>
                    </a:p>
                  </a:txBody>
                  <a:tcPr/>
                </a:tc>
                <a:tc>
                  <a:txBody>
                    <a:bodyPr/>
                    <a:lstStyle/>
                    <a:p>
                      <a:r>
                        <a:rPr lang="en-US" sz="1100" dirty="0"/>
                        <a:t>2</a:t>
                      </a:r>
                    </a:p>
                  </a:txBody>
                  <a:tcPr/>
                </a:tc>
                <a:tc>
                  <a:txBody>
                    <a:bodyPr/>
                    <a:lstStyle/>
                    <a:p>
                      <a:r>
                        <a:rPr lang="en-US" sz="1100" dirty="0"/>
                        <a:t>15:14</a:t>
                      </a:r>
                    </a:p>
                  </a:txBody>
                  <a:tcPr/>
                </a:tc>
                <a:extLst>
                  <a:ext uri="{0D108BD9-81ED-4DB2-BD59-A6C34878D82A}">
                    <a16:rowId xmlns:a16="http://schemas.microsoft.com/office/drawing/2014/main" val="1635157016"/>
                  </a:ext>
                </a:extLst>
              </a:tr>
              <a:tr h="244882">
                <a:tc>
                  <a:txBody>
                    <a:bodyPr/>
                    <a:lstStyle/>
                    <a:p>
                      <a:r>
                        <a:rPr lang="en-US" sz="1100" dirty="0"/>
                        <a:t>Rd</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42374334"/>
                  </a:ext>
                </a:extLst>
              </a:tr>
              <a:tr h="244882">
                <a:tc>
                  <a:txBody>
                    <a:bodyPr/>
                    <a:lstStyle/>
                    <a:p>
                      <a:r>
                        <a:rPr lang="en-US" sz="1100" dirty="0"/>
                        <a:t>ALU Function</a:t>
                      </a:r>
                    </a:p>
                  </a:txBody>
                  <a:tcPr/>
                </a:tc>
                <a:tc>
                  <a:txBody>
                    <a:bodyPr/>
                    <a:lstStyle/>
                    <a:p>
                      <a:r>
                        <a:rPr lang="en-US" sz="1100" dirty="0"/>
                        <a:t>4</a:t>
                      </a:r>
                    </a:p>
                  </a:txBody>
                  <a:tcPr/>
                </a:tc>
                <a:tc>
                  <a:txBody>
                    <a:bodyPr/>
                    <a:lstStyle/>
                    <a:p>
                      <a:r>
                        <a:rPr lang="en-US" sz="1100" dirty="0"/>
                        <a:t>11:8</a:t>
                      </a:r>
                    </a:p>
                  </a:txBody>
                  <a:tcPr/>
                </a:tc>
                <a:extLst>
                  <a:ext uri="{0D108BD9-81ED-4DB2-BD59-A6C34878D82A}">
                    <a16:rowId xmlns:a16="http://schemas.microsoft.com/office/drawing/2014/main" val="956181473"/>
                  </a:ext>
                </a:extLst>
              </a:tr>
              <a:tr h="244882">
                <a:tc>
                  <a:txBody>
                    <a:bodyPr/>
                    <a:lstStyle/>
                    <a:p>
                      <a:r>
                        <a:rPr lang="en-US" sz="1100" dirty="0"/>
                        <a:t>Immediate (8)</a:t>
                      </a:r>
                    </a:p>
                  </a:txBody>
                  <a:tcPr/>
                </a:tc>
                <a:tc>
                  <a:txBody>
                    <a:bodyPr/>
                    <a:lstStyle/>
                    <a:p>
                      <a:r>
                        <a:rPr lang="en-US" sz="1100" dirty="0"/>
                        <a:t>8</a:t>
                      </a:r>
                    </a:p>
                  </a:txBody>
                  <a:tcPr/>
                </a:tc>
                <a:tc>
                  <a:txBody>
                    <a:bodyPr/>
                    <a:lstStyle/>
                    <a:p>
                      <a:r>
                        <a:rPr lang="en-US" sz="1100" dirty="0"/>
                        <a:t>15:8</a:t>
                      </a:r>
                    </a:p>
                  </a:txBody>
                  <a:tcPr/>
                </a:tc>
                <a:extLst>
                  <a:ext uri="{0D108BD9-81ED-4DB2-BD59-A6C34878D82A}">
                    <a16:rowId xmlns:a16="http://schemas.microsoft.com/office/drawing/2014/main" val="1593811203"/>
                  </a:ext>
                </a:extLst>
              </a:tr>
              <a:tr h="244882">
                <a:tc>
                  <a:txBody>
                    <a:bodyPr/>
                    <a:lstStyle/>
                    <a:p>
                      <a:r>
                        <a:rPr lang="en-US" sz="1100" dirty="0"/>
                        <a:t>Immediate (4)</a:t>
                      </a:r>
                    </a:p>
                  </a:txBody>
                  <a:tcPr/>
                </a:tc>
                <a:tc>
                  <a:txBody>
                    <a:bodyPr/>
                    <a:lstStyle/>
                    <a:p>
                      <a:r>
                        <a:rPr lang="en-US" sz="1100" dirty="0"/>
                        <a:t>4</a:t>
                      </a:r>
                    </a:p>
                  </a:txBody>
                  <a:tcPr/>
                </a:tc>
                <a:tc>
                  <a:txBody>
                    <a:bodyPr/>
                    <a:lstStyle/>
                    <a:p>
                      <a:r>
                        <a:rPr lang="en-US" sz="1100" dirty="0"/>
                        <a:t>15:12</a:t>
                      </a:r>
                    </a:p>
                  </a:txBody>
                  <a:tcPr/>
                </a:tc>
                <a:extLst>
                  <a:ext uri="{0D108BD9-81ED-4DB2-BD59-A6C34878D82A}">
                    <a16:rowId xmlns:a16="http://schemas.microsoft.com/office/drawing/2014/main" val="3097379662"/>
                  </a:ext>
                </a:extLst>
              </a:tr>
              <a:tr h="244882">
                <a:tc>
                  <a:txBody>
                    <a:bodyPr/>
                    <a:lstStyle/>
                    <a:p>
                      <a:r>
                        <a:rPr lang="en-US" sz="1100" dirty="0"/>
                        <a:t>Branch Condition</a:t>
                      </a:r>
                    </a:p>
                  </a:txBody>
                  <a:tcPr/>
                </a:tc>
                <a:tc>
                  <a:txBody>
                    <a:bodyPr/>
                    <a:lstStyle/>
                    <a:p>
                      <a:r>
                        <a:rPr lang="en-US" sz="1100" dirty="0"/>
                        <a:t>3</a:t>
                      </a:r>
                    </a:p>
                  </a:txBody>
                  <a:tcPr/>
                </a:tc>
                <a:tc>
                  <a:txBody>
                    <a:bodyPr/>
                    <a:lstStyle/>
                    <a:p>
                      <a:r>
                        <a:rPr lang="en-US" sz="1100" dirty="0"/>
                        <a:t>7:5</a:t>
                      </a:r>
                    </a:p>
                  </a:txBody>
                  <a:tcPr/>
                </a:tc>
                <a:extLst>
                  <a:ext uri="{0D108BD9-81ED-4DB2-BD59-A6C34878D82A}">
                    <a16:rowId xmlns:a16="http://schemas.microsoft.com/office/drawing/2014/main" val="2041576104"/>
                  </a:ext>
                </a:extLst>
              </a:tr>
              <a:tr h="244882">
                <a:tc>
                  <a:txBody>
                    <a:bodyPr/>
                    <a:lstStyle/>
                    <a:p>
                      <a:r>
                        <a:rPr lang="en-US" sz="1100" dirty="0"/>
                        <a:t>A/I (Display)</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842420439"/>
                  </a:ext>
                </a:extLst>
              </a:tr>
              <a:tr h="244882">
                <a:tc>
                  <a:txBody>
                    <a:bodyPr/>
                    <a:lstStyle/>
                    <a:p>
                      <a:r>
                        <a:rPr lang="en-US" sz="1100" dirty="0"/>
                        <a:t>AR L/H</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274894259"/>
                  </a:ext>
                </a:extLst>
              </a:tr>
              <a:tr h="244882">
                <a:tc>
                  <a:txBody>
                    <a:bodyPr/>
                    <a:lstStyle/>
                    <a:p>
                      <a:r>
                        <a:rPr lang="en-US" sz="1100" dirty="0" err="1"/>
                        <a:t>ARSrc</a:t>
                      </a:r>
                      <a:endParaRPr lang="en-US" sz="1100" dirty="0"/>
                    </a:p>
                  </a:txBody>
                  <a:tcPr/>
                </a:tc>
                <a:tc>
                  <a:txBody>
                    <a:bodyPr/>
                    <a:lstStyle/>
                    <a:p>
                      <a:r>
                        <a:rPr lang="en-US" sz="1100" dirty="0"/>
                        <a:t>1 or 2</a:t>
                      </a:r>
                    </a:p>
                  </a:txBody>
                  <a:tcPr/>
                </a:tc>
                <a:tc>
                  <a:txBody>
                    <a:bodyPr/>
                    <a:lstStyle/>
                    <a:p>
                      <a:r>
                        <a:rPr lang="en-US" sz="1100" b="1" dirty="0"/>
                        <a:t>Special Case – See Sidebar</a:t>
                      </a:r>
                    </a:p>
                  </a:txBody>
                  <a:tcPr/>
                </a:tc>
                <a:extLst>
                  <a:ext uri="{0D108BD9-81ED-4DB2-BD59-A6C34878D82A}">
                    <a16:rowId xmlns:a16="http://schemas.microsoft.com/office/drawing/2014/main" val="1835509186"/>
                  </a:ext>
                </a:extLst>
              </a:tr>
              <a:tr h="244882">
                <a:tc>
                  <a:txBody>
                    <a:bodyPr/>
                    <a:lstStyle/>
                    <a:p>
                      <a:r>
                        <a:rPr lang="en-US" sz="1100" dirty="0"/>
                        <a:t>ARDest</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38076245"/>
                  </a:ext>
                </a:extLst>
              </a:tr>
            </a:tbl>
          </a:graphicData>
        </a:graphic>
      </p:graphicFrame>
      <p:sp>
        <p:nvSpPr>
          <p:cNvPr id="5" name="Rectangle 4">
            <a:extLst>
              <a:ext uri="{FF2B5EF4-FFF2-40B4-BE49-F238E27FC236}">
                <a16:creationId xmlns:a16="http://schemas.microsoft.com/office/drawing/2014/main" id="{F25FD756-0733-1E2D-D8A6-5FFBC32D31B4}"/>
              </a:ext>
            </a:extLst>
          </p:cNvPr>
          <p:cNvSpPr/>
          <p:nvPr/>
        </p:nvSpPr>
        <p:spPr>
          <a:xfrm>
            <a:off x="3074068" y="1009096"/>
            <a:ext cx="1076827" cy="406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Decode Module</a:t>
            </a:r>
          </a:p>
        </p:txBody>
      </p:sp>
      <p:sp>
        <p:nvSpPr>
          <p:cNvPr id="6" name="TextBox 5">
            <a:extLst>
              <a:ext uri="{FF2B5EF4-FFF2-40B4-BE49-F238E27FC236}">
                <a16:creationId xmlns:a16="http://schemas.microsoft.com/office/drawing/2014/main" id="{F43C1AE6-74F9-6277-AC82-95630E8D2FE9}"/>
              </a:ext>
            </a:extLst>
          </p:cNvPr>
          <p:cNvSpPr txBox="1"/>
          <p:nvPr/>
        </p:nvSpPr>
        <p:spPr>
          <a:xfrm>
            <a:off x="914400" y="1081425"/>
            <a:ext cx="1732547" cy="261610"/>
          </a:xfrm>
          <a:prstGeom prst="rect">
            <a:avLst/>
          </a:prstGeom>
          <a:noFill/>
        </p:spPr>
        <p:txBody>
          <a:bodyPr wrap="square" rtlCol="0">
            <a:spAutoFit/>
          </a:bodyPr>
          <a:lstStyle/>
          <a:p>
            <a:r>
              <a:rPr lang="en-US" sz="1100" dirty="0"/>
              <a:t>Instruction String (16 bits)</a:t>
            </a:r>
          </a:p>
        </p:txBody>
      </p:sp>
      <p:cxnSp>
        <p:nvCxnSpPr>
          <p:cNvPr id="8" name="Straight Arrow Connector 7">
            <a:extLst>
              <a:ext uri="{FF2B5EF4-FFF2-40B4-BE49-F238E27FC236}">
                <a16:creationId xmlns:a16="http://schemas.microsoft.com/office/drawing/2014/main" id="{86421354-07D2-AC96-83F7-B7DD2800CC2F}"/>
              </a:ext>
            </a:extLst>
          </p:cNvPr>
          <p:cNvCxnSpPr>
            <a:cxnSpLocks/>
            <a:stCxn id="6" idx="3"/>
            <a:endCxn id="5" idx="1"/>
          </p:cNvCxnSpPr>
          <p:nvPr/>
        </p:nvCxnSpPr>
        <p:spPr>
          <a:xfrm flipV="1">
            <a:off x="2646947" y="1212119"/>
            <a:ext cx="427121" cy="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98D84C-79DC-C012-7D33-336AE8AA98CB}"/>
              </a:ext>
            </a:extLst>
          </p:cNvPr>
          <p:cNvCxnSpPr>
            <a:cxnSpLocks/>
            <a:stCxn id="5" idx="3"/>
            <a:endCxn id="13" idx="1"/>
          </p:cNvCxnSpPr>
          <p:nvPr/>
        </p:nvCxnSpPr>
        <p:spPr>
          <a:xfrm flipV="1">
            <a:off x="4150895" y="1212118"/>
            <a:ext cx="60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CD6510-AF09-7826-9275-DD158DB449D9}"/>
              </a:ext>
            </a:extLst>
          </p:cNvPr>
          <p:cNvSpPr txBox="1"/>
          <p:nvPr/>
        </p:nvSpPr>
        <p:spPr>
          <a:xfrm>
            <a:off x="4754880" y="1081313"/>
            <a:ext cx="2608446" cy="261610"/>
          </a:xfrm>
          <a:prstGeom prst="rect">
            <a:avLst/>
          </a:prstGeom>
          <a:noFill/>
        </p:spPr>
        <p:txBody>
          <a:bodyPr wrap="square" rtlCol="0">
            <a:spAutoFit/>
          </a:bodyPr>
          <a:lstStyle/>
          <a:p>
            <a:r>
              <a:rPr lang="en-US" sz="1100" dirty="0"/>
              <a:t>Instruction operands (Opcode, Rd, Rs1, …)</a:t>
            </a:r>
          </a:p>
        </p:txBody>
      </p:sp>
      <p:sp>
        <p:nvSpPr>
          <p:cNvPr id="22" name="TextBox 21">
            <a:extLst>
              <a:ext uri="{FF2B5EF4-FFF2-40B4-BE49-F238E27FC236}">
                <a16:creationId xmlns:a16="http://schemas.microsoft.com/office/drawing/2014/main" id="{F1A80535-7873-B7BA-A0AA-FAC07DA290A2}"/>
              </a:ext>
            </a:extLst>
          </p:cNvPr>
          <p:cNvSpPr txBox="1"/>
          <p:nvPr/>
        </p:nvSpPr>
        <p:spPr>
          <a:xfrm>
            <a:off x="7832558" y="1828562"/>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3" name="TextBox 22">
            <a:extLst>
              <a:ext uri="{FF2B5EF4-FFF2-40B4-BE49-F238E27FC236}">
                <a16:creationId xmlns:a16="http://schemas.microsoft.com/office/drawing/2014/main" id="{F941DABB-7083-6112-3702-DEE7F74DC2A7}"/>
              </a:ext>
            </a:extLst>
          </p:cNvPr>
          <p:cNvSpPr txBox="1"/>
          <p:nvPr/>
        </p:nvSpPr>
        <p:spPr>
          <a:xfrm>
            <a:off x="7832558" y="523374"/>
            <a:ext cx="3356810" cy="1200329"/>
          </a:xfrm>
          <a:prstGeom prst="rect">
            <a:avLst/>
          </a:prstGeom>
          <a:solidFill>
            <a:schemeClr val="accent4">
              <a:lumMod val="40000"/>
              <a:lumOff val="60000"/>
            </a:schemeClr>
          </a:solidFill>
        </p:spPr>
        <p:txBody>
          <a:bodyPr wrap="square" rtlCol="0">
            <a:spAutoFit/>
          </a:bodyPr>
          <a:lstStyle/>
          <a:p>
            <a:r>
              <a:rPr lang="en-US" sz="1200" b="1" dirty="0"/>
              <a:t>Note: </a:t>
            </a:r>
            <a:r>
              <a:rPr lang="en-US" sz="1200" dirty="0"/>
              <a:t>Decode module always creates values for all operands, even those that don’t exist in the current instruction (e.g., no Immediate in the opcode 2 ALU instruction). It’s up to the microcode to specify which operands to read / use to avoid reading garbage data.</a:t>
            </a:r>
          </a:p>
        </p:txBody>
      </p:sp>
    </p:spTree>
    <p:extLst>
      <p:ext uri="{BB962C8B-B14F-4D97-AF65-F5344CB8AC3E}">
        <p14:creationId xmlns:p14="http://schemas.microsoft.com/office/powerpoint/2010/main" val="446998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02C-F942-54F9-74C1-936CC4CC8166}"/>
              </a:ext>
            </a:extLst>
          </p:cNvPr>
          <p:cNvSpPr>
            <a:spLocks noGrp="1"/>
          </p:cNvSpPr>
          <p:nvPr>
            <p:ph type="ctrTitle"/>
          </p:nvPr>
        </p:nvSpPr>
        <p:spPr/>
        <p:txBody>
          <a:bodyPr anchor="ctr" anchorCtr="0"/>
          <a:lstStyle/>
          <a:p>
            <a:r>
              <a:rPr lang="en-US" sz="2000" dirty="0"/>
              <a:t>New Addressing Mode Instructions</a:t>
            </a:r>
          </a:p>
        </p:txBody>
      </p:sp>
      <p:graphicFrame>
        <p:nvGraphicFramePr>
          <p:cNvPr id="3" name="Table 4">
            <a:extLst>
              <a:ext uri="{FF2B5EF4-FFF2-40B4-BE49-F238E27FC236}">
                <a16:creationId xmlns:a16="http://schemas.microsoft.com/office/drawing/2014/main" id="{04EE46AF-8843-DCF0-6E80-572B8DCEAEE6}"/>
              </a:ext>
            </a:extLst>
          </p:cNvPr>
          <p:cNvGraphicFramePr>
            <a:graphicFrameLocks noGrp="1"/>
          </p:cNvGraphicFramePr>
          <p:nvPr/>
        </p:nvGraphicFramePr>
        <p:xfrm>
          <a:off x="1007034" y="1280510"/>
          <a:ext cx="9744185" cy="571285"/>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706112">
                  <a:extLst>
                    <a:ext uri="{9D8B030D-6E8A-4147-A177-3AD203B41FA5}">
                      <a16:colId xmlns:a16="http://schemas.microsoft.com/office/drawing/2014/main" val="950391025"/>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32178">
                <a:tc>
                  <a:txBody>
                    <a:bodyPr/>
                    <a:lstStyle/>
                    <a:p>
                      <a:r>
                        <a:rPr lang="en-US" sz="1200" dirty="0"/>
                        <a:t>Type</a:t>
                      </a:r>
                    </a:p>
                  </a:txBody>
                  <a:tcPr marL="84188" marR="84188" marT="42094" marB="42094"/>
                </a:tc>
                <a:tc>
                  <a:txBody>
                    <a:bodyPr/>
                    <a:lstStyle/>
                    <a:p>
                      <a:pPr algn="ctr"/>
                      <a:r>
                        <a:rPr lang="en-US" sz="1200" dirty="0"/>
                        <a:t>15 14 13 12 11 10</a:t>
                      </a:r>
                    </a:p>
                  </a:txBody>
                  <a:tcPr marL="84188" marR="84188" marT="42094" marB="42094"/>
                </a:tc>
                <a:tc>
                  <a:txBody>
                    <a:bodyPr/>
                    <a:lstStyle/>
                    <a:p>
                      <a:pPr algn="ctr"/>
                      <a:r>
                        <a:rPr lang="en-US" sz="1200" dirty="0"/>
                        <a:t>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304217">
                <a:tc>
                  <a:txBody>
                    <a:bodyPr/>
                    <a:lstStyle/>
                    <a:p>
                      <a:pPr algn="ctr"/>
                      <a:endParaRPr lang="en-US" sz="1200" dirty="0"/>
                    </a:p>
                  </a:txBody>
                  <a:tcPr marL="84188" marR="84188" marT="42094" marB="42094">
                    <a:solidFill>
                      <a:schemeClr val="accent6"/>
                    </a:solidFill>
                  </a:tcPr>
                </a:tc>
                <a:tc>
                  <a:txBody>
                    <a:bodyPr/>
                    <a:lstStyle/>
                    <a:p>
                      <a:pPr algn="ctr"/>
                      <a:r>
                        <a:rPr lang="en-US" sz="1200" dirty="0"/>
                        <a:t>XXXXXX</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a:t>Rd</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2FB76A1-7E8A-53DA-2BAB-A6ACDF7E3824}"/>
              </a:ext>
            </a:extLst>
          </p:cNvPr>
          <p:cNvSpPr txBox="1"/>
          <p:nvPr/>
        </p:nvSpPr>
        <p:spPr>
          <a:xfrm>
            <a:off x="421104" y="914400"/>
            <a:ext cx="2941721" cy="369332"/>
          </a:xfrm>
          <a:prstGeom prst="rect">
            <a:avLst/>
          </a:prstGeom>
          <a:noFill/>
        </p:spPr>
        <p:txBody>
          <a:bodyPr wrap="square" rtlCol="0">
            <a:spAutoFit/>
          </a:bodyPr>
          <a:lstStyle/>
          <a:p>
            <a:r>
              <a:rPr lang="en-US" dirty="0"/>
              <a:t>(AR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[L/H]</a:t>
            </a:r>
            <a:endParaRPr lang="en-US" dirty="0"/>
          </a:p>
        </p:txBody>
      </p:sp>
      <p:graphicFrame>
        <p:nvGraphicFramePr>
          <p:cNvPr id="5" name="Table 4">
            <a:extLst>
              <a:ext uri="{FF2B5EF4-FFF2-40B4-BE49-F238E27FC236}">
                <a16:creationId xmlns:a16="http://schemas.microsoft.com/office/drawing/2014/main" id="{4E802FAE-93BB-B199-1864-CDEF8F7052B7}"/>
              </a:ext>
            </a:extLst>
          </p:cNvPr>
          <p:cNvGraphicFramePr>
            <a:graphicFrameLocks noGrp="1"/>
          </p:cNvGraphicFramePr>
          <p:nvPr/>
        </p:nvGraphicFramePr>
        <p:xfrm>
          <a:off x="1007034" y="2255031"/>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6" name="TextBox 5">
            <a:extLst>
              <a:ext uri="{FF2B5EF4-FFF2-40B4-BE49-F238E27FC236}">
                <a16:creationId xmlns:a16="http://schemas.microsoft.com/office/drawing/2014/main" id="{20F25B92-C322-E92B-3F5B-73DB3330DFBD}"/>
              </a:ext>
            </a:extLst>
          </p:cNvPr>
          <p:cNvSpPr txBox="1"/>
          <p:nvPr/>
        </p:nvSpPr>
        <p:spPr>
          <a:xfrm>
            <a:off x="421104" y="1888921"/>
            <a:ext cx="4333776" cy="369332"/>
          </a:xfrm>
          <a:prstGeom prst="rect">
            <a:avLst/>
          </a:prstGeom>
          <a:noFill/>
        </p:spPr>
        <p:txBody>
          <a:bodyPr wrap="square" rtlCol="0">
            <a:spAutoFit/>
          </a:bodyPr>
          <a:lstStyle/>
          <a:p>
            <a:r>
              <a:rPr lang="en-US" dirty="0"/>
              <a:t>(Memory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graphicFrame>
        <p:nvGraphicFramePr>
          <p:cNvPr id="7" name="Table 4">
            <a:extLst>
              <a:ext uri="{FF2B5EF4-FFF2-40B4-BE49-F238E27FC236}">
                <a16:creationId xmlns:a16="http://schemas.microsoft.com/office/drawing/2014/main" id="{865F6387-ABB4-D80F-7D7B-EE8C95137864}"/>
              </a:ext>
            </a:extLst>
          </p:cNvPr>
          <p:cNvGraphicFramePr>
            <a:graphicFrameLocks noGrp="1"/>
          </p:cNvGraphicFramePr>
          <p:nvPr/>
        </p:nvGraphicFramePr>
        <p:xfrm>
          <a:off x="1007034" y="3218723"/>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8" name="TextBox 7">
            <a:extLst>
              <a:ext uri="{FF2B5EF4-FFF2-40B4-BE49-F238E27FC236}">
                <a16:creationId xmlns:a16="http://schemas.microsoft.com/office/drawing/2014/main" id="{FD36C016-1681-BB66-12BB-CEBF7695B1E1}"/>
              </a:ext>
            </a:extLst>
          </p:cNvPr>
          <p:cNvSpPr txBox="1"/>
          <p:nvPr/>
        </p:nvSpPr>
        <p:spPr>
          <a:xfrm>
            <a:off x="421104" y="2852613"/>
            <a:ext cx="5107407" cy="369332"/>
          </a:xfrm>
          <a:prstGeom prst="rect">
            <a:avLst/>
          </a:prstGeom>
          <a:noFill/>
        </p:spPr>
        <p:txBody>
          <a:bodyPr wrap="square" rtlCol="0">
            <a:spAutoFit/>
          </a:bodyPr>
          <a:lstStyle/>
          <a:p>
            <a:r>
              <a:rPr lang="en-US" dirty="0"/>
              <a:t>(GR </a:t>
            </a:r>
            <a:r>
              <a:rPr lang="en-US" dirty="0">
                <a:sym typeface="Wingdings" panose="05000000000000000000" pitchFamily="2" charset="2"/>
              </a:rPr>
              <a:t> Memory) *(</a:t>
            </a:r>
            <a:r>
              <a:rPr lang="en-US" dirty="0" err="1">
                <a:sym typeface="Wingdings" panose="05000000000000000000" pitchFamily="2" charset="2"/>
              </a:rPr>
              <a:t>ARSrc</a:t>
            </a:r>
            <a:r>
              <a:rPr lang="en-US" dirty="0">
                <a:sym typeface="Wingdings" panose="05000000000000000000" pitchFamily="2" charset="2"/>
              </a:rPr>
              <a:t> + Imm) = Rs (Rd as source)</a:t>
            </a:r>
            <a:endParaRPr lang="en-US" dirty="0"/>
          </a:p>
        </p:txBody>
      </p:sp>
      <p:graphicFrame>
        <p:nvGraphicFramePr>
          <p:cNvPr id="9" name="Table 4">
            <a:extLst>
              <a:ext uri="{FF2B5EF4-FFF2-40B4-BE49-F238E27FC236}">
                <a16:creationId xmlns:a16="http://schemas.microsoft.com/office/drawing/2014/main" id="{815D0550-F330-BDBE-1DDF-D143918F81FC}"/>
              </a:ext>
            </a:extLst>
          </p:cNvPr>
          <p:cNvGraphicFramePr>
            <a:graphicFrameLocks noGrp="1"/>
          </p:cNvGraphicFramePr>
          <p:nvPr/>
        </p:nvGraphicFramePr>
        <p:xfrm>
          <a:off x="1007034" y="4171586"/>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DB918703-F60A-0B3E-1CD0-1450B8E1C381}"/>
              </a:ext>
            </a:extLst>
          </p:cNvPr>
          <p:cNvSpPr txBox="1"/>
          <p:nvPr/>
        </p:nvSpPr>
        <p:spPr>
          <a:xfrm>
            <a:off x="421104" y="3805476"/>
            <a:ext cx="4265196" cy="369332"/>
          </a:xfrm>
          <a:prstGeom prst="rect">
            <a:avLst/>
          </a:prstGeom>
          <a:noFill/>
        </p:spPr>
        <p:txBody>
          <a:bodyPr wrap="square" rtlCol="0">
            <a:spAutoFit/>
          </a:bodyPr>
          <a:lstStyle/>
          <a:p>
            <a:r>
              <a:rPr lang="en-US" dirty="0"/>
              <a:t>(Imm </a:t>
            </a:r>
            <a:r>
              <a:rPr lang="en-US" dirty="0">
                <a:sym typeface="Wingdings" panose="05000000000000000000" pitchFamily="2" charset="2"/>
              </a:rPr>
              <a:t> </a:t>
            </a:r>
            <a:r>
              <a:rPr lang="en-US" dirty="0"/>
              <a:t>AR) ARDest[L/H] = Imm</a:t>
            </a:r>
          </a:p>
        </p:txBody>
      </p:sp>
      <p:graphicFrame>
        <p:nvGraphicFramePr>
          <p:cNvPr id="11" name="Table 4">
            <a:extLst>
              <a:ext uri="{FF2B5EF4-FFF2-40B4-BE49-F238E27FC236}">
                <a16:creationId xmlns:a16="http://schemas.microsoft.com/office/drawing/2014/main" id="{3153155B-D72E-749F-2EE5-67F51953F908}"/>
              </a:ext>
            </a:extLst>
          </p:cNvPr>
          <p:cNvGraphicFramePr>
            <a:graphicFrameLocks noGrp="1"/>
          </p:cNvGraphicFramePr>
          <p:nvPr/>
        </p:nvGraphicFramePr>
        <p:xfrm>
          <a:off x="1007034" y="5156936"/>
          <a:ext cx="9748362"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003202">
                  <a:extLst>
                    <a:ext uri="{9D8B030D-6E8A-4147-A177-3AD203B41FA5}">
                      <a16:colId xmlns:a16="http://schemas.microsoft.com/office/drawing/2014/main" val="950391025"/>
                    </a:ext>
                  </a:extLst>
                </a:gridCol>
                <a:gridCol w="999024">
                  <a:extLst>
                    <a:ext uri="{9D8B030D-6E8A-4147-A177-3AD203B41FA5}">
                      <a16:colId xmlns:a16="http://schemas.microsoft.com/office/drawing/2014/main" val="2966517136"/>
                    </a:ext>
                  </a:extLst>
                </a:gridCol>
                <a:gridCol w="999025">
                  <a:extLst>
                    <a:ext uri="{9D8B030D-6E8A-4147-A177-3AD203B41FA5}">
                      <a16:colId xmlns:a16="http://schemas.microsoft.com/office/drawing/2014/main" val="3326960323"/>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r>
                        <a:rPr lang="en-US" sz="1200" dirty="0"/>
                        <a:t>13 12</a:t>
                      </a:r>
                      <a:endParaRPr lang="en-US" dirty="0"/>
                    </a:p>
                  </a:txBody>
                  <a:tcPr marL="84188" marR="84188" marT="42094" marB="42094"/>
                </a:tc>
                <a:tc>
                  <a:txBody>
                    <a:bodyPr/>
                    <a:lstStyle/>
                    <a:p>
                      <a:r>
                        <a:rPr lang="en-US" sz="1200" dirty="0"/>
                        <a:t>11 10 9 8</a:t>
                      </a:r>
                      <a:endParaRPr lang="en-US" dirty="0"/>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a:txBody>
                    <a:bodyPr/>
                    <a:lstStyle/>
                    <a:p>
                      <a:pPr algn="ctr"/>
                      <a:r>
                        <a:rPr lang="en-US" sz="1200" dirty="0"/>
                        <a:t>XX</a:t>
                      </a:r>
                    </a:p>
                  </a:txBody>
                  <a:tcPr marL="84188" marR="84188" marT="42094" marB="42094"/>
                </a:tc>
                <a:tc>
                  <a:txBody>
                    <a:bodyPr/>
                    <a:lstStyle/>
                    <a:p>
                      <a:pPr algn="ctr"/>
                      <a:r>
                        <a:rPr lang="en-US" sz="1200" dirty="0"/>
                        <a:t>Rs1</a:t>
                      </a:r>
                    </a:p>
                  </a:txBody>
                  <a:tcPr marL="84188" marR="84188" marT="42094" marB="42094"/>
                </a:tc>
                <a:tc>
                  <a:txBody>
                    <a:bodyPr/>
                    <a:lstStyle/>
                    <a:p>
                      <a:pPr algn="ctr"/>
                      <a:r>
                        <a:rPr lang="en-US" sz="1200" dirty="0"/>
                        <a:t>XXXX</a:t>
                      </a:r>
                    </a:p>
                  </a:txBody>
                  <a:tcPr marL="84188" marR="84188" marT="42094" marB="42094"/>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B18F59D4-0539-8FF3-9E44-D183F823FFAE}"/>
              </a:ext>
            </a:extLst>
          </p:cNvPr>
          <p:cNvSpPr txBox="1"/>
          <p:nvPr/>
        </p:nvSpPr>
        <p:spPr>
          <a:xfrm>
            <a:off x="421104" y="4790826"/>
            <a:ext cx="2941721" cy="369332"/>
          </a:xfrm>
          <a:prstGeom prst="rect">
            <a:avLst/>
          </a:prstGeom>
          <a:noFill/>
        </p:spPr>
        <p:txBody>
          <a:bodyPr wrap="square" rtlCol="0">
            <a:spAutoFit/>
          </a:bodyPr>
          <a:lstStyle/>
          <a:p>
            <a:r>
              <a:rPr lang="en-US" dirty="0"/>
              <a:t>(GR </a:t>
            </a:r>
            <a:r>
              <a:rPr lang="en-US" dirty="0">
                <a:sym typeface="Wingdings" panose="05000000000000000000" pitchFamily="2" charset="2"/>
              </a:rPr>
              <a:t> </a:t>
            </a:r>
            <a:r>
              <a:rPr lang="en-US" dirty="0"/>
              <a:t>AR) ARDest[L/H] = Rs1</a:t>
            </a:r>
          </a:p>
        </p:txBody>
      </p:sp>
      <p:graphicFrame>
        <p:nvGraphicFramePr>
          <p:cNvPr id="13" name="Table 4">
            <a:extLst>
              <a:ext uri="{FF2B5EF4-FFF2-40B4-BE49-F238E27FC236}">
                <a16:creationId xmlns:a16="http://schemas.microsoft.com/office/drawing/2014/main" id="{7F783F9E-5CDE-3538-7290-72961856D31D}"/>
              </a:ext>
            </a:extLst>
          </p:cNvPr>
          <p:cNvGraphicFramePr>
            <a:graphicFrameLocks noGrp="1"/>
          </p:cNvGraphicFramePr>
          <p:nvPr/>
        </p:nvGraphicFramePr>
        <p:xfrm>
          <a:off x="1007034" y="6069115"/>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14" name="TextBox 13">
            <a:extLst>
              <a:ext uri="{FF2B5EF4-FFF2-40B4-BE49-F238E27FC236}">
                <a16:creationId xmlns:a16="http://schemas.microsoft.com/office/drawing/2014/main" id="{3D4D80DF-1035-FD15-6BAB-F80E6E869BB8}"/>
              </a:ext>
            </a:extLst>
          </p:cNvPr>
          <p:cNvSpPr txBox="1"/>
          <p:nvPr/>
        </p:nvSpPr>
        <p:spPr>
          <a:xfrm>
            <a:off x="421104" y="5703005"/>
            <a:ext cx="3898233" cy="369332"/>
          </a:xfrm>
          <a:prstGeom prst="rect">
            <a:avLst/>
          </a:prstGeom>
          <a:noFill/>
        </p:spPr>
        <p:txBody>
          <a:bodyPr wrap="square" rtlCol="0">
            <a:spAutoFit/>
          </a:bodyPr>
          <a:lstStyle/>
          <a:p>
            <a:r>
              <a:rPr lang="en-US" dirty="0"/>
              <a:t>(AR </a:t>
            </a:r>
            <a:r>
              <a:rPr lang="en-US" dirty="0">
                <a:sym typeface="Wingdings" panose="05000000000000000000" pitchFamily="2" charset="2"/>
              </a:rPr>
              <a:t> AR) ARDest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spTree>
    <p:extLst>
      <p:ext uri="{BB962C8B-B14F-4D97-AF65-F5344CB8AC3E}">
        <p14:creationId xmlns:p14="http://schemas.microsoft.com/office/powerpoint/2010/main" val="2779361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128-C1AE-1B98-6A98-544E31DD88C8}"/>
              </a:ext>
            </a:extLst>
          </p:cNvPr>
          <p:cNvSpPr>
            <a:spLocks noGrp="1"/>
          </p:cNvSpPr>
          <p:nvPr>
            <p:ph type="ctrTitle"/>
          </p:nvPr>
        </p:nvSpPr>
        <p:spPr/>
        <p:txBody>
          <a:bodyPr/>
          <a:lstStyle/>
          <a:p>
            <a:r>
              <a:rPr lang="en-US" dirty="0"/>
              <a:t>(AR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F237C11-0F7F-2C9A-0EAC-C6AA1F937F1A}"/>
              </a:ext>
            </a:extLst>
          </p:cNvPr>
          <p:cNvGraphicFramePr>
            <a:graphicFrameLocks noGrp="1"/>
          </p:cNvGraphicFramePr>
          <p:nvPr>
            <p:extLst>
              <p:ext uri="{D42A27DB-BD31-4B8C-83A1-F6EECF244321}">
                <p14:modId xmlns:p14="http://schemas.microsoft.com/office/powerpoint/2010/main" val="690064442"/>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[L/H]</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L/H (1 bit)</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6" name="Table 5">
            <a:extLst>
              <a:ext uri="{FF2B5EF4-FFF2-40B4-BE49-F238E27FC236}">
                <a16:creationId xmlns:a16="http://schemas.microsoft.com/office/drawing/2014/main" id="{BFFF068C-177E-58EE-681D-C9214F16C135}"/>
              </a:ext>
            </a:extLst>
          </p:cNvPr>
          <p:cNvGraphicFramePr>
            <a:graphicFrameLocks noGrp="1"/>
          </p:cNvGraphicFramePr>
          <p:nvPr>
            <p:extLst>
              <p:ext uri="{D42A27DB-BD31-4B8C-83A1-F6EECF244321}">
                <p14:modId xmlns:p14="http://schemas.microsoft.com/office/powerpoint/2010/main" val="2056273230"/>
              </p:ext>
            </p:extLst>
          </p:nvPr>
        </p:nvGraphicFramePr>
        <p:xfrm>
          <a:off x="914400" y="3968651"/>
          <a:ext cx="5881438" cy="1840718"/>
        </p:xfrm>
        <a:graphic>
          <a:graphicData uri="http://schemas.openxmlformats.org/drawingml/2006/table">
            <a:tbl>
              <a:tblPr firstRow="1" bandRow="1">
                <a:tableStyleId>{5C22544A-7EE6-4342-B048-85BDC9FD1C3A}</a:tableStyleId>
              </a:tblPr>
              <a:tblGrid>
                <a:gridCol w="892611">
                  <a:extLst>
                    <a:ext uri="{9D8B030D-6E8A-4147-A177-3AD203B41FA5}">
                      <a16:colId xmlns:a16="http://schemas.microsoft.com/office/drawing/2014/main" val="1217920130"/>
                    </a:ext>
                  </a:extLst>
                </a:gridCol>
                <a:gridCol w="2320549">
                  <a:extLst>
                    <a:ext uri="{9D8B030D-6E8A-4147-A177-3AD203B41FA5}">
                      <a16:colId xmlns:a16="http://schemas.microsoft.com/office/drawing/2014/main" val="1475888205"/>
                    </a:ext>
                  </a:extLst>
                </a:gridCol>
                <a:gridCol w="2668278">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b="1" dirty="0" err="1"/>
                        <a:t>ARSelect</a:t>
                      </a:r>
                      <a:r>
                        <a:rPr lang="en-US" sz="1200" dirty="0"/>
                        <a:t> = </a:t>
                      </a:r>
                      <a:r>
                        <a:rPr lang="en-US" sz="1200" dirty="0" err="1"/>
                        <a:t>ARSrc</a:t>
                      </a:r>
                      <a:endParaRPr lang="en-US" sz="120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AddressByteSelect</a:t>
                      </a:r>
                      <a:r>
                        <a:rPr lang="en-US" sz="1200" dirty="0"/>
                        <a:t> = L/H (default behavior)</a:t>
                      </a:r>
                    </a:p>
                  </a:txBody>
                  <a:tcPr/>
                </a:tc>
                <a:tc>
                  <a:txBody>
                    <a:bodyPr/>
                    <a:lstStyle/>
                    <a:p>
                      <a:pPr algn="l"/>
                      <a:r>
                        <a:rPr lang="en-US" sz="1200" dirty="0"/>
                        <a:t>Write Address Bus L/H byte to the Data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dirty="0" err="1"/>
                        <a:t>AddressBusToDataBus</a:t>
                      </a:r>
                      <a:r>
                        <a:rPr lang="en-US" sz="1200" dirty="0"/>
                        <a:t> = 1</a:t>
                      </a:r>
                    </a:p>
                  </a:txBody>
                  <a:tcPr/>
                </a:tc>
                <a:tc>
                  <a:txBody>
                    <a:bodyPr/>
                    <a:lstStyle/>
                    <a:p>
                      <a:pPr algn="l"/>
                      <a:endParaRPr lang="en-US" sz="1200" dirty="0"/>
                    </a:p>
                  </a:txBody>
                  <a:tcPr/>
                </a:tc>
                <a:extLst>
                  <a:ext uri="{0D108BD9-81ED-4DB2-BD59-A6C34878D82A}">
                    <a16:rowId xmlns:a16="http://schemas.microsoft.com/office/drawing/2014/main" val="1592812184"/>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RegisterFileInputEnable</a:t>
                      </a:r>
                      <a:r>
                        <a:rPr lang="en-US" sz="1200" dirty="0"/>
                        <a:t> = 1</a:t>
                      </a:r>
                    </a:p>
                  </a:txBody>
                  <a:tcPr/>
                </a:tc>
                <a:tc>
                  <a:txBody>
                    <a:bodyPr/>
                    <a:lstStyle/>
                    <a:p>
                      <a:pPr algn="l"/>
                      <a:r>
                        <a:rPr lang="en-US" sz="1200" dirty="0"/>
                        <a:t>Set Rd to read from the Data Bus.</a:t>
                      </a:r>
                    </a:p>
                  </a:txBody>
                  <a:tcPr/>
                </a:tc>
                <a:extLst>
                  <a:ext uri="{0D108BD9-81ED-4DB2-BD59-A6C34878D82A}">
                    <a16:rowId xmlns:a16="http://schemas.microsoft.com/office/drawing/2014/main" val="2304953557"/>
                  </a:ext>
                </a:extLst>
              </a:tr>
            </a:tbl>
          </a:graphicData>
        </a:graphic>
      </p:graphicFrame>
      <p:sp>
        <p:nvSpPr>
          <p:cNvPr id="7" name="TextBox 6">
            <a:extLst>
              <a:ext uri="{FF2B5EF4-FFF2-40B4-BE49-F238E27FC236}">
                <a16:creationId xmlns:a16="http://schemas.microsoft.com/office/drawing/2014/main" id="{0C90270B-736A-1B7F-69FB-527BCAD76D37}"/>
              </a:ext>
            </a:extLst>
          </p:cNvPr>
          <p:cNvSpPr txBox="1"/>
          <p:nvPr/>
        </p:nvSpPr>
        <p:spPr>
          <a:xfrm>
            <a:off x="914400" y="3195186"/>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655646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0CE5-B671-5CFA-26B2-DF3417DE1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6472-78F3-56DF-180C-A9C17AA0322F}"/>
              </a:ext>
            </a:extLst>
          </p:cNvPr>
          <p:cNvSpPr>
            <a:spLocks noGrp="1"/>
          </p:cNvSpPr>
          <p:nvPr>
            <p:ph type="ctrTitle"/>
          </p:nvPr>
        </p:nvSpPr>
        <p:spPr/>
        <p:txBody>
          <a:bodyPr/>
          <a:lstStyle/>
          <a:p>
            <a:r>
              <a:rPr lang="en-US" dirty="0"/>
              <a:t>(Memory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7BBF9AE-F7E6-A82E-BB48-7456BBABC0B4}"/>
              </a:ext>
            </a:extLst>
          </p:cNvPr>
          <p:cNvGraphicFramePr>
            <a:graphicFrameLocks noGrp="1"/>
          </p:cNvGraphicFramePr>
          <p:nvPr>
            <p:extLst>
              <p:ext uri="{D42A27DB-BD31-4B8C-83A1-F6EECF244321}">
                <p14:modId xmlns:p14="http://schemas.microsoft.com/office/powerpoint/2010/main" val="337765419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Memory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EFB8DC3-5F2C-3AE0-F4A7-D9A8F2F6B926}"/>
              </a:ext>
            </a:extLst>
          </p:cNvPr>
          <p:cNvGraphicFramePr>
            <a:graphicFrameLocks noGrp="1"/>
          </p:cNvGraphicFramePr>
          <p:nvPr>
            <p:extLst>
              <p:ext uri="{D42A27DB-BD31-4B8C-83A1-F6EECF244321}">
                <p14:modId xmlns:p14="http://schemas.microsoft.com/office/powerpoint/2010/main" val="563273114"/>
              </p:ext>
            </p:extLst>
          </p:nvPr>
        </p:nvGraphicFramePr>
        <p:xfrm>
          <a:off x="6980321" y="1041534"/>
          <a:ext cx="4852737" cy="30580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ARSrc</a:t>
                      </a:r>
                      <a:endParaRPr lang="en-US" sz="1200" b="1"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TmpARRead</a:t>
                      </a:r>
                      <a:r>
                        <a:rPr lang="en-US" sz="1200" i="0" dirty="0"/>
                        <a:t> = 1</a:t>
                      </a:r>
                      <a:endParaRPr lang="en-US" sz="1200" i="1" dirty="0"/>
                    </a:p>
                  </a:txBody>
                  <a:tcPr/>
                </a:tc>
                <a:tc>
                  <a:txBody>
                    <a:bodyPr/>
                    <a:lstStyle/>
                    <a:p>
                      <a:pPr algn="l"/>
                      <a:r>
                        <a:rPr lang="en-US" sz="1200" dirty="0"/>
                        <a:t>Set </a:t>
                      </a:r>
                      <a:r>
                        <a:rPr lang="en-US" sz="1200" dirty="0" err="1"/>
                        <a:t>TmpAR</a:t>
                      </a:r>
                      <a:r>
                        <a:rPr lang="en-US" sz="1200" dirty="0"/>
                        <a:t> to read (from the 16-bit adder).</a:t>
                      </a:r>
                    </a:p>
                  </a:txBody>
                  <a:tcPr/>
                </a:tc>
                <a:extLst>
                  <a:ext uri="{0D108BD9-81ED-4DB2-BD59-A6C34878D82A}">
                    <a16:rowId xmlns:a16="http://schemas.microsoft.com/office/drawing/2014/main" val="1592812184"/>
                  </a:ext>
                </a:extLst>
              </a:tr>
              <a:tr h="305741">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TmpAR</a:t>
                      </a:r>
                      <a:endParaRPr lang="en-US" sz="1200" b="1"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2304953557"/>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MemRead</a:t>
                      </a:r>
                      <a:r>
                        <a:rPr lang="en-US" sz="1200" b="0" i="0" dirty="0"/>
                        <a:t> = 1</a:t>
                      </a:r>
                      <a:endParaRPr lang="en-US" sz="1200" b="0" i="1" dirty="0"/>
                    </a:p>
                  </a:txBody>
                  <a:tcPr/>
                </a:tc>
                <a:tc>
                  <a:txBody>
                    <a:bodyPr/>
                    <a:lstStyle/>
                    <a:p>
                      <a:pPr algn="l"/>
                      <a:r>
                        <a:rPr lang="en-US" sz="1200" dirty="0"/>
                        <a:t>Write Memory data word to the Data Bus.</a:t>
                      </a:r>
                    </a:p>
                  </a:txBody>
                  <a:tcPr/>
                </a:tc>
                <a:extLst>
                  <a:ext uri="{0D108BD9-81ED-4DB2-BD59-A6C34878D82A}">
                    <a16:rowId xmlns:a16="http://schemas.microsoft.com/office/drawing/2014/main" val="33719833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RegisterFileInputEnable</a:t>
                      </a:r>
                      <a:r>
                        <a:rPr lang="en-US" sz="1200" b="0" i="0" dirty="0"/>
                        <a:t> = 1</a:t>
                      </a:r>
                      <a:endParaRPr lang="en-US" sz="1200" b="0" i="1" dirty="0"/>
                    </a:p>
                  </a:txBody>
                  <a:tcPr/>
                </a:tc>
                <a:tc>
                  <a:txBody>
                    <a:bodyPr/>
                    <a:lstStyle/>
                    <a:p>
                      <a:pPr algn="l"/>
                      <a:r>
                        <a:rPr lang="en-US" sz="1200" dirty="0"/>
                        <a:t>Set Rd to read from the Data Bus.</a:t>
                      </a:r>
                    </a:p>
                  </a:txBody>
                  <a:tcPr/>
                </a:tc>
                <a:extLst>
                  <a:ext uri="{0D108BD9-81ED-4DB2-BD59-A6C34878D82A}">
                    <a16:rowId xmlns:a16="http://schemas.microsoft.com/office/drawing/2014/main" val="1940194351"/>
                  </a:ext>
                </a:extLst>
              </a:tr>
            </a:tbl>
          </a:graphicData>
        </a:graphic>
      </p:graphicFrame>
      <p:sp>
        <p:nvSpPr>
          <p:cNvPr id="5" name="TextBox 4">
            <a:extLst>
              <a:ext uri="{FF2B5EF4-FFF2-40B4-BE49-F238E27FC236}">
                <a16:creationId xmlns:a16="http://schemas.microsoft.com/office/drawing/2014/main" id="{84DC429A-E0C2-4418-6370-107A5F5D28AF}"/>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909485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10E63-28A7-1211-ED2B-1379AA38F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4F5B2-EFB3-5438-7A79-599AD0F58DAE}"/>
              </a:ext>
            </a:extLst>
          </p:cNvPr>
          <p:cNvSpPr>
            <a:spLocks noGrp="1"/>
          </p:cNvSpPr>
          <p:nvPr>
            <p:ph type="ctrTitle"/>
          </p:nvPr>
        </p:nvSpPr>
        <p:spPr/>
        <p:txBody>
          <a:bodyPr/>
          <a:lstStyle/>
          <a:p>
            <a:r>
              <a:rPr lang="en-US" dirty="0"/>
              <a:t>(Imm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CCFF272E-A609-C499-FE80-C8EFFAEF09D3}"/>
              </a:ext>
            </a:extLst>
          </p:cNvPr>
          <p:cNvGraphicFramePr>
            <a:graphicFrameLocks noGrp="1"/>
          </p:cNvGraphicFramePr>
          <p:nvPr>
            <p:extLst>
              <p:ext uri="{D42A27DB-BD31-4B8C-83A1-F6EECF244321}">
                <p14:modId xmlns:p14="http://schemas.microsoft.com/office/powerpoint/2010/main" val="2366970306"/>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Immediate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6C4048D-4A5D-4657-8F34-70059B7339DA}"/>
              </a:ext>
            </a:extLst>
          </p:cNvPr>
          <p:cNvGraphicFramePr>
            <a:graphicFrameLocks noGrp="1"/>
          </p:cNvGraphicFramePr>
          <p:nvPr>
            <p:extLst>
              <p:ext uri="{D42A27DB-BD31-4B8C-83A1-F6EECF244321}">
                <p14:modId xmlns:p14="http://schemas.microsoft.com/office/powerpoint/2010/main" val="876863157"/>
              </p:ext>
            </p:extLst>
          </p:nvPr>
        </p:nvGraphicFramePr>
        <p:xfrm>
          <a:off x="6980321" y="1041534"/>
          <a:ext cx="4852737" cy="12292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46C94F6D-0053-A6AD-A8E7-CC1BC9C28D4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3108267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F2F-6A2B-0049-F095-3BE996AE5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1D10-7372-EFEA-2EAE-33F0F6A5A6B7}"/>
              </a:ext>
            </a:extLst>
          </p:cNvPr>
          <p:cNvSpPr>
            <a:spLocks noGrp="1"/>
          </p:cNvSpPr>
          <p:nvPr>
            <p:ph type="ctrTitle"/>
          </p:nvPr>
        </p:nvSpPr>
        <p:spPr/>
        <p:txBody>
          <a:bodyPr/>
          <a:lstStyle/>
          <a:p>
            <a:r>
              <a:rPr lang="en-US" dirty="0"/>
              <a:t>(GR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953D278C-F257-7239-1517-818283E73EDA}"/>
              </a:ext>
            </a:extLst>
          </p:cNvPr>
          <p:cNvGraphicFramePr>
            <a:graphicFrameLocks noGrp="1"/>
          </p:cNvGraphicFramePr>
          <p:nvPr>
            <p:extLst>
              <p:ext uri="{D42A27DB-BD31-4B8C-83A1-F6EECF244321}">
                <p14:modId xmlns:p14="http://schemas.microsoft.com/office/powerpoint/2010/main" val="3577312233"/>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Rs1</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Rs1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C56390C3-EDB7-B22A-B319-E25FD579AE2E}"/>
              </a:ext>
            </a:extLst>
          </p:cNvPr>
          <p:cNvGraphicFramePr>
            <a:graphicFrameLocks noGrp="1"/>
          </p:cNvGraphicFramePr>
          <p:nvPr>
            <p:extLst>
              <p:ext uri="{D42A27DB-BD31-4B8C-83A1-F6EECF244321}">
                <p14:modId xmlns:p14="http://schemas.microsoft.com/office/powerpoint/2010/main" val="2980280260"/>
              </p:ext>
            </p:extLst>
          </p:nvPr>
        </p:nvGraphicFramePr>
        <p:xfrm>
          <a:off x="6980321" y="1041534"/>
          <a:ext cx="4852737" cy="1706694"/>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Register File Output Enable </a:t>
                      </a:r>
                      <a:r>
                        <a:rPr lang="en-US" sz="1200" i="0" dirty="0"/>
                        <a:t>= 1</a:t>
                      </a:r>
                      <a:endParaRPr lang="en-US" sz="1200" i="1" dirty="0"/>
                    </a:p>
                  </a:txBody>
                  <a:tcPr/>
                </a:tc>
                <a:tc>
                  <a:txBody>
                    <a:bodyPr/>
                    <a:lstStyle/>
                    <a:p>
                      <a:pPr algn="l"/>
                      <a:r>
                        <a:rPr lang="en-US" sz="1200" dirty="0"/>
                        <a:t>Write Rs1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algn="l"/>
                      <a:r>
                        <a:rPr lang="en-US" sz="1200" i="1" dirty="0" err="1"/>
                        <a:t>RegisterFileOutputSelect</a:t>
                      </a:r>
                      <a:r>
                        <a:rPr lang="en-US" sz="1200" i="0" dirty="0"/>
                        <a:t> = 0 (Rs1)</a:t>
                      </a:r>
                      <a:endParaRPr lang="en-US" sz="1200" i="1" dirty="0"/>
                    </a:p>
                  </a:txBody>
                  <a:tcPr/>
                </a:tc>
                <a:tc>
                  <a:txBody>
                    <a:bodyPr/>
                    <a:lstStyle/>
                    <a:p>
                      <a:pPr algn="l"/>
                      <a:endParaRPr lang="en-US" sz="1200" dirty="0"/>
                    </a:p>
                  </a:txBody>
                  <a:tcPr/>
                </a:tc>
                <a:extLst>
                  <a:ext uri="{0D108BD9-81ED-4DB2-BD59-A6C34878D82A}">
                    <a16:rowId xmlns:a16="http://schemas.microsoft.com/office/drawing/2014/main" val="982675711"/>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67187B98-2756-5C44-AC5A-39F165C45DA0}"/>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17343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6F1D-408A-7B6A-2395-1CD654A3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9E94-623D-4B0F-018D-DCD18BEF0409}"/>
              </a:ext>
            </a:extLst>
          </p:cNvPr>
          <p:cNvSpPr>
            <a:spLocks noGrp="1"/>
          </p:cNvSpPr>
          <p:nvPr>
            <p:ph type="ctrTitle"/>
          </p:nvPr>
        </p:nvSpPr>
        <p:spPr/>
        <p:txBody>
          <a:bodyPr/>
          <a:lstStyle/>
          <a:p>
            <a:r>
              <a:rPr lang="en-US" dirty="0"/>
              <a:t>(AR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AEEB25D3-1867-8BC2-3CA0-A87C19E148D9}"/>
              </a:ext>
            </a:extLst>
          </p:cNvPr>
          <p:cNvGraphicFramePr>
            <a:graphicFrameLocks noGrp="1"/>
          </p:cNvGraphicFramePr>
          <p:nvPr>
            <p:extLst>
              <p:ext uri="{D42A27DB-BD31-4B8C-83A1-F6EECF244321}">
                <p14:modId xmlns:p14="http://schemas.microsoft.com/office/powerpoint/2010/main" val="1878421142"/>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b="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r>
                        <a:rPr lang="en-US" sz="1400" i="1" dirty="0"/>
                        <a:t>, </a:t>
                      </a:r>
                      <a:r>
                        <a:rPr lang="en-US" sz="1400" i="1" dirty="0" err="1"/>
                        <a:t>loadAR</a:t>
                      </a:r>
                      <a:r>
                        <a:rPr lang="en-US" sz="1400" i="1" dirty="0"/>
                        <a:t>, </a:t>
                      </a:r>
                      <a:r>
                        <a:rPr lang="en-US" sz="1400" i="1" dirty="0" err="1"/>
                        <a:t>loadARHorL</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6219FE5-7248-1B6A-6FA2-C9E4EB8F9B94}"/>
              </a:ext>
            </a:extLst>
          </p:cNvPr>
          <p:cNvGraphicFramePr>
            <a:graphicFrameLocks noGrp="1"/>
          </p:cNvGraphicFramePr>
          <p:nvPr>
            <p:extLst>
              <p:ext uri="{D42A27DB-BD31-4B8C-83A1-F6EECF244321}">
                <p14:modId xmlns:p14="http://schemas.microsoft.com/office/powerpoint/2010/main" val="3829088469"/>
              </p:ext>
            </p:extLst>
          </p:nvPr>
        </p:nvGraphicFramePr>
        <p:xfrm>
          <a:off x="6980321" y="1041534"/>
          <a:ext cx="4852737" cy="534311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AddressBusToDataBus</a:t>
                      </a:r>
                      <a:r>
                        <a:rPr lang="en-US" sz="1200" b="0" i="0" dirty="0"/>
                        <a:t> = 1</a:t>
                      </a:r>
                      <a:endParaRPr lang="en-US" sz="1200" b="0" i="1" dirty="0"/>
                    </a:p>
                  </a:txBody>
                  <a:tcPr/>
                </a:tc>
                <a:tc>
                  <a:txBody>
                    <a:bodyPr/>
                    <a:lstStyle/>
                    <a:p>
                      <a:pPr algn="l"/>
                      <a:r>
                        <a:rPr lang="en-US" sz="1200" dirty="0"/>
                        <a:t>Write low byte of the Address Bus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0 (L)</a:t>
                      </a:r>
                      <a:endParaRPr lang="en-US" sz="1200" b="1" i="0"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ARDest[L] to read from the Data Bus.</a:t>
                      </a:r>
                    </a:p>
                  </a:txBody>
                  <a:tcPr/>
                </a:tc>
                <a:extLst>
                  <a:ext uri="{0D108BD9-81ED-4DB2-BD59-A6C34878D82A}">
                    <a16:rowId xmlns:a16="http://schemas.microsoft.com/office/drawing/2014/main" val="1468635628"/>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loadARHorL</a:t>
                      </a:r>
                      <a:r>
                        <a:rPr lang="en-US" sz="1200" i="0" dirty="0"/>
                        <a:t> = 0 (L)</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679337605"/>
                  </a:ext>
                </a:extLst>
              </a:tr>
              <a:tr h="446149">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740515431"/>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1 (H)</a:t>
                      </a:r>
                      <a:endParaRPr lang="en-US" sz="1200" b="1" i="0" dirty="0"/>
                    </a:p>
                  </a:txBody>
                  <a:tcPr/>
                </a:tc>
                <a:tc>
                  <a:txBody>
                    <a:bodyPr/>
                    <a:lstStyle/>
                    <a:p>
                      <a:pPr algn="l"/>
                      <a:r>
                        <a:rPr lang="en-US" sz="1200" dirty="0"/>
                        <a:t>Write high byte of the Address Bus.</a:t>
                      </a:r>
                    </a:p>
                  </a:txBody>
                  <a:tcPr/>
                </a:tc>
                <a:extLst>
                  <a:ext uri="{0D108BD9-81ED-4DB2-BD59-A6C34878D82A}">
                    <a16:rowId xmlns:a16="http://schemas.microsoft.com/office/drawing/2014/main" val="33073851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ARDest[H] to read from the Data Bus.</a:t>
                      </a:r>
                    </a:p>
                  </a:txBody>
                  <a:tcPr/>
                </a:tc>
                <a:extLst>
                  <a:ext uri="{0D108BD9-81ED-4DB2-BD59-A6C34878D82A}">
                    <a16:rowId xmlns:a16="http://schemas.microsoft.com/office/drawing/2014/main" val="2277742127"/>
                  </a:ext>
                </a:extLst>
              </a:tr>
              <a:tr h="0">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loadARHorL</a:t>
                      </a:r>
                      <a:r>
                        <a:rPr lang="en-US" sz="1200" b="0" i="0" dirty="0"/>
                        <a:t> = 1 (H)</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4081203497"/>
                  </a:ext>
                </a:extLst>
              </a:tr>
            </a:tbl>
          </a:graphicData>
        </a:graphic>
      </p:graphicFrame>
      <p:sp>
        <p:nvSpPr>
          <p:cNvPr id="5" name="TextBox 4">
            <a:extLst>
              <a:ext uri="{FF2B5EF4-FFF2-40B4-BE49-F238E27FC236}">
                <a16:creationId xmlns:a16="http://schemas.microsoft.com/office/drawing/2014/main" id="{1A506A87-D8D3-5B63-3292-F9AE3DCDD683}"/>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422697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1A5A-5F2E-6F9F-C49E-29244CAB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873F6-75B2-AA93-C534-79052E44159E}"/>
              </a:ext>
            </a:extLst>
          </p:cNvPr>
          <p:cNvSpPr>
            <a:spLocks noGrp="1"/>
          </p:cNvSpPr>
          <p:nvPr>
            <p:ph type="ctrTitle"/>
          </p:nvPr>
        </p:nvSpPr>
        <p:spPr/>
        <p:txBody>
          <a:bodyPr/>
          <a:lstStyle/>
          <a:p>
            <a:r>
              <a:rPr lang="en-US" dirty="0"/>
              <a:t>(GR </a:t>
            </a:r>
            <a:r>
              <a:rPr lang="en-US" dirty="0">
                <a:sym typeface="Wingdings" panose="05000000000000000000" pitchFamily="2" charset="2"/>
              </a:rPr>
              <a:t> Memory) Instruction</a:t>
            </a:r>
            <a:endParaRPr lang="en-US" dirty="0"/>
          </a:p>
        </p:txBody>
      </p:sp>
      <p:graphicFrame>
        <p:nvGraphicFramePr>
          <p:cNvPr id="4" name="Table 3">
            <a:extLst>
              <a:ext uri="{FF2B5EF4-FFF2-40B4-BE49-F238E27FC236}">
                <a16:creationId xmlns:a16="http://schemas.microsoft.com/office/drawing/2014/main" id="{2F41FD6F-A015-4B14-A7BD-49763C85E97B}"/>
              </a:ext>
            </a:extLst>
          </p:cNvPr>
          <p:cNvGraphicFramePr>
            <a:graphicFrameLocks noGrp="1"/>
          </p:cNvGraphicFramePr>
          <p:nvPr>
            <p:extLst>
              <p:ext uri="{D42A27DB-BD31-4B8C-83A1-F6EECF244321}">
                <p14:modId xmlns:p14="http://schemas.microsoft.com/office/powerpoint/2010/main" val="127439726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Memory</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t>
                      </a:r>
                      <a:r>
                        <a:rPr lang="en-US" sz="1400" dirty="0" err="1"/>
                        <a:t>ARSrc</a:t>
                      </a:r>
                      <a:r>
                        <a:rPr lang="en-US" sz="1400" dirty="0"/>
                        <a:t> + Imm) = Rs (Rd as source)</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err="1"/>
                        <a:t>ARSrc</a:t>
                      </a:r>
                      <a:r>
                        <a:rPr lang="en-US" sz="1400" dirty="0"/>
                        <a:t> (2 bits), Imm (8 bits), Rd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r>
                        <a:rPr lang="en-US" sz="1400" i="1" dirty="0"/>
                        <a:t>, </a:t>
                      </a:r>
                      <a:r>
                        <a:rPr lang="en-US" sz="1400" i="1" dirty="0" err="1"/>
                        <a:t>TmpARWrite</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0BC163C-2C47-72BC-39CE-4D8D5D71AEA0}"/>
              </a:ext>
            </a:extLst>
          </p:cNvPr>
          <p:cNvGraphicFramePr>
            <a:graphicFrameLocks noGrp="1"/>
          </p:cNvGraphicFramePr>
          <p:nvPr>
            <p:extLst>
              <p:ext uri="{D42A27DB-BD31-4B8C-83A1-F6EECF244321}">
                <p14:modId xmlns:p14="http://schemas.microsoft.com/office/powerpoint/2010/main" val="4045438489"/>
              </p:ext>
            </p:extLst>
          </p:nvPr>
        </p:nvGraphicFramePr>
        <p:xfrm>
          <a:off x="6980321" y="1041534"/>
          <a:ext cx="4852737" cy="3298677"/>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1" i="0" dirty="0"/>
                        <a:t> </a:t>
                      </a:r>
                      <a:r>
                        <a:rPr lang="en-US" sz="1200" b="0" i="0" dirty="0"/>
                        <a:t>=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Register File Output Enable </a:t>
                      </a:r>
                      <a:r>
                        <a:rPr lang="en-US" sz="1200" b="0" i="0" dirty="0"/>
                        <a:t>= 1</a:t>
                      </a:r>
                      <a:endParaRPr lang="en-US" sz="1200" b="0" i="1" dirty="0"/>
                    </a:p>
                  </a:txBody>
                  <a:tcPr/>
                </a:tc>
                <a:tc>
                  <a:txBody>
                    <a:bodyPr/>
                    <a:lstStyle/>
                    <a:p>
                      <a:pPr algn="l"/>
                      <a:r>
                        <a:rPr lang="en-US" sz="1200" dirty="0"/>
                        <a:t>Write Rs (Rd)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Use Rd as Source</a:t>
                      </a:r>
                      <a:r>
                        <a:rPr lang="en-US" sz="1200" b="0" i="0" dirty="0"/>
                        <a:t> = 1</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MemWrite</a:t>
                      </a:r>
                      <a:r>
                        <a:rPr lang="en-US" sz="1200" b="0" i="0" dirty="0"/>
                        <a:t> = 1</a:t>
                      </a:r>
                      <a:endParaRPr lang="en-US" sz="1200" b="0" i="1" dirty="0"/>
                    </a:p>
                  </a:txBody>
                  <a:tcPr/>
                </a:tc>
                <a:tc>
                  <a:txBody>
                    <a:bodyPr/>
                    <a:lstStyle/>
                    <a:p>
                      <a:pPr algn="l"/>
                      <a:r>
                        <a:rPr lang="en-US" sz="1200" dirty="0"/>
                        <a:t>Set Memory to read from the Data Bus.</a:t>
                      </a:r>
                    </a:p>
                  </a:txBody>
                  <a:tcPr/>
                </a:tc>
                <a:extLst>
                  <a:ext uri="{0D108BD9-81ED-4DB2-BD59-A6C34878D82A}">
                    <a16:rowId xmlns:a16="http://schemas.microsoft.com/office/drawing/2014/main" val="1468635628"/>
                  </a:ext>
                </a:extLst>
              </a:tr>
            </a:tbl>
          </a:graphicData>
        </a:graphic>
      </p:graphicFrame>
      <p:sp>
        <p:nvSpPr>
          <p:cNvPr id="5" name="TextBox 4">
            <a:extLst>
              <a:ext uri="{FF2B5EF4-FFF2-40B4-BE49-F238E27FC236}">
                <a16:creationId xmlns:a16="http://schemas.microsoft.com/office/drawing/2014/main" id="{AB735A8D-9B8B-9377-F15A-FD5964A7BDE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768046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45-FAFE-1954-2875-805161DE9B67}"/>
              </a:ext>
            </a:extLst>
          </p:cNvPr>
          <p:cNvSpPr>
            <a:spLocks noGrp="1"/>
          </p:cNvSpPr>
          <p:nvPr>
            <p:ph type="ctrTitle"/>
          </p:nvPr>
        </p:nvSpPr>
        <p:spPr/>
        <p:txBody>
          <a:bodyPr/>
          <a:lstStyle/>
          <a:p>
            <a:r>
              <a:rPr lang="en-US" dirty="0" err="1"/>
              <a:t>ARSelect</a:t>
            </a:r>
            <a:endParaRPr lang="en-US" dirty="0"/>
          </a:p>
        </p:txBody>
      </p:sp>
      <p:graphicFrame>
        <p:nvGraphicFramePr>
          <p:cNvPr id="3" name="Table 2">
            <a:extLst>
              <a:ext uri="{FF2B5EF4-FFF2-40B4-BE49-F238E27FC236}">
                <a16:creationId xmlns:a16="http://schemas.microsoft.com/office/drawing/2014/main" id="{01547023-F92B-4D04-0B0B-335E7F1844CE}"/>
              </a:ext>
            </a:extLst>
          </p:cNvPr>
          <p:cNvGraphicFramePr>
            <a:graphicFrameLocks noGrp="1"/>
          </p:cNvGraphicFramePr>
          <p:nvPr>
            <p:extLst>
              <p:ext uri="{D42A27DB-BD31-4B8C-83A1-F6EECF244321}">
                <p14:modId xmlns:p14="http://schemas.microsoft.com/office/powerpoint/2010/main" val="3460473938"/>
              </p:ext>
            </p:extLst>
          </p:nvPr>
        </p:nvGraphicFramePr>
        <p:xfrm>
          <a:off x="914400" y="3758209"/>
          <a:ext cx="9601200" cy="2835877"/>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3057299652"/>
                    </a:ext>
                  </a:extLst>
                </a:gridCol>
                <a:gridCol w="1200150">
                  <a:extLst>
                    <a:ext uri="{9D8B030D-6E8A-4147-A177-3AD203B41FA5}">
                      <a16:colId xmlns:a16="http://schemas.microsoft.com/office/drawing/2014/main" val="3556910871"/>
                    </a:ext>
                  </a:extLst>
                </a:gridCol>
                <a:gridCol w="1200150">
                  <a:extLst>
                    <a:ext uri="{9D8B030D-6E8A-4147-A177-3AD203B41FA5}">
                      <a16:colId xmlns:a16="http://schemas.microsoft.com/office/drawing/2014/main" val="1464492428"/>
                    </a:ext>
                  </a:extLst>
                </a:gridCol>
                <a:gridCol w="1200150">
                  <a:extLst>
                    <a:ext uri="{9D8B030D-6E8A-4147-A177-3AD203B41FA5}">
                      <a16:colId xmlns:a16="http://schemas.microsoft.com/office/drawing/2014/main" val="465393676"/>
                    </a:ext>
                  </a:extLst>
                </a:gridCol>
                <a:gridCol w="1200150">
                  <a:extLst>
                    <a:ext uri="{9D8B030D-6E8A-4147-A177-3AD203B41FA5}">
                      <a16:colId xmlns:a16="http://schemas.microsoft.com/office/drawing/2014/main" val="462801025"/>
                    </a:ext>
                  </a:extLst>
                </a:gridCol>
                <a:gridCol w="1200150">
                  <a:extLst>
                    <a:ext uri="{9D8B030D-6E8A-4147-A177-3AD203B41FA5}">
                      <a16:colId xmlns:a16="http://schemas.microsoft.com/office/drawing/2014/main" val="2396601857"/>
                    </a:ext>
                  </a:extLst>
                </a:gridCol>
                <a:gridCol w="1200150">
                  <a:extLst>
                    <a:ext uri="{9D8B030D-6E8A-4147-A177-3AD203B41FA5}">
                      <a16:colId xmlns:a16="http://schemas.microsoft.com/office/drawing/2014/main" val="1491896773"/>
                    </a:ext>
                  </a:extLst>
                </a:gridCol>
                <a:gridCol w="1200150">
                  <a:extLst>
                    <a:ext uri="{9D8B030D-6E8A-4147-A177-3AD203B41FA5}">
                      <a16:colId xmlns:a16="http://schemas.microsoft.com/office/drawing/2014/main" val="3099209367"/>
                    </a:ext>
                  </a:extLst>
                </a:gridCol>
              </a:tblGrid>
              <a:tr h="291300">
                <a:tc>
                  <a:txBody>
                    <a:bodyPr/>
                    <a:lstStyle/>
                    <a:p>
                      <a:r>
                        <a:rPr lang="en-US" sz="1050" dirty="0"/>
                        <a:t>Bus Grant</a:t>
                      </a:r>
                    </a:p>
                  </a:txBody>
                  <a:tcPr/>
                </a:tc>
                <a:tc>
                  <a:txBody>
                    <a:bodyPr/>
                    <a:lstStyle/>
                    <a:p>
                      <a:r>
                        <a:rPr lang="en-US" sz="1050" dirty="0" err="1"/>
                        <a:t>FetchCycle</a:t>
                      </a:r>
                      <a:endParaRPr lang="en-US" sz="1050" dirty="0"/>
                    </a:p>
                  </a:txBody>
                  <a:tcPr/>
                </a:tc>
                <a:tc>
                  <a:txBody>
                    <a:bodyPr/>
                    <a:lstStyle/>
                    <a:p>
                      <a:r>
                        <a:rPr lang="en-US" sz="1050" dirty="0"/>
                        <a:t>PC Out control signal</a:t>
                      </a:r>
                    </a:p>
                  </a:txBody>
                  <a:tcPr/>
                </a:tc>
                <a:tc>
                  <a:txBody>
                    <a:bodyPr/>
                    <a:lstStyle/>
                    <a:p>
                      <a:r>
                        <a:rPr lang="en-US" sz="1050" dirty="0"/>
                        <a:t>SP Out control signal</a:t>
                      </a:r>
                    </a:p>
                  </a:txBody>
                  <a:tcPr/>
                </a:tc>
                <a:tc>
                  <a:txBody>
                    <a:bodyPr/>
                    <a:lstStyle/>
                    <a:p>
                      <a:r>
                        <a:rPr lang="en-US" sz="1050" dirty="0" err="1"/>
                        <a:t>TmpAR</a:t>
                      </a:r>
                      <a:r>
                        <a:rPr lang="en-US" sz="1050" dirty="0"/>
                        <a:t> Write control signal</a:t>
                      </a:r>
                    </a:p>
                  </a:txBody>
                  <a:tcPr/>
                </a:tc>
                <a:tc>
                  <a:txBody>
                    <a:bodyPr/>
                    <a:lstStyle/>
                    <a:p>
                      <a:r>
                        <a:rPr lang="en-US" sz="1050" dirty="0" err="1"/>
                        <a:t>Opcode_MAG_LDW_SDW_MAA</a:t>
                      </a:r>
                      <a:r>
                        <a:rPr lang="en-US" sz="1050" dirty="0"/>
                        <a:t> (Active Low)</a:t>
                      </a:r>
                    </a:p>
                  </a:txBody>
                  <a:tcPr/>
                </a:tc>
                <a:tc>
                  <a:txBody>
                    <a:bodyPr/>
                    <a:lstStyle/>
                    <a:p>
                      <a:r>
                        <a:rPr lang="en-US" sz="1050" dirty="0"/>
                        <a:t>AR </a:t>
                      </a:r>
                      <a:r>
                        <a:rPr lang="en-US" sz="1050" dirty="0" err="1"/>
                        <a:t>Src</a:t>
                      </a:r>
                      <a:r>
                        <a:rPr lang="en-US" sz="1050" dirty="0"/>
                        <a:t> operand</a:t>
                      </a:r>
                    </a:p>
                  </a:txBody>
                  <a:tcPr/>
                </a:tc>
                <a:tc>
                  <a:txBody>
                    <a:bodyPr/>
                    <a:lstStyle/>
                    <a:p>
                      <a:r>
                        <a:rPr lang="en-US" sz="1050" dirty="0"/>
                        <a:t>Output</a:t>
                      </a:r>
                    </a:p>
                  </a:txBody>
                  <a:tcPr/>
                </a:tc>
                <a:extLst>
                  <a:ext uri="{0D108BD9-81ED-4DB2-BD59-A6C34878D82A}">
                    <a16:rowId xmlns:a16="http://schemas.microsoft.com/office/drawing/2014/main" val="3978028469"/>
                  </a:ext>
                </a:extLst>
              </a:tr>
              <a:tr h="160504">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None</a:t>
                      </a:r>
                    </a:p>
                  </a:txBody>
                  <a:tcPr/>
                </a:tc>
                <a:extLst>
                  <a:ext uri="{0D108BD9-81ED-4DB2-BD59-A6C34878D82A}">
                    <a16:rowId xmlns:a16="http://schemas.microsoft.com/office/drawing/2014/main" val="2793775515"/>
                  </a:ext>
                </a:extLst>
              </a:tr>
              <a:tr h="160504">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901676983"/>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3357466174"/>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SP</a:t>
                      </a:r>
                    </a:p>
                  </a:txBody>
                  <a:tcPr/>
                </a:tc>
                <a:extLst>
                  <a:ext uri="{0D108BD9-81ED-4DB2-BD59-A6C34878D82A}">
                    <a16:rowId xmlns:a16="http://schemas.microsoft.com/office/drawing/2014/main" val="2810329507"/>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err="1"/>
                        <a:t>TmpAR</a:t>
                      </a:r>
                      <a:endParaRPr lang="en-US" sz="1050" dirty="0"/>
                    </a:p>
                  </a:txBody>
                  <a:tcPr/>
                </a:tc>
                <a:extLst>
                  <a:ext uri="{0D108BD9-81ED-4DB2-BD59-A6C34878D82A}">
                    <a16:rowId xmlns:a16="http://schemas.microsoft.com/office/drawing/2014/main" val="765499286"/>
                  </a:ext>
                </a:extLst>
              </a:tr>
              <a:tr h="755617">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MAG, LDW, SDW, MAA</a:t>
                      </a:r>
                    </a:p>
                  </a:txBody>
                  <a:tcPr/>
                </a:tc>
                <a:tc>
                  <a:txBody>
                    <a:bodyPr/>
                    <a:lstStyle/>
                    <a:p>
                      <a:r>
                        <a:rPr lang="en-US" sz="1050" dirty="0"/>
                        <a:t>AR </a:t>
                      </a:r>
                      <a:r>
                        <a:rPr lang="en-US" sz="1050" dirty="0" err="1"/>
                        <a:t>Src</a:t>
                      </a:r>
                      <a:endParaRPr lang="en-US" sz="1050" dirty="0"/>
                    </a:p>
                  </a:txBody>
                  <a:tcPr/>
                </a:tc>
                <a:tc>
                  <a:txBody>
                    <a:bodyPr/>
                    <a:lstStyle/>
                    <a:p>
                      <a:r>
                        <a:rPr lang="en-US" sz="1050" dirty="0"/>
                        <a:t>AR </a:t>
                      </a:r>
                      <a:r>
                        <a:rPr lang="en-US" sz="1050" dirty="0" err="1"/>
                        <a:t>Src</a:t>
                      </a:r>
                      <a:r>
                        <a:rPr lang="en-US" sz="1050" dirty="0"/>
                        <a:t> </a:t>
                      </a:r>
                    </a:p>
                    <a:p>
                      <a:r>
                        <a:rPr lang="en-US" sz="1050" dirty="0"/>
                        <a:t>(PC, DP, SP, or BP)</a:t>
                      </a:r>
                    </a:p>
                  </a:txBody>
                  <a:tcPr/>
                </a:tc>
                <a:extLst>
                  <a:ext uri="{0D108BD9-81ED-4DB2-BD59-A6C34878D82A}">
                    <a16:rowId xmlns:a16="http://schemas.microsoft.com/office/drawing/2014/main" val="43658182"/>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Other Opcodes</a:t>
                      </a:r>
                    </a:p>
                  </a:txBody>
                  <a:tcPr/>
                </a:tc>
                <a:tc>
                  <a:txBody>
                    <a:bodyPr/>
                    <a:lstStyle/>
                    <a:p>
                      <a:r>
                        <a:rPr lang="en-US" sz="1050" dirty="0"/>
                        <a:t>X</a:t>
                      </a:r>
                    </a:p>
                  </a:txBody>
                  <a:tcPr/>
                </a:tc>
                <a:tc>
                  <a:txBody>
                    <a:bodyPr/>
                    <a:lstStyle/>
                    <a:p>
                      <a:r>
                        <a:rPr lang="en-US" sz="1050" dirty="0"/>
                        <a:t>DP</a:t>
                      </a:r>
                    </a:p>
                  </a:txBody>
                  <a:tcPr/>
                </a:tc>
                <a:extLst>
                  <a:ext uri="{0D108BD9-81ED-4DB2-BD59-A6C34878D82A}">
                    <a16:rowId xmlns:a16="http://schemas.microsoft.com/office/drawing/2014/main" val="1854652975"/>
                  </a:ext>
                </a:extLst>
              </a:tr>
            </a:tbl>
          </a:graphicData>
        </a:graphic>
      </p:graphicFrame>
      <p:sp>
        <p:nvSpPr>
          <p:cNvPr id="4" name="TextBox 3">
            <a:extLst>
              <a:ext uri="{FF2B5EF4-FFF2-40B4-BE49-F238E27FC236}">
                <a16:creationId xmlns:a16="http://schemas.microsoft.com/office/drawing/2014/main" id="{D20A8B5C-5DF9-442A-7655-C9F168939242}"/>
              </a:ext>
            </a:extLst>
          </p:cNvPr>
          <p:cNvSpPr txBox="1"/>
          <p:nvPr/>
        </p:nvSpPr>
        <p:spPr>
          <a:xfrm>
            <a:off x="914400" y="1104900"/>
            <a:ext cx="6108700" cy="1200329"/>
          </a:xfrm>
          <a:prstGeom prst="rect">
            <a:avLst/>
          </a:prstGeom>
          <a:noFill/>
        </p:spPr>
        <p:txBody>
          <a:bodyPr wrap="square" rtlCol="0">
            <a:spAutoFit/>
          </a:bodyPr>
          <a:lstStyle/>
          <a:p>
            <a:r>
              <a:rPr lang="en-US" dirty="0" err="1"/>
              <a:t>ARSelect</a:t>
            </a:r>
            <a:r>
              <a:rPr lang="en-US" dirty="0"/>
              <a:t> specifies which AR gets to write to the Address Bus and whether any of them do (it can do this since it only sends output enables; if it doesn’t send an output enable to any hardware entity, then no entity writes to the address bus).</a:t>
            </a:r>
          </a:p>
        </p:txBody>
      </p:sp>
      <p:sp>
        <p:nvSpPr>
          <p:cNvPr id="5" name="TextBox 4">
            <a:extLst>
              <a:ext uri="{FF2B5EF4-FFF2-40B4-BE49-F238E27FC236}">
                <a16:creationId xmlns:a16="http://schemas.microsoft.com/office/drawing/2014/main" id="{0F9FA6CB-ACF5-75E4-A445-2D16B0ED0CD3}"/>
              </a:ext>
            </a:extLst>
          </p:cNvPr>
          <p:cNvSpPr txBox="1"/>
          <p:nvPr/>
        </p:nvSpPr>
        <p:spPr>
          <a:xfrm>
            <a:off x="914400" y="2514600"/>
            <a:ext cx="6108700" cy="1200329"/>
          </a:xfrm>
          <a:prstGeom prst="rect">
            <a:avLst/>
          </a:prstGeom>
          <a:noFill/>
        </p:spPr>
        <p:txBody>
          <a:bodyPr wrap="square" rtlCol="0">
            <a:spAutoFit/>
          </a:bodyPr>
          <a:lstStyle/>
          <a:p>
            <a:r>
              <a:rPr lang="en-US" b="1" dirty="0"/>
              <a:t>Inputs:</a:t>
            </a:r>
            <a:r>
              <a:rPr lang="en-US" dirty="0"/>
              <a:t> SP </a:t>
            </a:r>
            <a:r>
              <a:rPr lang="en-US" dirty="0" err="1"/>
              <a:t>Addr</a:t>
            </a:r>
            <a:r>
              <a:rPr lang="en-US" dirty="0"/>
              <a:t> control signal, </a:t>
            </a:r>
            <a:r>
              <a:rPr lang="en-US" dirty="0" err="1"/>
              <a:t>FetchCycle</a:t>
            </a:r>
            <a:r>
              <a:rPr lang="en-US" dirty="0"/>
              <a:t> (output of fetch state machine), Bus Grant (cause bus to float to allow external entity to write on the Address Bus), other control signals, instruction string operands.</a:t>
            </a:r>
            <a:endParaRPr lang="en-US" b="1" dirty="0"/>
          </a:p>
        </p:txBody>
      </p:sp>
      <p:sp>
        <p:nvSpPr>
          <p:cNvPr id="6" name="TextBox 5">
            <a:extLst>
              <a:ext uri="{FF2B5EF4-FFF2-40B4-BE49-F238E27FC236}">
                <a16:creationId xmlns:a16="http://schemas.microsoft.com/office/drawing/2014/main" id="{BE82AC1B-D159-63C0-7BCA-4EC6E2E572F8}"/>
              </a:ext>
            </a:extLst>
          </p:cNvPr>
          <p:cNvSpPr txBox="1"/>
          <p:nvPr/>
        </p:nvSpPr>
        <p:spPr>
          <a:xfrm>
            <a:off x="4864099" y="594784"/>
            <a:ext cx="6878721" cy="369332"/>
          </a:xfrm>
          <a:prstGeom prst="rect">
            <a:avLst/>
          </a:prstGeom>
          <a:noFill/>
        </p:spPr>
        <p:txBody>
          <a:bodyPr wrap="square" rtlCol="0">
            <a:spAutoFit/>
          </a:bodyPr>
          <a:lstStyle/>
          <a:p>
            <a:r>
              <a:rPr lang="en-US" b="1" dirty="0"/>
              <a:t>Outputs:</a:t>
            </a:r>
            <a:r>
              <a:rPr lang="en-US" dirty="0"/>
              <a:t> {None (Address Bus floats), PC, DP, SP, BP, </a:t>
            </a:r>
            <a:r>
              <a:rPr lang="en-US" dirty="0" err="1"/>
              <a:t>TmpAR</a:t>
            </a:r>
            <a:r>
              <a:rPr lang="en-US" dirty="0"/>
              <a:t>} (3 bits)</a:t>
            </a:r>
            <a:endParaRPr lang="en-US" b="1" dirty="0"/>
          </a:p>
        </p:txBody>
      </p:sp>
    </p:spTree>
    <p:extLst>
      <p:ext uri="{BB962C8B-B14F-4D97-AF65-F5344CB8AC3E}">
        <p14:creationId xmlns:p14="http://schemas.microsoft.com/office/powerpoint/2010/main" val="2123469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EDD6D-79E7-1F42-CAB9-E009BD1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1A49-4FEE-DEF5-3140-C57536C311F9}"/>
              </a:ext>
            </a:extLst>
          </p:cNvPr>
          <p:cNvSpPr>
            <a:spLocks noGrp="1"/>
          </p:cNvSpPr>
          <p:nvPr>
            <p:ph type="ctrTitle"/>
          </p:nvPr>
        </p:nvSpPr>
        <p:spPr>
          <a:xfrm>
            <a:off x="914400" y="457200"/>
            <a:ext cx="7206916" cy="457200"/>
          </a:xfrm>
        </p:spPr>
        <p:txBody>
          <a:bodyPr/>
          <a:lstStyle/>
          <a:p>
            <a:r>
              <a:rPr lang="en-US" dirty="0" err="1"/>
              <a:t>ARSelect</a:t>
            </a:r>
            <a:r>
              <a:rPr lang="en-US" dirty="0"/>
              <a:t> LUT</a:t>
            </a:r>
          </a:p>
        </p:txBody>
      </p:sp>
      <p:sp>
        <p:nvSpPr>
          <p:cNvPr id="3" name="TextBox 2">
            <a:extLst>
              <a:ext uri="{FF2B5EF4-FFF2-40B4-BE49-F238E27FC236}">
                <a16:creationId xmlns:a16="http://schemas.microsoft.com/office/drawing/2014/main" id="{EB84103B-5310-48D9-D02D-72A5A504279B}"/>
              </a:ext>
            </a:extLst>
          </p:cNvPr>
          <p:cNvSpPr txBox="1"/>
          <p:nvPr/>
        </p:nvSpPr>
        <p:spPr>
          <a:xfrm>
            <a:off x="914400" y="1058780"/>
            <a:ext cx="5829300" cy="923330"/>
          </a:xfrm>
          <a:prstGeom prst="rect">
            <a:avLst/>
          </a:prstGeom>
          <a:noFill/>
        </p:spPr>
        <p:txBody>
          <a:bodyPr wrap="square" rtlCol="0">
            <a:spAutoFit/>
          </a:bodyPr>
          <a:lstStyle/>
          <a:p>
            <a:r>
              <a:rPr lang="en-US" dirty="0"/>
              <a:t>The </a:t>
            </a:r>
            <a:r>
              <a:rPr lang="en-US" dirty="0" err="1"/>
              <a:t>ARSelect</a:t>
            </a:r>
            <a:r>
              <a:rPr lang="en-US" dirty="0"/>
              <a:t> </a:t>
            </a:r>
            <a:r>
              <a:rPr lang="en-US" dirty="0">
                <a:sym typeface="Wingdings" panose="05000000000000000000" pitchFamily="2" charset="2"/>
              </a:rPr>
              <a:t>combinational logic (explained in previous slide) is implemented as a (8 bit  5 bit) (256 byte) LUT in an EEPROM.</a:t>
            </a:r>
            <a:endParaRPr lang="en-US" dirty="0"/>
          </a:p>
        </p:txBody>
      </p:sp>
      <p:graphicFrame>
        <p:nvGraphicFramePr>
          <p:cNvPr id="9" name="Table 8">
            <a:extLst>
              <a:ext uri="{FF2B5EF4-FFF2-40B4-BE49-F238E27FC236}">
                <a16:creationId xmlns:a16="http://schemas.microsoft.com/office/drawing/2014/main" id="{1D633AF8-FA79-89FA-A4F0-14881D48B23A}"/>
              </a:ext>
            </a:extLst>
          </p:cNvPr>
          <p:cNvGraphicFramePr>
            <a:graphicFrameLocks noGrp="1"/>
          </p:cNvGraphicFramePr>
          <p:nvPr>
            <p:extLst>
              <p:ext uri="{D42A27DB-BD31-4B8C-83A1-F6EECF244321}">
                <p14:modId xmlns:p14="http://schemas.microsoft.com/office/powerpoint/2010/main" val="3844012268"/>
              </p:ext>
            </p:extLst>
          </p:nvPr>
        </p:nvGraphicFramePr>
        <p:xfrm>
          <a:off x="914399" y="1982110"/>
          <a:ext cx="3742442" cy="3327400"/>
        </p:xfrm>
        <a:graphic>
          <a:graphicData uri="http://schemas.openxmlformats.org/drawingml/2006/table">
            <a:tbl>
              <a:tblPr firstRow="1" bandRow="1">
                <a:tableStyleId>{5C22544A-7EE6-4342-B048-85BDC9FD1C3A}</a:tableStyleId>
              </a:tblPr>
              <a:tblGrid>
                <a:gridCol w="1526621">
                  <a:extLst>
                    <a:ext uri="{9D8B030D-6E8A-4147-A177-3AD203B41FA5}">
                      <a16:colId xmlns:a16="http://schemas.microsoft.com/office/drawing/2014/main" val="2482476324"/>
                    </a:ext>
                  </a:extLst>
                </a:gridCol>
                <a:gridCol w="2215821">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Bus Grant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0" dirty="0" err="1"/>
                        <a:t>FetchCycle</a:t>
                      </a:r>
                      <a:endParaRPr lang="en-US" sz="1200" i="0"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Out</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a:t>SP Out</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1" dirty="0" err="1"/>
                        <a:t>TmpARWrite</a:t>
                      </a:r>
                      <a:r>
                        <a:rPr lang="en-US" sz="1200" i="0" dirty="0"/>
                        <a:t> (control signal)</a:t>
                      </a:r>
                      <a:endParaRPr lang="en-US" sz="1200" i="1" dirty="0"/>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OPCODE_MAG_LDW_SDW_MAA (</a:t>
                      </a:r>
                      <a:r>
                        <a:rPr lang="en-US" sz="1200" b="1" dirty="0"/>
                        <a:t>ACTIVE LOW</a:t>
                      </a:r>
                      <a:r>
                        <a:rPr lang="en-US" sz="1200" b="0" dirty="0"/>
                        <a:t>)</a:t>
                      </a:r>
                      <a:endParaRPr lang="en-US" sz="1200" dirty="0"/>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err="1"/>
                        <a:t>ARSrc</a:t>
                      </a:r>
                      <a:r>
                        <a:rPr lang="en-US" sz="1200" dirty="0"/>
                        <a:t>[1] instruction operand</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err="1"/>
                        <a:t>ARSrc</a:t>
                      </a:r>
                      <a:r>
                        <a:rPr lang="en-US" sz="1200" dirty="0"/>
                        <a:t>[0] instruction operand</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1E4DA595-EEA9-2434-5D2E-9DCD8E74B5F4}"/>
              </a:ext>
            </a:extLst>
          </p:cNvPr>
          <p:cNvGraphicFramePr>
            <a:graphicFrameLocks noGrp="1"/>
          </p:cNvGraphicFramePr>
          <p:nvPr>
            <p:extLst>
              <p:ext uri="{D42A27DB-BD31-4B8C-83A1-F6EECF244321}">
                <p14:modId xmlns:p14="http://schemas.microsoft.com/office/powerpoint/2010/main" val="2207056103"/>
              </p:ext>
            </p:extLst>
          </p:nvPr>
        </p:nvGraphicFramePr>
        <p:xfrm>
          <a:off x="4778542" y="1982111"/>
          <a:ext cx="4205202" cy="3340830"/>
        </p:xfrm>
        <a:graphic>
          <a:graphicData uri="http://schemas.openxmlformats.org/drawingml/2006/table">
            <a:tbl>
              <a:tblPr firstRow="1" bandRow="1">
                <a:tableStyleId>{5C22544A-7EE6-4342-B048-85BDC9FD1C3A}</a:tableStyleId>
              </a:tblPr>
              <a:tblGrid>
                <a:gridCol w="1715389">
                  <a:extLst>
                    <a:ext uri="{9D8B030D-6E8A-4147-A177-3AD203B41FA5}">
                      <a16:colId xmlns:a16="http://schemas.microsoft.com/office/drawing/2014/main" val="2482476324"/>
                    </a:ext>
                  </a:extLst>
                </a:gridCol>
                <a:gridCol w="2489813">
                  <a:extLst>
                    <a:ext uri="{9D8B030D-6E8A-4147-A177-3AD203B41FA5}">
                      <a16:colId xmlns:a16="http://schemas.microsoft.com/office/drawing/2014/main" val="777123861"/>
                    </a:ext>
                  </a:extLst>
                </a:gridCol>
              </a:tblGrid>
              <a:tr h="44376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49136">
                <a:tc>
                  <a:txBody>
                    <a:bodyPr/>
                    <a:lstStyle/>
                    <a:p>
                      <a:r>
                        <a:rPr lang="en-US" sz="1200" dirty="0"/>
                        <a:t>7</a:t>
                      </a:r>
                    </a:p>
                  </a:txBody>
                  <a:tcPr/>
                </a:tc>
                <a:tc>
                  <a:txBody>
                    <a:bodyPr/>
                    <a:lstStyle/>
                    <a:p>
                      <a:r>
                        <a:rPr lang="en-US" sz="1200" dirty="0"/>
                        <a:t>1 (unused)</a:t>
                      </a:r>
                    </a:p>
                  </a:txBody>
                  <a:tcPr/>
                </a:tc>
                <a:extLst>
                  <a:ext uri="{0D108BD9-81ED-4DB2-BD59-A6C34878D82A}">
                    <a16:rowId xmlns:a16="http://schemas.microsoft.com/office/drawing/2014/main" val="4162940809"/>
                  </a:ext>
                </a:extLst>
              </a:tr>
              <a:tr h="349136">
                <a:tc>
                  <a:txBody>
                    <a:bodyPr/>
                    <a:lstStyle/>
                    <a:p>
                      <a:r>
                        <a:rPr lang="en-US" sz="1200" dirty="0"/>
                        <a:t>6</a:t>
                      </a:r>
                    </a:p>
                  </a:txBody>
                  <a:tcPr/>
                </a:tc>
                <a:tc>
                  <a:txBody>
                    <a:bodyPr/>
                    <a:lstStyle/>
                    <a:p>
                      <a:r>
                        <a:rPr lang="en-US" sz="1200" i="0" dirty="0"/>
                        <a:t>1 (unused)</a:t>
                      </a:r>
                    </a:p>
                  </a:txBody>
                  <a:tcPr/>
                </a:tc>
                <a:extLst>
                  <a:ext uri="{0D108BD9-81ED-4DB2-BD59-A6C34878D82A}">
                    <a16:rowId xmlns:a16="http://schemas.microsoft.com/office/drawing/2014/main" val="38975368"/>
                  </a:ext>
                </a:extLst>
              </a:tr>
              <a:tr h="349136">
                <a:tc>
                  <a:txBody>
                    <a:bodyPr/>
                    <a:lstStyle/>
                    <a:p>
                      <a:r>
                        <a:rPr lang="en-US" sz="1200" dirty="0"/>
                        <a:t>5</a:t>
                      </a:r>
                    </a:p>
                  </a:txBody>
                  <a:tcPr/>
                </a:tc>
                <a:tc>
                  <a:txBody>
                    <a:bodyPr/>
                    <a:lstStyle/>
                    <a:p>
                      <a:r>
                        <a:rPr lang="en-US" sz="1200" i="0" dirty="0"/>
                        <a:t>1 (unused)</a:t>
                      </a:r>
                    </a:p>
                  </a:txBody>
                  <a:tcPr/>
                </a:tc>
                <a:extLst>
                  <a:ext uri="{0D108BD9-81ED-4DB2-BD59-A6C34878D82A}">
                    <a16:rowId xmlns:a16="http://schemas.microsoft.com/office/drawing/2014/main" val="1263556232"/>
                  </a:ext>
                </a:extLst>
              </a:tr>
              <a:tr h="349136">
                <a:tc>
                  <a:txBody>
                    <a:bodyPr/>
                    <a:lstStyle/>
                    <a:p>
                      <a:r>
                        <a:rPr lang="en-US" sz="1200" dirty="0"/>
                        <a:t>4</a:t>
                      </a:r>
                    </a:p>
                  </a:txBody>
                  <a:tcPr/>
                </a:tc>
                <a:tc>
                  <a:txBody>
                    <a:bodyPr/>
                    <a:lstStyle/>
                    <a:p>
                      <a:r>
                        <a:rPr lang="en-US" sz="1200" i="0" dirty="0" err="1"/>
                        <a:t>TmpAR</a:t>
                      </a:r>
                      <a:r>
                        <a:rPr lang="en-US" sz="1200" i="0" dirty="0"/>
                        <a:t>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876244510"/>
                  </a:ext>
                </a:extLst>
              </a:tr>
              <a:tr h="349136">
                <a:tc>
                  <a:txBody>
                    <a:bodyPr/>
                    <a:lstStyle/>
                    <a:p>
                      <a:r>
                        <a:rPr lang="en-US" sz="1200" dirty="0"/>
                        <a:t>3</a:t>
                      </a:r>
                    </a:p>
                  </a:txBody>
                  <a:tcPr/>
                </a:tc>
                <a:tc>
                  <a:txBody>
                    <a:bodyPr/>
                    <a:lstStyle/>
                    <a:p>
                      <a:r>
                        <a:rPr lang="en-US" sz="1200" i="0" dirty="0"/>
                        <a:t>BP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4840973"/>
                  </a:ext>
                </a:extLst>
              </a:tr>
              <a:tr h="349136">
                <a:tc>
                  <a:txBody>
                    <a:bodyPr/>
                    <a:lstStyle/>
                    <a:p>
                      <a:r>
                        <a:rPr lang="en-US" sz="1200" dirty="0"/>
                        <a:t>2</a:t>
                      </a:r>
                    </a:p>
                  </a:txBody>
                  <a:tcPr/>
                </a:tc>
                <a:tc>
                  <a:txBody>
                    <a:bodyPr/>
                    <a:lstStyle/>
                    <a:p>
                      <a:r>
                        <a:rPr lang="en-US" sz="1200" dirty="0"/>
                        <a:t>SP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3812691075"/>
                  </a:ext>
                </a:extLst>
              </a:tr>
              <a:tr h="349136">
                <a:tc>
                  <a:txBody>
                    <a:bodyPr/>
                    <a:lstStyle/>
                    <a:p>
                      <a:r>
                        <a:rPr lang="en-US" sz="1200" dirty="0"/>
                        <a:t>1</a:t>
                      </a:r>
                    </a:p>
                  </a:txBody>
                  <a:tcPr/>
                </a:tc>
                <a:tc>
                  <a:txBody>
                    <a:bodyPr/>
                    <a:lstStyle/>
                    <a:p>
                      <a:r>
                        <a:rPr lang="en-US" sz="1200" dirty="0"/>
                        <a:t>DP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523843"/>
                  </a:ext>
                </a:extLst>
              </a:tr>
              <a:tr h="439678">
                <a:tc>
                  <a:txBody>
                    <a:bodyPr/>
                    <a:lstStyle/>
                    <a:p>
                      <a:r>
                        <a:rPr lang="en-US" sz="1200" dirty="0"/>
                        <a:t>0</a:t>
                      </a:r>
                    </a:p>
                  </a:txBody>
                  <a:tcPr/>
                </a:tc>
                <a:tc>
                  <a:txBody>
                    <a:bodyPr/>
                    <a:lstStyle/>
                    <a:p>
                      <a:r>
                        <a:rPr lang="en-US" sz="1200" dirty="0"/>
                        <a:t>PC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548597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B6-FC71-BACC-45F5-B83A06B9AEE8}"/>
              </a:ext>
            </a:extLst>
          </p:cNvPr>
          <p:cNvSpPr>
            <a:spLocks noGrp="1"/>
          </p:cNvSpPr>
          <p:nvPr>
            <p:ph type="ctrTitle"/>
          </p:nvPr>
        </p:nvSpPr>
        <p:spPr>
          <a:xfrm>
            <a:off x="914399" y="457200"/>
            <a:ext cx="4722395" cy="457200"/>
          </a:xfrm>
        </p:spPr>
        <p:txBody>
          <a:bodyPr/>
          <a:lstStyle/>
          <a:p>
            <a:r>
              <a:rPr lang="en-US" dirty="0"/>
              <a:t>Address Bus Select (ARSelect) v2.0</a:t>
            </a:r>
          </a:p>
        </p:txBody>
      </p:sp>
      <p:grpSp>
        <p:nvGrpSpPr>
          <p:cNvPr id="6" name="Group 5">
            <a:extLst>
              <a:ext uri="{FF2B5EF4-FFF2-40B4-BE49-F238E27FC236}">
                <a16:creationId xmlns:a16="http://schemas.microsoft.com/office/drawing/2014/main" id="{E860EB00-E02E-3781-88B8-86E8AA7B4171}"/>
              </a:ext>
            </a:extLst>
          </p:cNvPr>
          <p:cNvGrpSpPr/>
          <p:nvPr/>
        </p:nvGrpSpPr>
        <p:grpSpPr>
          <a:xfrm>
            <a:off x="7030843" y="1715961"/>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1A0DF66E-BB5C-031E-DFB0-F9DF22F70C22}"/>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A91F2063-EB65-F498-45CC-84A1C86168A6}"/>
                </a:ext>
              </a:extLst>
            </p:cNvPr>
            <p:cNvSpPr txBox="1"/>
            <p:nvPr/>
          </p:nvSpPr>
          <p:spPr>
            <a:xfrm rot="5400000">
              <a:off x="5769144" y="3669634"/>
              <a:ext cx="1173719" cy="261610"/>
            </a:xfrm>
            <a:prstGeom prst="rect">
              <a:avLst/>
            </a:prstGeom>
            <a:noFill/>
          </p:spPr>
          <p:txBody>
            <a:bodyPr wrap="none" rtlCol="0">
              <a:spAutoFit/>
            </a:bodyPr>
            <a:lstStyle/>
            <a:p>
              <a:r>
                <a:rPr lang="en-US" sz="1050" dirty="0" err="1"/>
                <a:t>ARSelect</a:t>
              </a:r>
              <a:r>
                <a:rPr lang="en-US" sz="1050" dirty="0"/>
                <a:t> 8x8 LUT</a:t>
              </a:r>
            </a:p>
          </p:txBody>
        </p:sp>
      </p:grpSp>
      <p:graphicFrame>
        <p:nvGraphicFramePr>
          <p:cNvPr id="7" name="Table 6">
            <a:extLst>
              <a:ext uri="{FF2B5EF4-FFF2-40B4-BE49-F238E27FC236}">
                <a16:creationId xmlns:a16="http://schemas.microsoft.com/office/drawing/2014/main" id="{C807164F-CDE0-B751-A32B-DA36C1B25B0D}"/>
              </a:ext>
            </a:extLst>
          </p:cNvPr>
          <p:cNvGraphicFramePr>
            <a:graphicFrameLocks noGrp="1"/>
          </p:cNvGraphicFramePr>
          <p:nvPr>
            <p:extLst>
              <p:ext uri="{D42A27DB-BD31-4B8C-83A1-F6EECF244321}">
                <p14:modId xmlns:p14="http://schemas.microsoft.com/office/powerpoint/2010/main" val="1667524628"/>
              </p:ext>
            </p:extLst>
          </p:nvPr>
        </p:nvGraphicFramePr>
        <p:xfrm>
          <a:off x="288757" y="3976091"/>
          <a:ext cx="8235616" cy="2651760"/>
        </p:xfrm>
        <a:graphic>
          <a:graphicData uri="http://schemas.openxmlformats.org/drawingml/2006/table">
            <a:tbl>
              <a:tblPr firstRow="1" bandRow="1">
                <a:tableStyleId>{5C22544A-7EE6-4342-B048-85BDC9FD1C3A}</a:tableStyleId>
              </a:tblPr>
              <a:tblGrid>
                <a:gridCol w="657399">
                  <a:extLst>
                    <a:ext uri="{9D8B030D-6E8A-4147-A177-3AD203B41FA5}">
                      <a16:colId xmlns:a16="http://schemas.microsoft.com/office/drawing/2014/main" val="3057299652"/>
                    </a:ext>
                  </a:extLst>
                </a:gridCol>
                <a:gridCol w="713848">
                  <a:extLst>
                    <a:ext uri="{9D8B030D-6E8A-4147-A177-3AD203B41FA5}">
                      <a16:colId xmlns:a16="http://schemas.microsoft.com/office/drawing/2014/main" val="3556910871"/>
                    </a:ext>
                  </a:extLst>
                </a:gridCol>
                <a:gridCol w="851521">
                  <a:extLst>
                    <a:ext uri="{9D8B030D-6E8A-4147-A177-3AD203B41FA5}">
                      <a16:colId xmlns:a16="http://schemas.microsoft.com/office/drawing/2014/main" val="1464492428"/>
                    </a:ext>
                  </a:extLst>
                </a:gridCol>
                <a:gridCol w="1151060">
                  <a:extLst>
                    <a:ext uri="{9D8B030D-6E8A-4147-A177-3AD203B41FA5}">
                      <a16:colId xmlns:a16="http://schemas.microsoft.com/office/drawing/2014/main" val="465393676"/>
                    </a:ext>
                  </a:extLst>
                </a:gridCol>
                <a:gridCol w="1181436">
                  <a:extLst>
                    <a:ext uri="{9D8B030D-6E8A-4147-A177-3AD203B41FA5}">
                      <a16:colId xmlns:a16="http://schemas.microsoft.com/office/drawing/2014/main" val="462801025"/>
                    </a:ext>
                  </a:extLst>
                </a:gridCol>
                <a:gridCol w="1508652">
                  <a:extLst>
                    <a:ext uri="{9D8B030D-6E8A-4147-A177-3AD203B41FA5}">
                      <a16:colId xmlns:a16="http://schemas.microsoft.com/office/drawing/2014/main" val="2396601857"/>
                    </a:ext>
                  </a:extLst>
                </a:gridCol>
                <a:gridCol w="938463">
                  <a:extLst>
                    <a:ext uri="{9D8B030D-6E8A-4147-A177-3AD203B41FA5}">
                      <a16:colId xmlns:a16="http://schemas.microsoft.com/office/drawing/2014/main" val="1491896773"/>
                    </a:ext>
                  </a:extLst>
                </a:gridCol>
                <a:gridCol w="1233237">
                  <a:extLst>
                    <a:ext uri="{9D8B030D-6E8A-4147-A177-3AD203B41FA5}">
                      <a16:colId xmlns:a16="http://schemas.microsoft.com/office/drawing/2014/main" val="3099209367"/>
                    </a:ext>
                  </a:extLst>
                </a:gridCol>
              </a:tblGrid>
              <a:tr h="231981">
                <a:tc gridSpan="7">
                  <a:txBody>
                    <a:bodyPr/>
                    <a:lstStyle/>
                    <a:p>
                      <a:pPr algn="ctr"/>
                      <a:r>
                        <a:rPr lang="en-US" sz="1000" dirty="0"/>
                        <a:t>Inputs</a:t>
                      </a:r>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rowSpan="2">
                  <a:txBody>
                    <a:bodyPr/>
                    <a:lstStyle/>
                    <a:p>
                      <a:pPr algn="ctr"/>
                      <a:endParaRPr lang="en-US" sz="1000" dirty="0"/>
                    </a:p>
                    <a:p>
                      <a:pPr algn="ctr"/>
                      <a:r>
                        <a:rPr lang="en-US" sz="1000" dirty="0"/>
                        <a:t>Outputs</a:t>
                      </a:r>
                    </a:p>
                    <a:p>
                      <a:pPr algn="ctr"/>
                      <a:r>
                        <a:rPr lang="en-US" sz="1000" dirty="0"/>
                        <a:t>(Active Low)</a:t>
                      </a:r>
                    </a:p>
                  </a:txBody>
                  <a:tcPr marL="27432" marR="27432">
                    <a:solidFill>
                      <a:schemeClr val="accent6"/>
                    </a:solidFill>
                  </a:tcPr>
                </a:tc>
                <a:extLst>
                  <a:ext uri="{0D108BD9-81ED-4DB2-BD59-A6C34878D82A}">
                    <a16:rowId xmlns:a16="http://schemas.microsoft.com/office/drawing/2014/main" val="2251697608"/>
                  </a:ext>
                </a:extLst>
              </a:tr>
              <a:tr h="345259">
                <a:tc>
                  <a:txBody>
                    <a:bodyPr/>
                    <a:lstStyle/>
                    <a:p>
                      <a:pPr algn="ctr"/>
                      <a:r>
                        <a:rPr lang="en-US" sz="1000" dirty="0">
                          <a:solidFill>
                            <a:schemeClr val="bg1"/>
                          </a:solidFill>
                        </a:rPr>
                        <a:t>Bus Grant (A7)</a:t>
                      </a:r>
                    </a:p>
                  </a:txBody>
                  <a:tcPr marL="27432" marR="27432">
                    <a:solidFill>
                      <a:schemeClr val="accent1">
                        <a:lumMod val="60000"/>
                        <a:lumOff val="40000"/>
                      </a:schemeClr>
                    </a:solidFill>
                  </a:tcPr>
                </a:tc>
                <a:tc>
                  <a:txBody>
                    <a:bodyPr/>
                    <a:lstStyle/>
                    <a:p>
                      <a:pPr algn="ctr"/>
                      <a:r>
                        <a:rPr lang="en-US" sz="1000" dirty="0">
                          <a:solidFill>
                            <a:schemeClr val="bg1"/>
                          </a:solidFill>
                        </a:rPr>
                        <a:t>Fetch Cycle</a:t>
                      </a:r>
                    </a:p>
                    <a:p>
                      <a:pPr algn="ctr"/>
                      <a:r>
                        <a:rPr lang="en-US" sz="1000" dirty="0">
                          <a:solidFill>
                            <a:schemeClr val="bg1"/>
                          </a:solidFill>
                        </a:rPr>
                        <a:t>(A6)</a:t>
                      </a:r>
                    </a:p>
                  </a:txBody>
                  <a:tcPr marL="27432" marR="27432">
                    <a:solidFill>
                      <a:schemeClr val="accent1">
                        <a:lumMod val="60000"/>
                        <a:lumOff val="40000"/>
                      </a:schemeClr>
                    </a:solidFill>
                  </a:tcPr>
                </a:tc>
                <a:tc>
                  <a:txBody>
                    <a:bodyPr/>
                    <a:lstStyle/>
                    <a:p>
                      <a:pPr algn="ctr"/>
                      <a:r>
                        <a:rPr lang="en-US" sz="1000" dirty="0">
                          <a:solidFill>
                            <a:schemeClr val="bg1"/>
                          </a:solidFill>
                        </a:rPr>
                        <a:t>PC Out control signal (A5)</a:t>
                      </a:r>
                    </a:p>
                  </a:txBody>
                  <a:tcPr marL="27432" marR="27432">
                    <a:solidFill>
                      <a:schemeClr val="accent1">
                        <a:lumMod val="60000"/>
                        <a:lumOff val="40000"/>
                      </a:schemeClr>
                    </a:solidFill>
                  </a:tcPr>
                </a:tc>
                <a:tc>
                  <a:txBody>
                    <a:bodyPr/>
                    <a:lstStyle/>
                    <a:p>
                      <a:pPr algn="ctr"/>
                      <a:r>
                        <a:rPr lang="en-US" sz="1000" dirty="0">
                          <a:solidFill>
                            <a:schemeClr val="bg1"/>
                          </a:solidFill>
                        </a:rPr>
                        <a:t>SP Out control signal (A4)</a:t>
                      </a:r>
                    </a:p>
                  </a:txBody>
                  <a:tcPr marL="27432" marR="27432">
                    <a:solidFill>
                      <a:schemeClr val="accent1">
                        <a:lumMod val="60000"/>
                        <a:lumOff val="40000"/>
                      </a:schemeClr>
                    </a:solidFill>
                  </a:tcPr>
                </a:tc>
                <a:tc>
                  <a:txBody>
                    <a:bodyPr/>
                    <a:lstStyle/>
                    <a:p>
                      <a:pPr algn="ctr"/>
                      <a:r>
                        <a:rPr lang="en-US" sz="1000" dirty="0" err="1">
                          <a:solidFill>
                            <a:schemeClr val="bg1"/>
                          </a:solidFill>
                        </a:rPr>
                        <a:t>TmpAR</a:t>
                      </a:r>
                      <a:r>
                        <a:rPr lang="en-US" sz="1000" dirty="0">
                          <a:solidFill>
                            <a:schemeClr val="bg1"/>
                          </a:solidFill>
                        </a:rPr>
                        <a:t> Write control signal (A3)</a:t>
                      </a:r>
                    </a:p>
                  </a:txBody>
                  <a:tcPr marL="27432" marR="27432">
                    <a:solidFill>
                      <a:schemeClr val="accent1">
                        <a:lumMod val="60000"/>
                        <a:lumOff val="40000"/>
                      </a:schemeClr>
                    </a:solidFill>
                  </a:tcPr>
                </a:tc>
                <a:tc>
                  <a:txBody>
                    <a:bodyPr/>
                    <a:lstStyle/>
                    <a:p>
                      <a:pPr algn="ctr"/>
                      <a:r>
                        <a:rPr lang="en-US" sz="1000" dirty="0" err="1">
                          <a:solidFill>
                            <a:schemeClr val="bg1"/>
                          </a:solidFill>
                        </a:rPr>
                        <a:t>Opcode_MAG_LDW_SDW_MAA</a:t>
                      </a:r>
                      <a:r>
                        <a:rPr lang="en-US" sz="1000" dirty="0">
                          <a:solidFill>
                            <a:schemeClr val="bg1"/>
                          </a:solidFill>
                        </a:rPr>
                        <a:t> (Active Low) (A2)</a:t>
                      </a:r>
                    </a:p>
                  </a:txBody>
                  <a:tcPr marL="27432" marR="27432">
                    <a:solidFill>
                      <a:schemeClr val="accent1">
                        <a:lumMod val="60000"/>
                        <a:lumOff val="40000"/>
                      </a:schemeClr>
                    </a:solidFill>
                  </a:tcPr>
                </a:tc>
                <a:tc>
                  <a:txBody>
                    <a:bodyPr/>
                    <a:lstStyle/>
                    <a:p>
                      <a:pPr algn="ctr"/>
                      <a:r>
                        <a:rPr lang="en-US" sz="1000" dirty="0">
                          <a:solidFill>
                            <a:schemeClr val="bg1"/>
                          </a:solidFill>
                        </a:rPr>
                        <a:t>AR </a:t>
                      </a:r>
                      <a:r>
                        <a:rPr lang="en-US" sz="1000" dirty="0" err="1">
                          <a:solidFill>
                            <a:schemeClr val="bg1"/>
                          </a:solidFill>
                        </a:rPr>
                        <a:t>Src</a:t>
                      </a:r>
                      <a:r>
                        <a:rPr lang="en-US" sz="1000" dirty="0">
                          <a:solidFill>
                            <a:schemeClr val="bg1"/>
                          </a:solidFill>
                        </a:rPr>
                        <a:t> operand</a:t>
                      </a:r>
                    </a:p>
                    <a:p>
                      <a:pPr algn="ctr"/>
                      <a:r>
                        <a:rPr lang="en-US" sz="1000" dirty="0">
                          <a:solidFill>
                            <a:schemeClr val="bg1"/>
                          </a:solidFill>
                        </a:rPr>
                        <a:t>(A1, A0)</a:t>
                      </a:r>
                    </a:p>
                  </a:txBody>
                  <a:tcPr marL="27432" marR="27432">
                    <a:solidFill>
                      <a:schemeClr val="accent1">
                        <a:lumMod val="60000"/>
                        <a:lumOff val="40000"/>
                      </a:schemeClr>
                    </a:solidFill>
                  </a:tcPr>
                </a:tc>
                <a:tc vMerge="1">
                  <a:txBody>
                    <a:bodyPr/>
                    <a:lstStyle/>
                    <a:p>
                      <a:endParaRPr dirty="0"/>
                    </a:p>
                  </a:txBody>
                  <a:tcPr marL="27432" marR="27432">
                    <a:solidFill>
                      <a:schemeClr val="accent6"/>
                    </a:solidFill>
                  </a:tcPr>
                </a:tc>
                <a:extLst>
                  <a:ext uri="{0D108BD9-81ED-4DB2-BD59-A6C34878D82A}">
                    <a16:rowId xmlns:a16="http://schemas.microsoft.com/office/drawing/2014/main" val="3978028469"/>
                  </a:ext>
                </a:extLst>
              </a:tr>
              <a:tr h="212467">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None (Bus floats)</a:t>
                      </a:r>
                    </a:p>
                  </a:txBody>
                  <a:tcPr>
                    <a:solidFill>
                      <a:schemeClr val="accent6">
                        <a:lumMod val="40000"/>
                        <a:lumOff val="60000"/>
                      </a:schemeClr>
                    </a:solidFill>
                  </a:tcPr>
                </a:tc>
                <a:extLst>
                  <a:ext uri="{0D108BD9-81ED-4DB2-BD59-A6C34878D82A}">
                    <a16:rowId xmlns:a16="http://schemas.microsoft.com/office/drawing/2014/main" val="2793775515"/>
                  </a:ext>
                </a:extLst>
              </a:tr>
              <a:tr h="212467">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901676983"/>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3357466174"/>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SP (I/O 2)</a:t>
                      </a:r>
                    </a:p>
                  </a:txBody>
                  <a:tcPr>
                    <a:solidFill>
                      <a:schemeClr val="accent6">
                        <a:lumMod val="40000"/>
                        <a:lumOff val="60000"/>
                      </a:schemeClr>
                    </a:solidFill>
                  </a:tcPr>
                </a:tc>
                <a:extLst>
                  <a:ext uri="{0D108BD9-81ED-4DB2-BD59-A6C34878D82A}">
                    <a16:rowId xmlns:a16="http://schemas.microsoft.com/office/drawing/2014/main" val="2810329507"/>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err="1"/>
                        <a:t>TmpAR</a:t>
                      </a:r>
                      <a:r>
                        <a:rPr lang="en-US" sz="1000" dirty="0"/>
                        <a:t> (I/O 4)</a:t>
                      </a:r>
                    </a:p>
                  </a:txBody>
                  <a:tcPr>
                    <a:solidFill>
                      <a:schemeClr val="accent6">
                        <a:lumMod val="40000"/>
                        <a:lumOff val="60000"/>
                      </a:schemeClr>
                    </a:solidFill>
                  </a:tcPr>
                </a:tc>
                <a:extLst>
                  <a:ext uri="{0D108BD9-81ED-4DB2-BD59-A6C34878D82A}">
                    <a16:rowId xmlns:a16="http://schemas.microsoft.com/office/drawing/2014/main" val="765499286"/>
                  </a:ext>
                </a:extLst>
              </a:tr>
              <a:tr h="345259">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MAG, LDW, SDW, MAA</a:t>
                      </a:r>
                    </a:p>
                  </a:txBody>
                  <a:tcPr/>
                </a:tc>
                <a:tc>
                  <a:txBody>
                    <a:bodyPr/>
                    <a:lstStyle/>
                    <a:p>
                      <a:r>
                        <a:rPr lang="en-US" sz="1000" dirty="0"/>
                        <a:t>AR </a:t>
                      </a:r>
                      <a:r>
                        <a:rPr lang="en-US" sz="1000" dirty="0" err="1"/>
                        <a:t>Src</a:t>
                      </a:r>
                      <a:r>
                        <a:rPr lang="en-US" sz="1000" dirty="0"/>
                        <a:t>[1:0]</a:t>
                      </a:r>
                    </a:p>
                  </a:txBody>
                  <a:tcPr/>
                </a:tc>
                <a:tc>
                  <a:txBody>
                    <a:bodyPr/>
                    <a:lstStyle/>
                    <a:p>
                      <a:r>
                        <a:rPr lang="en-US" sz="1000" dirty="0"/>
                        <a:t> = AR </a:t>
                      </a:r>
                      <a:r>
                        <a:rPr lang="en-US" sz="1000" dirty="0" err="1"/>
                        <a:t>Src</a:t>
                      </a:r>
                      <a:r>
                        <a:rPr lang="en-US" sz="1000" dirty="0"/>
                        <a:t>[1:0] </a:t>
                      </a:r>
                    </a:p>
                    <a:p>
                      <a:r>
                        <a:rPr lang="en-US" sz="1000" dirty="0"/>
                        <a:t>0-PC, 1-DP, </a:t>
                      </a:r>
                    </a:p>
                    <a:p>
                      <a:r>
                        <a:rPr lang="en-US" sz="1000" dirty="0"/>
                        <a:t>2-SP, 3-BP</a:t>
                      </a:r>
                    </a:p>
                  </a:txBody>
                  <a:tcPr>
                    <a:solidFill>
                      <a:schemeClr val="accent6">
                        <a:lumMod val="40000"/>
                        <a:lumOff val="60000"/>
                      </a:schemeClr>
                    </a:solidFill>
                  </a:tcPr>
                </a:tc>
                <a:extLst>
                  <a:ext uri="{0D108BD9-81ED-4DB2-BD59-A6C34878D82A}">
                    <a16:rowId xmlns:a16="http://schemas.microsoft.com/office/drawing/2014/main" val="43658182"/>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Other Opcodes</a:t>
                      </a:r>
                    </a:p>
                  </a:txBody>
                  <a:tcPr/>
                </a:tc>
                <a:tc>
                  <a:txBody>
                    <a:bodyPr/>
                    <a:lstStyle/>
                    <a:p>
                      <a:r>
                        <a:rPr lang="en-US" sz="1000" dirty="0"/>
                        <a:t>X</a:t>
                      </a:r>
                    </a:p>
                  </a:txBody>
                  <a:tcPr/>
                </a:tc>
                <a:tc>
                  <a:txBody>
                    <a:bodyPr/>
                    <a:lstStyle/>
                    <a:p>
                      <a:r>
                        <a:rPr lang="en-US" sz="1000" dirty="0"/>
                        <a:t>DP (I/O 0)</a:t>
                      </a:r>
                    </a:p>
                  </a:txBody>
                  <a:tcPr>
                    <a:solidFill>
                      <a:schemeClr val="accent6">
                        <a:lumMod val="40000"/>
                        <a:lumOff val="60000"/>
                      </a:schemeClr>
                    </a:solidFill>
                  </a:tcPr>
                </a:tc>
                <a:extLst>
                  <a:ext uri="{0D108BD9-81ED-4DB2-BD59-A6C34878D82A}">
                    <a16:rowId xmlns:a16="http://schemas.microsoft.com/office/drawing/2014/main" val="1854652975"/>
                  </a:ext>
                </a:extLst>
              </a:tr>
            </a:tbl>
          </a:graphicData>
        </a:graphic>
      </p:graphicFrame>
      <p:sp>
        <p:nvSpPr>
          <p:cNvPr id="8" name="TextBox 7">
            <a:extLst>
              <a:ext uri="{FF2B5EF4-FFF2-40B4-BE49-F238E27FC236}">
                <a16:creationId xmlns:a16="http://schemas.microsoft.com/office/drawing/2014/main" id="{D5F6D17F-0985-0DCA-DF13-EF08EAE585DC}"/>
              </a:ext>
            </a:extLst>
          </p:cNvPr>
          <p:cNvSpPr txBox="1"/>
          <p:nvPr/>
        </p:nvSpPr>
        <p:spPr>
          <a:xfrm>
            <a:off x="914400" y="1104900"/>
            <a:ext cx="3062037" cy="1200329"/>
          </a:xfrm>
          <a:prstGeom prst="rect">
            <a:avLst/>
          </a:prstGeom>
          <a:noFill/>
        </p:spPr>
        <p:txBody>
          <a:bodyPr wrap="square" rtlCol="0">
            <a:spAutoFit/>
          </a:bodyPr>
          <a:lstStyle/>
          <a:p>
            <a:r>
              <a:rPr lang="en-US" sz="1200" dirty="0"/>
              <a:t>ARSelect specifies which AR gets to write to the Address Bus and whether any of them do (it can do this since it only sends output enables; if it doesn’t send an output enable to any hardware entity, then no entity writes to the address bus).</a:t>
            </a:r>
          </a:p>
        </p:txBody>
      </p:sp>
      <p:graphicFrame>
        <p:nvGraphicFramePr>
          <p:cNvPr id="10" name="Table 9">
            <a:extLst>
              <a:ext uri="{FF2B5EF4-FFF2-40B4-BE49-F238E27FC236}">
                <a16:creationId xmlns:a16="http://schemas.microsoft.com/office/drawing/2014/main" id="{E32BCBD9-F3EB-E903-8BCA-BE962DD117AF}"/>
              </a:ext>
            </a:extLst>
          </p:cNvPr>
          <p:cNvGraphicFramePr>
            <a:graphicFrameLocks noGrp="1"/>
          </p:cNvGraphicFramePr>
          <p:nvPr>
            <p:extLst>
              <p:ext uri="{D42A27DB-BD31-4B8C-83A1-F6EECF244321}">
                <p14:modId xmlns:p14="http://schemas.microsoft.com/office/powerpoint/2010/main" val="1119782327"/>
              </p:ext>
            </p:extLst>
          </p:nvPr>
        </p:nvGraphicFramePr>
        <p:xfrm>
          <a:off x="8720888" y="3976091"/>
          <a:ext cx="2961774" cy="2042160"/>
        </p:xfrm>
        <a:graphic>
          <a:graphicData uri="http://schemas.openxmlformats.org/drawingml/2006/table">
            <a:tbl>
              <a:tblPr firstRow="1" bandRow="1">
                <a:tableStyleId>{5C22544A-7EE6-4342-B048-85BDC9FD1C3A}</a:tableStyleId>
              </a:tblPr>
              <a:tblGrid>
                <a:gridCol w="1208168">
                  <a:extLst>
                    <a:ext uri="{9D8B030D-6E8A-4147-A177-3AD203B41FA5}">
                      <a16:colId xmlns:a16="http://schemas.microsoft.com/office/drawing/2014/main" val="2482476324"/>
                    </a:ext>
                  </a:extLst>
                </a:gridCol>
                <a:gridCol w="1753606">
                  <a:extLst>
                    <a:ext uri="{9D8B030D-6E8A-4147-A177-3AD203B41FA5}">
                      <a16:colId xmlns:a16="http://schemas.microsoft.com/office/drawing/2014/main" val="777123861"/>
                    </a:ext>
                  </a:extLst>
                </a:gridCol>
              </a:tblGrid>
              <a:tr h="0">
                <a:tc>
                  <a:txBody>
                    <a:bodyPr/>
                    <a:lstStyle/>
                    <a:p>
                      <a:r>
                        <a:rPr lang="en-US" sz="800" dirty="0"/>
                        <a:t>EEPROM Data Output Bit</a:t>
                      </a:r>
                    </a:p>
                  </a:txBody>
                  <a:tcPr/>
                </a:tc>
                <a:tc>
                  <a:txBody>
                    <a:bodyPr/>
                    <a:lstStyle/>
                    <a:p>
                      <a:r>
                        <a:rPr lang="en-US" sz="800" dirty="0"/>
                        <a:t>Output</a:t>
                      </a:r>
                    </a:p>
                  </a:txBody>
                  <a:tcPr/>
                </a:tc>
                <a:extLst>
                  <a:ext uri="{0D108BD9-81ED-4DB2-BD59-A6C34878D82A}">
                    <a16:rowId xmlns:a16="http://schemas.microsoft.com/office/drawing/2014/main" val="3916399277"/>
                  </a:ext>
                </a:extLst>
              </a:tr>
              <a:tr h="0">
                <a:tc>
                  <a:txBody>
                    <a:bodyPr/>
                    <a:lstStyle/>
                    <a:p>
                      <a:r>
                        <a:rPr lang="en-US" sz="800" dirty="0"/>
                        <a:t>7</a:t>
                      </a:r>
                    </a:p>
                  </a:txBody>
                  <a:tcPr/>
                </a:tc>
                <a:tc>
                  <a:txBody>
                    <a:bodyPr/>
                    <a:lstStyle/>
                    <a:p>
                      <a:r>
                        <a:rPr lang="en-US" sz="800" dirty="0"/>
                        <a:t>1 (unused)</a:t>
                      </a:r>
                    </a:p>
                  </a:txBody>
                  <a:tcPr/>
                </a:tc>
                <a:extLst>
                  <a:ext uri="{0D108BD9-81ED-4DB2-BD59-A6C34878D82A}">
                    <a16:rowId xmlns:a16="http://schemas.microsoft.com/office/drawing/2014/main" val="4162940809"/>
                  </a:ext>
                </a:extLst>
              </a:tr>
              <a:tr h="0">
                <a:tc>
                  <a:txBody>
                    <a:bodyPr/>
                    <a:lstStyle/>
                    <a:p>
                      <a:r>
                        <a:rPr lang="en-US" sz="800" dirty="0"/>
                        <a:t>6</a:t>
                      </a:r>
                    </a:p>
                  </a:txBody>
                  <a:tcPr/>
                </a:tc>
                <a:tc>
                  <a:txBody>
                    <a:bodyPr/>
                    <a:lstStyle/>
                    <a:p>
                      <a:r>
                        <a:rPr lang="en-US" sz="800" i="0" dirty="0"/>
                        <a:t>1 (unused)</a:t>
                      </a:r>
                    </a:p>
                  </a:txBody>
                  <a:tcPr/>
                </a:tc>
                <a:extLst>
                  <a:ext uri="{0D108BD9-81ED-4DB2-BD59-A6C34878D82A}">
                    <a16:rowId xmlns:a16="http://schemas.microsoft.com/office/drawing/2014/main" val="38975368"/>
                  </a:ext>
                </a:extLst>
              </a:tr>
              <a:tr h="0">
                <a:tc>
                  <a:txBody>
                    <a:bodyPr/>
                    <a:lstStyle/>
                    <a:p>
                      <a:r>
                        <a:rPr lang="en-US" sz="800" dirty="0"/>
                        <a:t>5</a:t>
                      </a:r>
                    </a:p>
                  </a:txBody>
                  <a:tcPr/>
                </a:tc>
                <a:tc>
                  <a:txBody>
                    <a:bodyPr/>
                    <a:lstStyle/>
                    <a:p>
                      <a:r>
                        <a:rPr lang="en-US" sz="800" i="0" dirty="0"/>
                        <a:t>1 (unused)</a:t>
                      </a:r>
                    </a:p>
                  </a:txBody>
                  <a:tcPr/>
                </a:tc>
                <a:extLst>
                  <a:ext uri="{0D108BD9-81ED-4DB2-BD59-A6C34878D82A}">
                    <a16:rowId xmlns:a16="http://schemas.microsoft.com/office/drawing/2014/main" val="1263556232"/>
                  </a:ext>
                </a:extLst>
              </a:tr>
              <a:tr h="0">
                <a:tc>
                  <a:txBody>
                    <a:bodyPr/>
                    <a:lstStyle/>
                    <a:p>
                      <a:r>
                        <a:rPr lang="en-US" sz="800" dirty="0"/>
                        <a:t>4</a:t>
                      </a:r>
                    </a:p>
                  </a:txBody>
                  <a:tcPr/>
                </a:tc>
                <a:tc>
                  <a:txBody>
                    <a:bodyPr/>
                    <a:lstStyle/>
                    <a:p>
                      <a:r>
                        <a:rPr lang="en-US" sz="800" i="0" dirty="0" err="1"/>
                        <a:t>TmpAR</a:t>
                      </a:r>
                      <a:r>
                        <a:rPr lang="en-US" sz="800" i="0" dirty="0"/>
                        <a:t>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876244510"/>
                  </a:ext>
                </a:extLst>
              </a:tr>
              <a:tr h="0">
                <a:tc>
                  <a:txBody>
                    <a:bodyPr/>
                    <a:lstStyle/>
                    <a:p>
                      <a:r>
                        <a:rPr lang="en-US" sz="800" dirty="0"/>
                        <a:t>3</a:t>
                      </a:r>
                    </a:p>
                  </a:txBody>
                  <a:tcPr/>
                </a:tc>
                <a:tc>
                  <a:txBody>
                    <a:bodyPr/>
                    <a:lstStyle/>
                    <a:p>
                      <a:r>
                        <a:rPr lang="en-US" sz="800" i="0" dirty="0"/>
                        <a:t>BP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4840973"/>
                  </a:ext>
                </a:extLst>
              </a:tr>
              <a:tr h="0">
                <a:tc>
                  <a:txBody>
                    <a:bodyPr/>
                    <a:lstStyle/>
                    <a:p>
                      <a:r>
                        <a:rPr lang="en-US" sz="800" dirty="0"/>
                        <a:t>2</a:t>
                      </a:r>
                    </a:p>
                  </a:txBody>
                  <a:tcPr/>
                </a:tc>
                <a:tc>
                  <a:txBody>
                    <a:bodyPr/>
                    <a:lstStyle/>
                    <a:p>
                      <a:r>
                        <a:rPr lang="en-US" sz="800" dirty="0"/>
                        <a:t>SP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3812691075"/>
                  </a:ext>
                </a:extLst>
              </a:tr>
              <a:tr h="0">
                <a:tc>
                  <a:txBody>
                    <a:bodyPr/>
                    <a:lstStyle/>
                    <a:p>
                      <a:r>
                        <a:rPr lang="en-US" sz="800" dirty="0"/>
                        <a:t>1</a:t>
                      </a:r>
                    </a:p>
                  </a:txBody>
                  <a:tcPr/>
                </a:tc>
                <a:tc>
                  <a:txBody>
                    <a:bodyPr/>
                    <a:lstStyle/>
                    <a:p>
                      <a:r>
                        <a:rPr lang="en-US" sz="800" dirty="0"/>
                        <a:t>DP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523843"/>
                  </a:ext>
                </a:extLst>
              </a:tr>
              <a:tr h="0">
                <a:tc>
                  <a:txBody>
                    <a:bodyPr/>
                    <a:lstStyle/>
                    <a:p>
                      <a:r>
                        <a:rPr lang="en-US" sz="800" dirty="0"/>
                        <a:t>0</a:t>
                      </a:r>
                    </a:p>
                  </a:txBody>
                  <a:tcPr/>
                </a:tc>
                <a:tc>
                  <a:txBody>
                    <a:bodyPr/>
                    <a:lstStyle/>
                    <a:p>
                      <a:r>
                        <a:rPr lang="en-US" sz="800" dirty="0"/>
                        <a:t>PC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2010627648"/>
                  </a:ext>
                </a:extLst>
              </a:tr>
            </a:tbl>
          </a:graphicData>
        </a:graphic>
      </p:graphicFrame>
      <p:sp>
        <p:nvSpPr>
          <p:cNvPr id="3" name="TextBox 2">
            <a:hlinkClick r:id="rId3" action="ppaction://hlinksldjump"/>
            <a:extLst>
              <a:ext uri="{FF2B5EF4-FFF2-40B4-BE49-F238E27FC236}">
                <a16:creationId xmlns:a16="http://schemas.microsoft.com/office/drawing/2014/main" id="{F2AE5E46-A56A-C146-7FD4-41C9DB1B3CC3}"/>
              </a:ext>
            </a:extLst>
          </p:cNvPr>
          <p:cNvSpPr txBox="1"/>
          <p:nvPr/>
        </p:nvSpPr>
        <p:spPr>
          <a:xfrm>
            <a:off x="5322963" y="1454351"/>
            <a:ext cx="748923" cy="169277"/>
          </a:xfrm>
          <a:prstGeom prst="rect">
            <a:avLst/>
          </a:prstGeom>
        </p:spPr>
        <p:style>
          <a:lnRef idx="2">
            <a:schemeClr val="accent5"/>
          </a:lnRef>
          <a:fillRef idx="1">
            <a:schemeClr val="lt1"/>
          </a:fillRef>
          <a:effectRef idx="0">
            <a:schemeClr val="accent5"/>
          </a:effectRef>
          <a:fontRef idx="minor">
            <a:schemeClr val="dk1"/>
          </a:fontRef>
        </p:style>
        <p:txBody>
          <a:bodyPr wrap="none" tIns="0" bIns="0" rtlCol="0">
            <a:spAutoFit/>
          </a:bodyPr>
          <a:lstStyle/>
          <a:p>
            <a:pPr algn="r"/>
            <a:r>
              <a:rPr lang="en-US" sz="1100" dirty="0"/>
              <a:t>Bus Grant</a:t>
            </a:r>
          </a:p>
        </p:txBody>
      </p:sp>
      <p:cxnSp>
        <p:nvCxnSpPr>
          <p:cNvPr id="11" name="Connector: Elbow 10">
            <a:extLst>
              <a:ext uri="{FF2B5EF4-FFF2-40B4-BE49-F238E27FC236}">
                <a16:creationId xmlns:a16="http://schemas.microsoft.com/office/drawing/2014/main" id="{060A9438-B597-1473-9C09-50AB638CDF78}"/>
              </a:ext>
            </a:extLst>
          </p:cNvPr>
          <p:cNvCxnSpPr>
            <a:cxnSpLocks/>
            <a:stCxn id="3" idx="3"/>
          </p:cNvCxnSpPr>
          <p:nvPr/>
        </p:nvCxnSpPr>
        <p:spPr>
          <a:xfrm>
            <a:off x="6071886" y="1538990"/>
            <a:ext cx="1068856" cy="342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hlinkClick r:id="rId4" action="ppaction://hlinksldjump"/>
            <a:extLst>
              <a:ext uri="{FF2B5EF4-FFF2-40B4-BE49-F238E27FC236}">
                <a16:creationId xmlns:a16="http://schemas.microsoft.com/office/drawing/2014/main" id="{5464D62C-E432-5961-EC08-CC71E1AB31E0}"/>
              </a:ext>
            </a:extLst>
          </p:cNvPr>
          <p:cNvSpPr txBox="1"/>
          <p:nvPr/>
        </p:nvSpPr>
        <p:spPr>
          <a:xfrm>
            <a:off x="5271667" y="1796625"/>
            <a:ext cx="800219" cy="169277"/>
          </a:xfrm>
          <a:prstGeom prst="rect">
            <a:avLst/>
          </a:prstGeom>
          <a:solidFill>
            <a:schemeClr val="bg1"/>
          </a:solidFill>
          <a:ln>
            <a:solidFill>
              <a:schemeClr val="accent1"/>
            </a:solidFill>
          </a:ln>
        </p:spPr>
        <p:txBody>
          <a:bodyPr wrap="none" tIns="0" bIns="0" rtlCol="0">
            <a:spAutoFit/>
          </a:bodyPr>
          <a:lstStyle/>
          <a:p>
            <a:pPr algn="r"/>
            <a:r>
              <a:rPr lang="en-US" sz="1100" dirty="0" err="1"/>
              <a:t>FetchCycle</a:t>
            </a:r>
            <a:endParaRPr lang="en-US" sz="1100" dirty="0"/>
          </a:p>
        </p:txBody>
      </p:sp>
      <p:cxnSp>
        <p:nvCxnSpPr>
          <p:cNvPr id="13" name="Connector: Elbow 12">
            <a:extLst>
              <a:ext uri="{FF2B5EF4-FFF2-40B4-BE49-F238E27FC236}">
                <a16:creationId xmlns:a16="http://schemas.microsoft.com/office/drawing/2014/main" id="{CD8C9F42-2F38-7556-0F7C-5CB967398B1E}"/>
              </a:ext>
            </a:extLst>
          </p:cNvPr>
          <p:cNvCxnSpPr>
            <a:cxnSpLocks/>
            <a:stCxn id="12" idx="3"/>
          </p:cNvCxnSpPr>
          <p:nvPr/>
        </p:nvCxnSpPr>
        <p:spPr>
          <a:xfrm>
            <a:off x="6071886" y="1881264"/>
            <a:ext cx="1068856" cy="138499"/>
          </a:xfrm>
          <a:prstGeom prst="bentConnector3">
            <a:avLst>
              <a:gd name="adj1" fmla="val 4493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5" action="ppaction://hlinksldjump"/>
            <a:extLst>
              <a:ext uri="{FF2B5EF4-FFF2-40B4-BE49-F238E27FC236}">
                <a16:creationId xmlns:a16="http://schemas.microsoft.com/office/drawing/2014/main" id="{2E645051-0446-6FA6-2CE2-52F71FFE05C1}"/>
              </a:ext>
            </a:extLst>
          </p:cNvPr>
          <p:cNvSpPr txBox="1"/>
          <p:nvPr/>
        </p:nvSpPr>
        <p:spPr>
          <a:xfrm>
            <a:off x="4705895" y="3369518"/>
            <a:ext cx="1364476" cy="169277"/>
          </a:xfrm>
          <a:prstGeom prst="rect">
            <a:avLst/>
          </a:prstGeom>
          <a:solidFill>
            <a:schemeClr val="bg1"/>
          </a:solidFill>
          <a:ln>
            <a:solidFill>
              <a:schemeClr val="accent1"/>
            </a:solidFill>
          </a:ln>
        </p:spPr>
        <p:txBody>
          <a:bodyPr wrap="none" tIns="0" bIns="0" rtlCol="0">
            <a:spAutoFit/>
          </a:bodyPr>
          <a:lstStyle/>
          <a:p>
            <a:pPr algn="r"/>
            <a:r>
              <a:rPr lang="en-US" sz="1100" dirty="0"/>
              <a:t>Program Counter OE</a:t>
            </a:r>
          </a:p>
        </p:txBody>
      </p:sp>
      <p:cxnSp>
        <p:nvCxnSpPr>
          <p:cNvPr id="19" name="Connector: Elbow 18">
            <a:extLst>
              <a:ext uri="{FF2B5EF4-FFF2-40B4-BE49-F238E27FC236}">
                <a16:creationId xmlns:a16="http://schemas.microsoft.com/office/drawing/2014/main" id="{1F4028F8-C5C6-F3CB-4B93-666FF99DB0E7}"/>
              </a:ext>
            </a:extLst>
          </p:cNvPr>
          <p:cNvCxnSpPr>
            <a:cxnSpLocks/>
            <a:endCxn id="17" idx="3"/>
          </p:cNvCxnSpPr>
          <p:nvPr/>
        </p:nvCxnSpPr>
        <p:spPr>
          <a:xfrm rot="10800000" flipV="1">
            <a:off x="6070371" y="2857043"/>
            <a:ext cx="955928" cy="597114"/>
          </a:xfrm>
          <a:prstGeom prst="bentConnector3">
            <a:avLst>
              <a:gd name="adj1" fmla="val 29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hlinkClick r:id="rId6" action="ppaction://hlinksldjump"/>
            <a:extLst>
              <a:ext uri="{FF2B5EF4-FFF2-40B4-BE49-F238E27FC236}">
                <a16:creationId xmlns:a16="http://schemas.microsoft.com/office/drawing/2014/main" id="{B48F6D1B-1F27-C619-81AA-6832447F1A5A}"/>
              </a:ext>
            </a:extLst>
          </p:cNvPr>
          <p:cNvSpPr/>
          <p:nvPr/>
        </p:nvSpPr>
        <p:spPr>
          <a:xfrm>
            <a:off x="5021017" y="2080636"/>
            <a:ext cx="1050869"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100"/>
              <a:t>µC 9: PC Out</a:t>
            </a:r>
          </a:p>
        </p:txBody>
      </p:sp>
      <p:cxnSp>
        <p:nvCxnSpPr>
          <p:cNvPr id="25" name="Connector: Elbow 24">
            <a:extLst>
              <a:ext uri="{FF2B5EF4-FFF2-40B4-BE49-F238E27FC236}">
                <a16:creationId xmlns:a16="http://schemas.microsoft.com/office/drawing/2014/main" id="{42A62EE9-54A5-F074-A8C6-29CE816C3FB6}"/>
              </a:ext>
            </a:extLst>
          </p:cNvPr>
          <p:cNvCxnSpPr>
            <a:stCxn id="23" idx="3"/>
          </p:cNvCxnSpPr>
          <p:nvPr/>
        </p:nvCxnSpPr>
        <p:spPr>
          <a:xfrm flipV="1">
            <a:off x="6071886" y="2121170"/>
            <a:ext cx="1068856" cy="50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hlinkClick r:id="rId6" action="ppaction://hlinksldjump"/>
            <a:extLst>
              <a:ext uri="{FF2B5EF4-FFF2-40B4-BE49-F238E27FC236}">
                <a16:creationId xmlns:a16="http://schemas.microsoft.com/office/drawing/2014/main" id="{F779FF1C-7C89-06DD-7D9B-7317F87473B4}"/>
              </a:ext>
            </a:extLst>
          </p:cNvPr>
          <p:cNvSpPr/>
          <p:nvPr/>
        </p:nvSpPr>
        <p:spPr>
          <a:xfrm>
            <a:off x="5021017" y="2321225"/>
            <a:ext cx="1050869" cy="182880"/>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n-US" sz="1100" dirty="0"/>
              <a:t>µC 14: SP Out</a:t>
            </a:r>
          </a:p>
        </p:txBody>
      </p:sp>
      <p:cxnSp>
        <p:nvCxnSpPr>
          <p:cNvPr id="27" name="Connector: Elbow 26">
            <a:extLst>
              <a:ext uri="{FF2B5EF4-FFF2-40B4-BE49-F238E27FC236}">
                <a16:creationId xmlns:a16="http://schemas.microsoft.com/office/drawing/2014/main" id="{EB6A4228-CD04-08AC-5FF6-194B77182887}"/>
              </a:ext>
            </a:extLst>
          </p:cNvPr>
          <p:cNvCxnSpPr>
            <a:cxnSpLocks/>
            <a:stCxn id="26" idx="3"/>
          </p:cNvCxnSpPr>
          <p:nvPr/>
        </p:nvCxnSpPr>
        <p:spPr>
          <a:xfrm flipV="1">
            <a:off x="6071886" y="2243388"/>
            <a:ext cx="1068856" cy="169277"/>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hlinkClick r:id="rId7" action="ppaction://hlinksldjump"/>
            <a:extLst>
              <a:ext uri="{FF2B5EF4-FFF2-40B4-BE49-F238E27FC236}">
                <a16:creationId xmlns:a16="http://schemas.microsoft.com/office/drawing/2014/main" id="{C61B61A6-BC9F-1B7A-5533-168C6824FF64}"/>
              </a:ext>
            </a:extLst>
          </p:cNvPr>
          <p:cNvSpPr txBox="1"/>
          <p:nvPr/>
        </p:nvSpPr>
        <p:spPr>
          <a:xfrm>
            <a:off x="4939933" y="3746944"/>
            <a:ext cx="1130438" cy="169277"/>
          </a:xfrm>
          <a:prstGeom prst="rect">
            <a:avLst/>
          </a:prstGeom>
          <a:solidFill>
            <a:schemeClr val="bg1"/>
          </a:solidFill>
          <a:ln>
            <a:solidFill>
              <a:schemeClr val="accent1"/>
            </a:solidFill>
          </a:ln>
        </p:spPr>
        <p:txBody>
          <a:bodyPr wrap="none" tIns="0" bIns="0" rtlCol="0">
            <a:spAutoFit/>
          </a:bodyPr>
          <a:lstStyle/>
          <a:p>
            <a:pPr algn="r"/>
            <a:r>
              <a:rPr lang="en-US" sz="1100" dirty="0"/>
              <a:t>Stack Pointer OE</a:t>
            </a:r>
          </a:p>
        </p:txBody>
      </p:sp>
      <p:cxnSp>
        <p:nvCxnSpPr>
          <p:cNvPr id="31" name="Connector: Elbow 30">
            <a:extLst>
              <a:ext uri="{FF2B5EF4-FFF2-40B4-BE49-F238E27FC236}">
                <a16:creationId xmlns:a16="http://schemas.microsoft.com/office/drawing/2014/main" id="{1CFFDE97-E772-26E2-DB98-16B3A1873039}"/>
              </a:ext>
            </a:extLst>
          </p:cNvPr>
          <p:cNvCxnSpPr>
            <a:cxnSpLocks/>
            <a:endCxn id="30" idx="3"/>
          </p:cNvCxnSpPr>
          <p:nvPr/>
        </p:nvCxnSpPr>
        <p:spPr>
          <a:xfrm rot="10800000" flipV="1">
            <a:off x="6070372" y="3090405"/>
            <a:ext cx="1045725" cy="741178"/>
          </a:xfrm>
          <a:prstGeom prst="bentConnector3">
            <a:avLst>
              <a:gd name="adj1" fmla="val 1433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hlinkClick r:id="rId6" action="ppaction://hlinksldjump"/>
            <a:extLst>
              <a:ext uri="{FF2B5EF4-FFF2-40B4-BE49-F238E27FC236}">
                <a16:creationId xmlns:a16="http://schemas.microsoft.com/office/drawing/2014/main" id="{AA9669CC-9C05-D263-705C-3E0DF44B2DAA}"/>
              </a:ext>
            </a:extLst>
          </p:cNvPr>
          <p:cNvSpPr/>
          <p:nvPr/>
        </p:nvSpPr>
        <p:spPr>
          <a:xfrm>
            <a:off x="4608846" y="2555798"/>
            <a:ext cx="146304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µC 20: </a:t>
            </a:r>
            <a:r>
              <a:rPr lang="en-US" sz="1100" dirty="0" err="1"/>
              <a:t>TmpARWrite</a:t>
            </a:r>
            <a:endParaRPr lang="en-US" sz="1100" dirty="0"/>
          </a:p>
        </p:txBody>
      </p:sp>
      <p:cxnSp>
        <p:nvCxnSpPr>
          <p:cNvPr id="37" name="Connector: Elbow 36">
            <a:extLst>
              <a:ext uri="{FF2B5EF4-FFF2-40B4-BE49-F238E27FC236}">
                <a16:creationId xmlns:a16="http://schemas.microsoft.com/office/drawing/2014/main" id="{0B991C28-F723-EC30-B678-B39BE85DA65D}"/>
              </a:ext>
            </a:extLst>
          </p:cNvPr>
          <p:cNvCxnSpPr>
            <a:cxnSpLocks/>
            <a:stCxn id="36" idx="3"/>
          </p:cNvCxnSpPr>
          <p:nvPr/>
        </p:nvCxnSpPr>
        <p:spPr>
          <a:xfrm flipV="1">
            <a:off x="6071886" y="2358907"/>
            <a:ext cx="1068856" cy="273733"/>
          </a:xfrm>
          <a:prstGeom prst="bentConnector3">
            <a:avLst>
              <a:gd name="adj1" fmla="val 42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8" action="ppaction://hlinksldjump"/>
            <a:extLst>
              <a:ext uri="{FF2B5EF4-FFF2-40B4-BE49-F238E27FC236}">
                <a16:creationId xmlns:a16="http://schemas.microsoft.com/office/drawing/2014/main" id="{B62D2EB2-00A4-7C9A-636D-2CE6C67A0DF5}"/>
              </a:ext>
            </a:extLst>
          </p:cNvPr>
          <p:cNvSpPr txBox="1"/>
          <p:nvPr/>
        </p:nvSpPr>
        <p:spPr>
          <a:xfrm>
            <a:off x="4037443" y="2772404"/>
            <a:ext cx="2032929" cy="169277"/>
          </a:xfrm>
          <a:prstGeom prst="rect">
            <a:avLst/>
          </a:prstGeom>
          <a:noFill/>
          <a:ln>
            <a:solidFill>
              <a:schemeClr val="accent1"/>
            </a:solidFill>
          </a:ln>
        </p:spPr>
        <p:txBody>
          <a:bodyPr wrap="none" tIns="0" bIns="0" rtlCol="0">
            <a:spAutoFit/>
          </a:bodyPr>
          <a:lstStyle/>
          <a:p>
            <a:r>
              <a:rPr lang="en-US" sz="1100" dirty="0" err="1"/>
              <a:t>Opcode_MAG_LDW_SDW_MAA</a:t>
            </a:r>
            <a:endParaRPr lang="en-US" sz="1100" dirty="0"/>
          </a:p>
        </p:txBody>
      </p:sp>
      <p:cxnSp>
        <p:nvCxnSpPr>
          <p:cNvPr id="45" name="Connector: Elbow 44">
            <a:extLst>
              <a:ext uri="{FF2B5EF4-FFF2-40B4-BE49-F238E27FC236}">
                <a16:creationId xmlns:a16="http://schemas.microsoft.com/office/drawing/2014/main" id="{F028790A-6671-0E48-8D3F-727E6BA5FDC9}"/>
              </a:ext>
            </a:extLst>
          </p:cNvPr>
          <p:cNvCxnSpPr>
            <a:cxnSpLocks/>
            <a:stCxn id="44" idx="3"/>
          </p:cNvCxnSpPr>
          <p:nvPr/>
        </p:nvCxnSpPr>
        <p:spPr>
          <a:xfrm flipV="1">
            <a:off x="6070372" y="2490676"/>
            <a:ext cx="1070370" cy="3663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hlinkClick r:id="rId9" action="ppaction://hlinksldjump"/>
            <a:extLst>
              <a:ext uri="{FF2B5EF4-FFF2-40B4-BE49-F238E27FC236}">
                <a16:creationId xmlns:a16="http://schemas.microsoft.com/office/drawing/2014/main" id="{8E3BDE55-6044-FF20-107A-D6243635F46A}"/>
              </a:ext>
            </a:extLst>
          </p:cNvPr>
          <p:cNvSpPr/>
          <p:nvPr/>
        </p:nvSpPr>
        <p:spPr>
          <a:xfrm>
            <a:off x="5114443" y="30163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cxnSp>
        <p:nvCxnSpPr>
          <p:cNvPr id="54" name="Connector: Elbow 53">
            <a:extLst>
              <a:ext uri="{FF2B5EF4-FFF2-40B4-BE49-F238E27FC236}">
                <a16:creationId xmlns:a16="http://schemas.microsoft.com/office/drawing/2014/main" id="{8768B553-E156-09A7-6B8D-24D9354F43AC}"/>
              </a:ext>
            </a:extLst>
          </p:cNvPr>
          <p:cNvCxnSpPr>
            <a:stCxn id="52" idx="3"/>
          </p:cNvCxnSpPr>
          <p:nvPr/>
        </p:nvCxnSpPr>
        <p:spPr>
          <a:xfrm flipV="1">
            <a:off x="6070373" y="2625680"/>
            <a:ext cx="1070369" cy="467462"/>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72170E8-05D6-FBD4-A859-0C4647ADFE55}"/>
              </a:ext>
            </a:extLst>
          </p:cNvPr>
          <p:cNvCxnSpPr>
            <a:cxnSpLocks/>
            <a:stCxn id="52" idx="3"/>
          </p:cNvCxnSpPr>
          <p:nvPr/>
        </p:nvCxnSpPr>
        <p:spPr>
          <a:xfrm flipV="1">
            <a:off x="6070373" y="2728031"/>
            <a:ext cx="1070369" cy="365111"/>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hlinkClick r:id="rId10" action="ppaction://hlinksldjump"/>
            <a:extLst>
              <a:ext uri="{FF2B5EF4-FFF2-40B4-BE49-F238E27FC236}">
                <a16:creationId xmlns:a16="http://schemas.microsoft.com/office/drawing/2014/main" id="{7F4151F2-95CC-556D-6503-54090DB0695A}"/>
              </a:ext>
            </a:extLst>
          </p:cNvPr>
          <p:cNvSpPr txBox="1"/>
          <p:nvPr/>
        </p:nvSpPr>
        <p:spPr>
          <a:xfrm>
            <a:off x="4973597" y="3558231"/>
            <a:ext cx="1096775" cy="169277"/>
          </a:xfrm>
          <a:prstGeom prst="rect">
            <a:avLst/>
          </a:prstGeom>
          <a:solidFill>
            <a:schemeClr val="bg1"/>
          </a:solidFill>
          <a:ln>
            <a:solidFill>
              <a:schemeClr val="accent1"/>
            </a:solidFill>
          </a:ln>
        </p:spPr>
        <p:txBody>
          <a:bodyPr wrap="none" tIns="0" bIns="0" rtlCol="0">
            <a:spAutoFit/>
          </a:bodyPr>
          <a:lstStyle/>
          <a:p>
            <a:r>
              <a:rPr lang="en-US" sz="1100" dirty="0"/>
              <a:t>Data Pointer OE</a:t>
            </a:r>
          </a:p>
        </p:txBody>
      </p:sp>
      <p:cxnSp>
        <p:nvCxnSpPr>
          <p:cNvPr id="71" name="Connector: Elbow 70">
            <a:extLst>
              <a:ext uri="{FF2B5EF4-FFF2-40B4-BE49-F238E27FC236}">
                <a16:creationId xmlns:a16="http://schemas.microsoft.com/office/drawing/2014/main" id="{EB0D2B27-0E7E-B81B-B541-AE870F1348BE}"/>
              </a:ext>
            </a:extLst>
          </p:cNvPr>
          <p:cNvCxnSpPr>
            <a:cxnSpLocks/>
            <a:endCxn id="65" idx="3"/>
          </p:cNvCxnSpPr>
          <p:nvPr/>
        </p:nvCxnSpPr>
        <p:spPr>
          <a:xfrm rot="10800000" flipV="1">
            <a:off x="6070373" y="2975090"/>
            <a:ext cx="1027699" cy="667779"/>
          </a:xfrm>
          <a:prstGeom prst="bentConnector3">
            <a:avLst>
              <a:gd name="adj1" fmla="val 24829"/>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hlinkClick r:id="rId11" action="ppaction://hlinksldjump"/>
            <a:extLst>
              <a:ext uri="{FF2B5EF4-FFF2-40B4-BE49-F238E27FC236}">
                <a16:creationId xmlns:a16="http://schemas.microsoft.com/office/drawing/2014/main" id="{103A62F4-9244-C0A2-D746-CE0261901218}"/>
              </a:ext>
            </a:extLst>
          </p:cNvPr>
          <p:cNvSpPr txBox="1"/>
          <p:nvPr/>
        </p:nvSpPr>
        <p:spPr>
          <a:xfrm>
            <a:off x="9206764" y="2220590"/>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cxnSp>
        <p:nvCxnSpPr>
          <p:cNvPr id="77" name="Connector: Elbow 76">
            <a:extLst>
              <a:ext uri="{FF2B5EF4-FFF2-40B4-BE49-F238E27FC236}">
                <a16:creationId xmlns:a16="http://schemas.microsoft.com/office/drawing/2014/main" id="{14B9964C-3B9E-55DA-29A8-D03AB213EC40}"/>
              </a:ext>
            </a:extLst>
          </p:cNvPr>
          <p:cNvCxnSpPr>
            <a:cxnSpLocks/>
            <a:endCxn id="76" idx="1"/>
          </p:cNvCxnSpPr>
          <p:nvPr/>
        </p:nvCxnSpPr>
        <p:spPr>
          <a:xfrm flipV="1">
            <a:off x="8215565" y="2305229"/>
            <a:ext cx="991199" cy="785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DF4BB1-AF1E-4FF8-B88D-8F02FCCE989A}"/>
              </a:ext>
            </a:extLst>
          </p:cNvPr>
          <p:cNvSpPr txBox="1"/>
          <p:nvPr/>
        </p:nvSpPr>
        <p:spPr>
          <a:xfrm>
            <a:off x="8133394" y="3093535"/>
            <a:ext cx="1002197" cy="215444"/>
          </a:xfrm>
          <a:prstGeom prst="rect">
            <a:avLst/>
          </a:prstGeom>
          <a:noFill/>
        </p:spPr>
        <p:txBody>
          <a:bodyPr wrap="none" rtlCol="0">
            <a:spAutoFit/>
          </a:bodyPr>
          <a:lstStyle/>
          <a:p>
            <a:r>
              <a:rPr lang="en-US" sz="800" dirty="0"/>
              <a:t>Temporary dangled</a:t>
            </a:r>
          </a:p>
        </p:txBody>
      </p:sp>
    </p:spTree>
    <p:extLst>
      <p:ext uri="{BB962C8B-B14F-4D97-AF65-F5344CB8AC3E}">
        <p14:creationId xmlns:p14="http://schemas.microsoft.com/office/powerpoint/2010/main" val="3353538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B3B-65E4-532C-21A5-B09A5A82A33F}"/>
              </a:ext>
            </a:extLst>
          </p:cNvPr>
          <p:cNvSpPr>
            <a:spLocks noGrp="1"/>
          </p:cNvSpPr>
          <p:nvPr>
            <p:ph type="ctrTitle"/>
          </p:nvPr>
        </p:nvSpPr>
        <p:spPr/>
        <p:txBody>
          <a:bodyPr/>
          <a:lstStyle/>
          <a:p>
            <a:r>
              <a:rPr lang="en-US" dirty="0" err="1"/>
              <a:t>AddressByteSelect</a:t>
            </a:r>
            <a:endParaRPr lang="en-US" dirty="0"/>
          </a:p>
        </p:txBody>
      </p:sp>
      <p:sp>
        <p:nvSpPr>
          <p:cNvPr id="3" name="TextBox 2">
            <a:extLst>
              <a:ext uri="{FF2B5EF4-FFF2-40B4-BE49-F238E27FC236}">
                <a16:creationId xmlns:a16="http://schemas.microsoft.com/office/drawing/2014/main" id="{BA1613DB-20B1-7A29-FE44-A7C57BE754EF}"/>
              </a:ext>
            </a:extLst>
          </p:cNvPr>
          <p:cNvSpPr txBox="1"/>
          <p:nvPr/>
        </p:nvSpPr>
        <p:spPr>
          <a:xfrm>
            <a:off x="914400" y="1058780"/>
            <a:ext cx="5829300" cy="1200329"/>
          </a:xfrm>
          <a:prstGeom prst="rect">
            <a:avLst/>
          </a:prstGeom>
          <a:noFill/>
        </p:spPr>
        <p:txBody>
          <a:bodyPr wrap="square" rtlCol="0">
            <a:spAutoFit/>
          </a:bodyPr>
          <a:lstStyle/>
          <a:p>
            <a:r>
              <a:rPr lang="en-US" dirty="0" err="1"/>
              <a:t>AddressByteSelect</a:t>
            </a:r>
            <a:r>
              <a:rPr lang="en-US" dirty="0"/>
              <a:t> selects whether the high (H) or low (L) byte of the Address Bus should be written to the Data Bus (which will be written to the Data Bus if the </a:t>
            </a:r>
            <a:r>
              <a:rPr lang="en-US" dirty="0" err="1"/>
              <a:t>AddressBusToDataBus</a:t>
            </a:r>
            <a:r>
              <a:rPr lang="en-US" dirty="0"/>
              <a:t> control signal is high).</a:t>
            </a:r>
          </a:p>
        </p:txBody>
      </p:sp>
      <p:sp>
        <p:nvSpPr>
          <p:cNvPr id="4" name="TextBox 3">
            <a:extLst>
              <a:ext uri="{FF2B5EF4-FFF2-40B4-BE49-F238E27FC236}">
                <a16:creationId xmlns:a16="http://schemas.microsoft.com/office/drawing/2014/main" id="{F7C7E303-D8B3-F375-908E-11BC09E018C7}"/>
              </a:ext>
            </a:extLst>
          </p:cNvPr>
          <p:cNvSpPr txBox="1"/>
          <p:nvPr/>
        </p:nvSpPr>
        <p:spPr>
          <a:xfrm>
            <a:off x="914400" y="2259109"/>
            <a:ext cx="6108700" cy="646331"/>
          </a:xfrm>
          <a:prstGeom prst="rect">
            <a:avLst/>
          </a:prstGeom>
          <a:noFill/>
        </p:spPr>
        <p:txBody>
          <a:bodyPr wrap="square" rtlCol="0">
            <a:spAutoFit/>
          </a:bodyPr>
          <a:lstStyle/>
          <a:p>
            <a:r>
              <a:rPr lang="en-US" b="1" dirty="0"/>
              <a:t>Inputs: </a:t>
            </a:r>
            <a:r>
              <a:rPr lang="en-US" dirty="0"/>
              <a:t>L/H instruction operand (1 bit), </a:t>
            </a:r>
            <a:r>
              <a:rPr lang="en-US" dirty="0" err="1"/>
              <a:t>AddressHorL</a:t>
            </a:r>
            <a:r>
              <a:rPr lang="en-US" dirty="0"/>
              <a:t> control signal, Opcode</a:t>
            </a:r>
            <a:endParaRPr lang="en-US" b="1" dirty="0"/>
          </a:p>
        </p:txBody>
      </p:sp>
      <p:sp>
        <p:nvSpPr>
          <p:cNvPr id="5" name="TextBox 4">
            <a:extLst>
              <a:ext uri="{FF2B5EF4-FFF2-40B4-BE49-F238E27FC236}">
                <a16:creationId xmlns:a16="http://schemas.microsoft.com/office/drawing/2014/main" id="{1D083AFE-5B14-85E0-A2D5-568F271C7A2A}"/>
              </a:ext>
            </a:extLst>
          </p:cNvPr>
          <p:cNvSpPr txBox="1"/>
          <p:nvPr/>
        </p:nvSpPr>
        <p:spPr>
          <a:xfrm>
            <a:off x="914400" y="2905440"/>
            <a:ext cx="6108700" cy="369332"/>
          </a:xfrm>
          <a:prstGeom prst="rect">
            <a:avLst/>
          </a:prstGeom>
          <a:noFill/>
        </p:spPr>
        <p:txBody>
          <a:bodyPr wrap="square" rtlCol="0">
            <a:spAutoFit/>
          </a:bodyPr>
          <a:lstStyle/>
          <a:p>
            <a:r>
              <a:rPr lang="en-US" b="1" dirty="0"/>
              <a:t>Output:</a:t>
            </a:r>
            <a:r>
              <a:rPr lang="en-US" dirty="0"/>
              <a:t> {Low, High} (1 bit)</a:t>
            </a:r>
            <a:endParaRPr lang="en-US" b="1" dirty="0"/>
          </a:p>
        </p:txBody>
      </p:sp>
      <p:graphicFrame>
        <p:nvGraphicFramePr>
          <p:cNvPr id="6" name="Table 5">
            <a:extLst>
              <a:ext uri="{FF2B5EF4-FFF2-40B4-BE49-F238E27FC236}">
                <a16:creationId xmlns:a16="http://schemas.microsoft.com/office/drawing/2014/main" id="{95745D06-06C7-7C78-C3A0-C9D8DA993FE2}"/>
              </a:ext>
            </a:extLst>
          </p:cNvPr>
          <p:cNvGraphicFramePr>
            <a:graphicFrameLocks noGrp="1"/>
          </p:cNvGraphicFramePr>
          <p:nvPr>
            <p:extLst>
              <p:ext uri="{D42A27DB-BD31-4B8C-83A1-F6EECF244321}">
                <p14:modId xmlns:p14="http://schemas.microsoft.com/office/powerpoint/2010/main" val="1646773551"/>
              </p:ext>
            </p:extLst>
          </p:nvPr>
        </p:nvGraphicFramePr>
        <p:xfrm>
          <a:off x="914400" y="3429000"/>
          <a:ext cx="8128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76049159"/>
                    </a:ext>
                  </a:extLst>
                </a:gridCol>
                <a:gridCol w="2032000">
                  <a:extLst>
                    <a:ext uri="{9D8B030D-6E8A-4147-A177-3AD203B41FA5}">
                      <a16:colId xmlns:a16="http://schemas.microsoft.com/office/drawing/2014/main" val="421092125"/>
                    </a:ext>
                  </a:extLst>
                </a:gridCol>
                <a:gridCol w="2032000">
                  <a:extLst>
                    <a:ext uri="{9D8B030D-6E8A-4147-A177-3AD203B41FA5}">
                      <a16:colId xmlns:a16="http://schemas.microsoft.com/office/drawing/2014/main" val="2618833170"/>
                    </a:ext>
                  </a:extLst>
                </a:gridCol>
                <a:gridCol w="2032000">
                  <a:extLst>
                    <a:ext uri="{9D8B030D-6E8A-4147-A177-3AD203B41FA5}">
                      <a16:colId xmlns:a16="http://schemas.microsoft.com/office/drawing/2014/main" val="3271762397"/>
                    </a:ext>
                  </a:extLst>
                </a:gridCol>
              </a:tblGrid>
              <a:tr h="370840">
                <a:tc>
                  <a:txBody>
                    <a:bodyPr/>
                    <a:lstStyle/>
                    <a:p>
                      <a:r>
                        <a:rPr lang="en-US" dirty="0"/>
                        <a:t>Opcode</a:t>
                      </a:r>
                    </a:p>
                  </a:txBody>
                  <a:tcPr/>
                </a:tc>
                <a:tc>
                  <a:txBody>
                    <a:bodyPr/>
                    <a:lstStyle/>
                    <a:p>
                      <a:r>
                        <a:rPr lang="en-US" dirty="0" err="1"/>
                        <a:t>AddressHorL</a:t>
                      </a:r>
                      <a:r>
                        <a:rPr lang="en-US" dirty="0"/>
                        <a:t> control signal</a:t>
                      </a:r>
                    </a:p>
                  </a:txBody>
                  <a:tcPr/>
                </a:tc>
                <a:tc>
                  <a:txBody>
                    <a:bodyPr/>
                    <a:lstStyle/>
                    <a:p>
                      <a:r>
                        <a:rPr lang="en-US" dirty="0"/>
                        <a:t>L/H instruction operand</a:t>
                      </a:r>
                    </a:p>
                  </a:txBody>
                  <a:tcPr/>
                </a:tc>
                <a:tc>
                  <a:txBody>
                    <a:bodyPr/>
                    <a:lstStyle/>
                    <a:p>
                      <a:r>
                        <a:rPr lang="en-US" dirty="0"/>
                        <a:t>Output</a:t>
                      </a:r>
                    </a:p>
                  </a:txBody>
                  <a:tcPr/>
                </a:tc>
                <a:extLst>
                  <a:ext uri="{0D108BD9-81ED-4DB2-BD59-A6C34878D82A}">
                    <a16:rowId xmlns:a16="http://schemas.microsoft.com/office/drawing/2014/main" val="942364548"/>
                  </a:ext>
                </a:extLst>
              </a:tr>
              <a:tr h="370840">
                <a:tc>
                  <a:txBody>
                    <a:bodyPr/>
                    <a:lstStyle/>
                    <a:p>
                      <a:r>
                        <a:rPr lang="en-US" dirty="0"/>
                        <a:t>MAA or JSR</a:t>
                      </a:r>
                    </a:p>
                  </a:txBody>
                  <a:tcPr/>
                </a:tc>
                <a:tc>
                  <a:txBody>
                    <a:bodyPr/>
                    <a:lstStyle/>
                    <a:p>
                      <a:r>
                        <a:rPr lang="en-US" dirty="0"/>
                        <a:t>HorL</a:t>
                      </a:r>
                    </a:p>
                  </a:txBody>
                  <a:tcPr/>
                </a:tc>
                <a:tc>
                  <a:txBody>
                    <a:bodyPr/>
                    <a:lstStyle/>
                    <a:p>
                      <a:r>
                        <a:rPr lang="en-US" dirty="0"/>
                        <a:t>X</a:t>
                      </a:r>
                    </a:p>
                  </a:txBody>
                  <a:tcPr/>
                </a:tc>
                <a:tc>
                  <a:txBody>
                    <a:bodyPr/>
                    <a:lstStyle/>
                    <a:p>
                      <a:r>
                        <a:rPr lang="en-US" dirty="0"/>
                        <a:t>HorL</a:t>
                      </a:r>
                    </a:p>
                  </a:txBody>
                  <a:tcPr/>
                </a:tc>
                <a:extLst>
                  <a:ext uri="{0D108BD9-81ED-4DB2-BD59-A6C34878D82A}">
                    <a16:rowId xmlns:a16="http://schemas.microsoft.com/office/drawing/2014/main" val="3501284962"/>
                  </a:ext>
                </a:extLst>
              </a:tr>
              <a:tr h="370840">
                <a:tc>
                  <a:txBody>
                    <a:bodyPr/>
                    <a:lstStyle/>
                    <a:p>
                      <a:r>
                        <a:rPr lang="en-US" dirty="0"/>
                        <a:t>Other Opcodes</a:t>
                      </a:r>
                    </a:p>
                  </a:txBody>
                  <a:tcPr/>
                </a:tc>
                <a:tc>
                  <a:txBody>
                    <a:bodyPr/>
                    <a:lstStyle/>
                    <a:p>
                      <a:r>
                        <a:rPr lang="en-US" dirty="0"/>
                        <a:t>X</a:t>
                      </a:r>
                    </a:p>
                  </a:txBody>
                  <a:tcPr/>
                </a:tc>
                <a:tc>
                  <a:txBody>
                    <a:bodyPr/>
                    <a:lstStyle/>
                    <a:p>
                      <a:r>
                        <a:rPr lang="en-US" dirty="0"/>
                        <a:t>L/H</a:t>
                      </a:r>
                    </a:p>
                  </a:txBody>
                  <a:tcPr/>
                </a:tc>
                <a:tc>
                  <a:txBody>
                    <a:bodyPr/>
                    <a:lstStyle/>
                    <a:p>
                      <a:r>
                        <a:rPr lang="en-US" dirty="0"/>
                        <a:t>L/H</a:t>
                      </a:r>
                    </a:p>
                  </a:txBody>
                  <a:tcPr/>
                </a:tc>
                <a:extLst>
                  <a:ext uri="{0D108BD9-81ED-4DB2-BD59-A6C34878D82A}">
                    <a16:rowId xmlns:a16="http://schemas.microsoft.com/office/drawing/2014/main" val="2541094087"/>
                  </a:ext>
                </a:extLst>
              </a:tr>
            </a:tbl>
          </a:graphicData>
        </a:graphic>
      </p:graphicFrame>
    </p:spTree>
    <p:extLst>
      <p:ext uri="{BB962C8B-B14F-4D97-AF65-F5344CB8AC3E}">
        <p14:creationId xmlns:p14="http://schemas.microsoft.com/office/powerpoint/2010/main" val="73273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39CB-9E33-4AFD-7E60-86831522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7238-6417-3A69-BC97-3F33B5552D19}"/>
              </a:ext>
            </a:extLst>
          </p:cNvPr>
          <p:cNvSpPr>
            <a:spLocks noGrp="1"/>
          </p:cNvSpPr>
          <p:nvPr>
            <p:ph type="ctrTitle"/>
          </p:nvPr>
        </p:nvSpPr>
        <p:spPr/>
        <p:txBody>
          <a:bodyPr/>
          <a:lstStyle/>
          <a:p>
            <a:r>
              <a:rPr lang="en-US" dirty="0"/>
              <a:t>(Data Bus </a:t>
            </a:r>
            <a:r>
              <a:rPr lang="en-US" dirty="0">
                <a:sym typeface="Wingdings" panose="05000000000000000000" pitchFamily="2" charset="2"/>
              </a:rPr>
              <a:t> AR) Loading</a:t>
            </a:r>
            <a:endParaRPr lang="en-US" dirty="0"/>
          </a:p>
        </p:txBody>
      </p:sp>
      <p:sp>
        <p:nvSpPr>
          <p:cNvPr id="3" name="TextBox 2">
            <a:extLst>
              <a:ext uri="{FF2B5EF4-FFF2-40B4-BE49-F238E27FC236}">
                <a16:creationId xmlns:a16="http://schemas.microsoft.com/office/drawing/2014/main" id="{A869CF88-50A4-1388-375E-99AA36E862E3}"/>
              </a:ext>
            </a:extLst>
          </p:cNvPr>
          <p:cNvSpPr txBox="1"/>
          <p:nvPr/>
        </p:nvSpPr>
        <p:spPr>
          <a:xfrm>
            <a:off x="914400" y="1058780"/>
            <a:ext cx="5829300" cy="923330"/>
          </a:xfrm>
          <a:prstGeom prst="rect">
            <a:avLst/>
          </a:prstGeom>
          <a:noFill/>
        </p:spPr>
        <p:txBody>
          <a:bodyPr wrap="square" rtlCol="0">
            <a:spAutoFit/>
          </a:bodyPr>
          <a:lstStyle/>
          <a:p>
            <a:r>
              <a:rPr lang="en-US" dirty="0"/>
              <a:t>We must be able to tell an AR to read from the Data Bus, and we must specify which byte (L or H) it should write the Data </a:t>
            </a:r>
            <a:r>
              <a:rPr lang="en-US" dirty="0" err="1"/>
              <a:t>Bus’</a:t>
            </a:r>
            <a:r>
              <a:rPr lang="en-US" dirty="0"/>
              <a:t> data word into.</a:t>
            </a:r>
          </a:p>
        </p:txBody>
      </p:sp>
      <p:sp>
        <p:nvSpPr>
          <p:cNvPr id="4" name="TextBox 3">
            <a:extLst>
              <a:ext uri="{FF2B5EF4-FFF2-40B4-BE49-F238E27FC236}">
                <a16:creationId xmlns:a16="http://schemas.microsoft.com/office/drawing/2014/main" id="{41DC02A9-C9D8-0467-07CA-41D6A1980554}"/>
              </a:ext>
            </a:extLst>
          </p:cNvPr>
          <p:cNvSpPr txBox="1"/>
          <p:nvPr/>
        </p:nvSpPr>
        <p:spPr>
          <a:xfrm>
            <a:off x="914400" y="2024493"/>
            <a:ext cx="6108700" cy="923330"/>
          </a:xfrm>
          <a:prstGeom prst="rect">
            <a:avLst/>
          </a:prstGeom>
          <a:noFill/>
        </p:spPr>
        <p:txBody>
          <a:bodyPr wrap="square" rtlCol="0">
            <a:spAutoFit/>
          </a:bodyPr>
          <a:lstStyle/>
          <a:p>
            <a:r>
              <a:rPr lang="en-US" b="1" dirty="0"/>
              <a:t>Inputs: </a:t>
            </a:r>
            <a:r>
              <a:rPr lang="en-US" dirty="0"/>
              <a:t>L/H instruction operand (1 bit), ARDest instruction operand (2 bits), </a:t>
            </a:r>
            <a:r>
              <a:rPr lang="en-US" dirty="0" err="1"/>
              <a:t>loadAR</a:t>
            </a:r>
            <a:r>
              <a:rPr lang="en-US" dirty="0"/>
              <a:t> control signal, PC Load control signal, </a:t>
            </a:r>
            <a:r>
              <a:rPr lang="en-US" dirty="0" err="1"/>
              <a:t>loadARHorL</a:t>
            </a:r>
            <a:r>
              <a:rPr lang="en-US" dirty="0"/>
              <a:t> control signal, opcode</a:t>
            </a:r>
            <a:endParaRPr lang="en-US" b="1" dirty="0"/>
          </a:p>
        </p:txBody>
      </p:sp>
      <p:sp>
        <p:nvSpPr>
          <p:cNvPr id="5" name="TextBox 4">
            <a:extLst>
              <a:ext uri="{FF2B5EF4-FFF2-40B4-BE49-F238E27FC236}">
                <a16:creationId xmlns:a16="http://schemas.microsoft.com/office/drawing/2014/main" id="{08C7543C-F6BD-A5D2-F3D8-ED4DF0F88407}"/>
              </a:ext>
            </a:extLst>
          </p:cNvPr>
          <p:cNvSpPr txBox="1"/>
          <p:nvPr/>
        </p:nvSpPr>
        <p:spPr>
          <a:xfrm>
            <a:off x="914400" y="2905440"/>
            <a:ext cx="9270332" cy="923330"/>
          </a:xfrm>
          <a:prstGeom prst="rect">
            <a:avLst/>
          </a:prstGeom>
          <a:noFill/>
        </p:spPr>
        <p:txBody>
          <a:bodyPr wrap="square" rtlCol="0">
            <a:spAutoFit/>
          </a:bodyPr>
          <a:lstStyle/>
          <a:p>
            <a:r>
              <a:rPr lang="en-US" b="1" dirty="0"/>
              <a:t>Output:</a:t>
            </a:r>
            <a:r>
              <a:rPr lang="en-US" dirty="0"/>
              <a:t> {None (no AR reads), PC[Dummy H], PC[L], SP[H], SP[L], DP[H], DP[L], BP[H], BP[L]}</a:t>
            </a:r>
          </a:p>
          <a:p>
            <a:r>
              <a:rPr lang="en-US" dirty="0"/>
              <a:t>(</a:t>
            </a:r>
            <a:r>
              <a:rPr lang="en-US" b="1" dirty="0"/>
              <a:t>Note:</a:t>
            </a:r>
            <a:r>
              <a:rPr lang="en-US" dirty="0"/>
              <a:t> Can’t write to the actual PC H, can only write to the PC Dummy H from the data bus! Actual PC H only reads from the Dummy PC High!)</a:t>
            </a:r>
          </a:p>
        </p:txBody>
      </p:sp>
      <p:graphicFrame>
        <p:nvGraphicFramePr>
          <p:cNvPr id="6" name="Table 5">
            <a:extLst>
              <a:ext uri="{FF2B5EF4-FFF2-40B4-BE49-F238E27FC236}">
                <a16:creationId xmlns:a16="http://schemas.microsoft.com/office/drawing/2014/main" id="{884358B2-A174-B944-6A75-80775B531B91}"/>
              </a:ext>
            </a:extLst>
          </p:cNvPr>
          <p:cNvGraphicFramePr>
            <a:graphicFrameLocks noGrp="1"/>
          </p:cNvGraphicFramePr>
          <p:nvPr>
            <p:extLst>
              <p:ext uri="{D42A27DB-BD31-4B8C-83A1-F6EECF244321}">
                <p14:modId xmlns:p14="http://schemas.microsoft.com/office/powerpoint/2010/main" val="2650790340"/>
              </p:ext>
            </p:extLst>
          </p:nvPr>
        </p:nvGraphicFramePr>
        <p:xfrm>
          <a:off x="914400" y="3862140"/>
          <a:ext cx="9655345" cy="2667000"/>
        </p:xfrm>
        <a:graphic>
          <a:graphicData uri="http://schemas.openxmlformats.org/drawingml/2006/table">
            <a:tbl>
              <a:tblPr firstRow="1" bandRow="1">
                <a:tableStyleId>{5C22544A-7EE6-4342-B048-85BDC9FD1C3A}</a:tableStyleId>
              </a:tblPr>
              <a:tblGrid>
                <a:gridCol w="1379335">
                  <a:extLst>
                    <a:ext uri="{9D8B030D-6E8A-4147-A177-3AD203B41FA5}">
                      <a16:colId xmlns:a16="http://schemas.microsoft.com/office/drawing/2014/main" val="1676049159"/>
                    </a:ext>
                  </a:extLst>
                </a:gridCol>
                <a:gridCol w="1379335">
                  <a:extLst>
                    <a:ext uri="{9D8B030D-6E8A-4147-A177-3AD203B41FA5}">
                      <a16:colId xmlns:a16="http://schemas.microsoft.com/office/drawing/2014/main" val="421092125"/>
                    </a:ext>
                  </a:extLst>
                </a:gridCol>
                <a:gridCol w="1379335">
                  <a:extLst>
                    <a:ext uri="{9D8B030D-6E8A-4147-A177-3AD203B41FA5}">
                      <a16:colId xmlns:a16="http://schemas.microsoft.com/office/drawing/2014/main" val="1761791855"/>
                    </a:ext>
                  </a:extLst>
                </a:gridCol>
                <a:gridCol w="1379335">
                  <a:extLst>
                    <a:ext uri="{9D8B030D-6E8A-4147-A177-3AD203B41FA5}">
                      <a16:colId xmlns:a16="http://schemas.microsoft.com/office/drawing/2014/main" val="3752676654"/>
                    </a:ext>
                  </a:extLst>
                </a:gridCol>
                <a:gridCol w="1379335">
                  <a:extLst>
                    <a:ext uri="{9D8B030D-6E8A-4147-A177-3AD203B41FA5}">
                      <a16:colId xmlns:a16="http://schemas.microsoft.com/office/drawing/2014/main" val="2618833170"/>
                    </a:ext>
                  </a:extLst>
                </a:gridCol>
                <a:gridCol w="1218625">
                  <a:extLst>
                    <a:ext uri="{9D8B030D-6E8A-4147-A177-3AD203B41FA5}">
                      <a16:colId xmlns:a16="http://schemas.microsoft.com/office/drawing/2014/main" val="1516667648"/>
                    </a:ext>
                  </a:extLst>
                </a:gridCol>
                <a:gridCol w="1540045">
                  <a:extLst>
                    <a:ext uri="{9D8B030D-6E8A-4147-A177-3AD203B41FA5}">
                      <a16:colId xmlns:a16="http://schemas.microsoft.com/office/drawing/2014/main" val="3271762397"/>
                    </a:ext>
                  </a:extLst>
                </a:gridCol>
              </a:tblGrid>
              <a:tr h="370840">
                <a:tc>
                  <a:txBody>
                    <a:bodyPr/>
                    <a:lstStyle/>
                    <a:p>
                      <a:r>
                        <a:rPr lang="en-US" sz="1200" dirty="0"/>
                        <a:t>PC Load Branch </a:t>
                      </a:r>
                    </a:p>
                  </a:txBody>
                  <a:tcPr/>
                </a:tc>
                <a:tc>
                  <a:txBody>
                    <a:bodyPr/>
                    <a:lstStyle/>
                    <a:p>
                      <a:r>
                        <a:rPr lang="en-US" sz="1200" dirty="0" err="1"/>
                        <a:t>loadAR</a:t>
                      </a:r>
                      <a:r>
                        <a:rPr lang="en-US" sz="1200" dirty="0"/>
                        <a:t> control signal</a:t>
                      </a:r>
                    </a:p>
                  </a:txBody>
                  <a:tcPr/>
                </a:tc>
                <a:tc>
                  <a:txBody>
                    <a:bodyPr/>
                    <a:lstStyle/>
                    <a:p>
                      <a:r>
                        <a:rPr lang="en-US" sz="1200" dirty="0"/>
                        <a:t>PC Load control signal</a:t>
                      </a:r>
                    </a:p>
                  </a:txBody>
                  <a:tcPr/>
                </a:tc>
                <a:tc>
                  <a:txBody>
                    <a:bodyPr/>
                    <a:lstStyle/>
                    <a:p>
                      <a:r>
                        <a:rPr lang="en-US" sz="1200" dirty="0" err="1"/>
                        <a:t>Opcode_MAA</a:t>
                      </a:r>
                      <a:r>
                        <a:rPr lang="en-US" sz="1200" dirty="0"/>
                        <a:t> (active low)</a:t>
                      </a:r>
                    </a:p>
                  </a:txBody>
                  <a:tcPr/>
                </a:tc>
                <a:tc>
                  <a:txBody>
                    <a:bodyPr/>
                    <a:lstStyle/>
                    <a:p>
                      <a:r>
                        <a:rPr lang="en-US" sz="1200" dirty="0" err="1"/>
                        <a:t>loadARHorL</a:t>
                      </a:r>
                      <a:r>
                        <a:rPr lang="en-US" sz="1200" dirty="0"/>
                        <a:t> control signal</a:t>
                      </a:r>
                    </a:p>
                  </a:txBody>
                  <a:tcPr/>
                </a:tc>
                <a:tc>
                  <a:txBody>
                    <a:bodyPr/>
                    <a:lstStyle/>
                    <a:p>
                      <a:r>
                        <a:rPr lang="en-US" sz="1200" dirty="0"/>
                        <a:t>L/H instruction operand</a:t>
                      </a:r>
                    </a:p>
                  </a:txBody>
                  <a:tcPr/>
                </a:tc>
                <a:tc>
                  <a:txBody>
                    <a:bodyPr/>
                    <a:lstStyle/>
                    <a:p>
                      <a:r>
                        <a:rPr lang="en-US" sz="1200" dirty="0"/>
                        <a:t>Output</a:t>
                      </a:r>
                    </a:p>
                  </a:txBody>
                  <a:tcPr/>
                </a:tc>
                <a:extLst>
                  <a:ext uri="{0D108BD9-81ED-4DB2-BD59-A6C34878D82A}">
                    <a16:rowId xmlns:a16="http://schemas.microsoft.com/office/drawing/2014/main" val="942364548"/>
                  </a:ext>
                </a:extLst>
              </a:tr>
              <a:tr h="370840">
                <a:tc>
                  <a:txBody>
                    <a:bodyPr/>
                    <a:lstStyle/>
                    <a:p>
                      <a:r>
                        <a:rPr lang="en-US" sz="1200" dirty="0"/>
                        <a:t>Active (1)</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PC[L] (and PC[H] = DHPC)</a:t>
                      </a:r>
                    </a:p>
                  </a:txBody>
                  <a:tcPr/>
                </a:tc>
                <a:extLst>
                  <a:ext uri="{0D108BD9-81ED-4DB2-BD59-A6C34878D82A}">
                    <a16:rowId xmlns:a16="http://schemas.microsoft.com/office/drawing/2014/main" val="3501284962"/>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X</a:t>
                      </a:r>
                    </a:p>
                  </a:txBody>
                  <a:tcPr/>
                </a:tc>
                <a:tc>
                  <a:txBody>
                    <a:bodyPr/>
                    <a:lstStyle/>
                    <a:p>
                      <a:r>
                        <a:rPr lang="en-US" sz="1200" dirty="0"/>
                        <a:t>HorL</a:t>
                      </a:r>
                    </a:p>
                  </a:txBody>
                  <a:tcPr/>
                </a:tc>
                <a:tc>
                  <a:txBody>
                    <a:bodyPr/>
                    <a:lstStyle/>
                    <a:p>
                      <a:r>
                        <a:rPr lang="en-US" sz="1200" dirty="0"/>
                        <a:t>X</a:t>
                      </a:r>
                    </a:p>
                  </a:txBody>
                  <a:tcPr/>
                </a:tc>
                <a:tc>
                  <a:txBody>
                    <a:bodyPr/>
                    <a:lstStyle/>
                    <a:p>
                      <a:r>
                        <a:rPr lang="en-US" sz="1200" dirty="0"/>
                        <a:t>PC[HorL] (if L, PC[L] = data bus and PC[H] = DHPC)</a:t>
                      </a:r>
                    </a:p>
                  </a:txBody>
                  <a:tcPr/>
                </a:tc>
                <a:extLst>
                  <a:ext uri="{0D108BD9-81ED-4DB2-BD59-A6C34878D82A}">
                    <a16:rowId xmlns:a16="http://schemas.microsoft.com/office/drawing/2014/main" val="797694393"/>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a:t>MAA</a:t>
                      </a:r>
                      <a:endParaRPr lang="en-US" sz="1200" dirty="0"/>
                    </a:p>
                  </a:txBody>
                  <a:tcPr/>
                </a:tc>
                <a:tc>
                  <a:txBody>
                    <a:bodyPr/>
                    <a:lstStyle/>
                    <a:p>
                      <a:r>
                        <a:rPr lang="en-US" sz="1200" dirty="0"/>
                        <a:t>HorL</a:t>
                      </a:r>
                    </a:p>
                  </a:txBody>
                  <a:tcPr/>
                </a:tc>
                <a:tc>
                  <a:txBody>
                    <a:bodyPr/>
                    <a:lstStyle/>
                    <a:p>
                      <a:r>
                        <a:rPr lang="en-US" sz="1200" dirty="0"/>
                        <a:t>X</a:t>
                      </a:r>
                    </a:p>
                  </a:txBody>
                  <a:tcPr/>
                </a:tc>
                <a:tc>
                  <a:txBody>
                    <a:bodyPr/>
                    <a:lstStyle/>
                    <a:p>
                      <a:r>
                        <a:rPr lang="en-US" sz="1200" dirty="0"/>
                        <a:t>ARDest[HorL]</a:t>
                      </a:r>
                    </a:p>
                  </a:txBody>
                  <a:tcPr/>
                </a:tc>
                <a:extLst>
                  <a:ext uri="{0D108BD9-81ED-4DB2-BD59-A6C34878D82A}">
                    <a16:rowId xmlns:a16="http://schemas.microsoft.com/office/drawing/2014/main" val="2541094087"/>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Other Opcodes</a:t>
                      </a:r>
                    </a:p>
                  </a:txBody>
                  <a:tcPr/>
                </a:tc>
                <a:tc>
                  <a:txBody>
                    <a:bodyPr/>
                    <a:lstStyle/>
                    <a:p>
                      <a:r>
                        <a:rPr lang="en-US" sz="1200" dirty="0"/>
                        <a:t>X</a:t>
                      </a:r>
                    </a:p>
                  </a:txBody>
                  <a:tcPr/>
                </a:tc>
                <a:tc>
                  <a:txBody>
                    <a:bodyPr/>
                    <a:lstStyle/>
                    <a:p>
                      <a:r>
                        <a:rPr lang="en-US" sz="1200" dirty="0"/>
                        <a:t>L/H</a:t>
                      </a:r>
                    </a:p>
                  </a:txBody>
                  <a:tcPr/>
                </a:tc>
                <a:tc>
                  <a:txBody>
                    <a:bodyPr/>
                    <a:lstStyle/>
                    <a:p>
                      <a:r>
                        <a:rPr lang="en-US" sz="1200" dirty="0"/>
                        <a:t>ARDest[L/H]</a:t>
                      </a:r>
                    </a:p>
                  </a:txBody>
                  <a:tcPr/>
                </a:tc>
                <a:extLst>
                  <a:ext uri="{0D108BD9-81ED-4DB2-BD59-A6C34878D82A}">
                    <a16:rowId xmlns:a16="http://schemas.microsoft.com/office/drawing/2014/main" val="496349430"/>
                  </a:ext>
                </a:extLst>
              </a:tr>
              <a:tr h="370840">
                <a:tc>
                  <a:txBody>
                    <a:bodyPr/>
                    <a:lstStyle/>
                    <a:p>
                      <a:r>
                        <a:rPr lang="en-US" sz="1200" dirty="0"/>
                        <a:t>Inactive (0)</a:t>
                      </a:r>
                    </a:p>
                  </a:txBody>
                  <a:tcPr/>
                </a:tc>
                <a:tc>
                  <a:txBody>
                    <a:bodyPr/>
                    <a:lstStyle/>
                    <a:p>
                      <a:r>
                        <a:rPr lang="en-US" sz="1200" dirty="0"/>
                        <a:t>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None</a:t>
                      </a:r>
                    </a:p>
                  </a:txBody>
                  <a:tcPr/>
                </a:tc>
                <a:extLst>
                  <a:ext uri="{0D108BD9-81ED-4DB2-BD59-A6C34878D82A}">
                    <a16:rowId xmlns:a16="http://schemas.microsoft.com/office/drawing/2014/main" val="2636728209"/>
                  </a:ext>
                </a:extLst>
              </a:tr>
            </a:tbl>
          </a:graphicData>
        </a:graphic>
      </p:graphicFrame>
    </p:spTree>
    <p:extLst>
      <p:ext uri="{BB962C8B-B14F-4D97-AF65-F5344CB8AC3E}">
        <p14:creationId xmlns:p14="http://schemas.microsoft.com/office/powerpoint/2010/main" val="2730212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C9E7-EF34-96FE-B93C-0B3B5C349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ED380-2825-28A7-B0D7-272A23B108FC}"/>
              </a:ext>
            </a:extLst>
          </p:cNvPr>
          <p:cNvSpPr>
            <a:spLocks noGrp="1"/>
          </p:cNvSpPr>
          <p:nvPr>
            <p:ph type="ctrTitle"/>
          </p:nvPr>
        </p:nvSpPr>
        <p:spPr>
          <a:xfrm>
            <a:off x="914400" y="457200"/>
            <a:ext cx="7206916" cy="457200"/>
          </a:xfrm>
        </p:spPr>
        <p:txBody>
          <a:bodyPr/>
          <a:lstStyle/>
          <a:p>
            <a:r>
              <a:rPr lang="en-US" dirty="0"/>
              <a:t>(Data Bus </a:t>
            </a:r>
            <a:r>
              <a:rPr lang="en-US" dirty="0">
                <a:sym typeface="Wingdings" panose="05000000000000000000" pitchFamily="2" charset="2"/>
              </a:rPr>
              <a:t> AR) Loading (AR Data Bus Load Enable LUT)</a:t>
            </a:r>
            <a:endParaRPr lang="en-US" dirty="0"/>
          </a:p>
        </p:txBody>
      </p:sp>
      <p:sp>
        <p:nvSpPr>
          <p:cNvPr id="3" name="TextBox 2">
            <a:extLst>
              <a:ext uri="{FF2B5EF4-FFF2-40B4-BE49-F238E27FC236}">
                <a16:creationId xmlns:a16="http://schemas.microsoft.com/office/drawing/2014/main" id="{F4B5A4B3-5E75-4CF0-1009-3506AF138A92}"/>
              </a:ext>
            </a:extLst>
          </p:cNvPr>
          <p:cNvSpPr txBox="1"/>
          <p:nvPr/>
        </p:nvSpPr>
        <p:spPr>
          <a:xfrm>
            <a:off x="914400" y="1058780"/>
            <a:ext cx="5829300" cy="923330"/>
          </a:xfrm>
          <a:prstGeom prst="rect">
            <a:avLst/>
          </a:prstGeom>
          <a:noFill/>
        </p:spPr>
        <p:txBody>
          <a:bodyPr wrap="square" rtlCol="0">
            <a:spAutoFit/>
          </a:bodyPr>
          <a:lstStyle/>
          <a:p>
            <a:r>
              <a:rPr lang="en-US" dirty="0"/>
              <a:t>The Data Bus </a:t>
            </a:r>
            <a:r>
              <a:rPr lang="en-US" dirty="0">
                <a:sym typeface="Wingdings" panose="05000000000000000000" pitchFamily="2" charset="2"/>
              </a:rPr>
              <a:t> AR Loading combinational logic (explained in previous slide) is implemented as a (8 bit  8 bit) (256 byte) LUT in an EEPROM.</a:t>
            </a:r>
            <a:endParaRPr lang="en-US" dirty="0"/>
          </a:p>
        </p:txBody>
      </p:sp>
      <p:graphicFrame>
        <p:nvGraphicFramePr>
          <p:cNvPr id="9" name="Table 8">
            <a:extLst>
              <a:ext uri="{FF2B5EF4-FFF2-40B4-BE49-F238E27FC236}">
                <a16:creationId xmlns:a16="http://schemas.microsoft.com/office/drawing/2014/main" id="{7878AD53-DD2C-78A5-23A4-3FD5967772F3}"/>
              </a:ext>
            </a:extLst>
          </p:cNvPr>
          <p:cNvGraphicFramePr>
            <a:graphicFrameLocks noGrp="1"/>
          </p:cNvGraphicFramePr>
          <p:nvPr>
            <p:extLst>
              <p:ext uri="{D42A27DB-BD31-4B8C-83A1-F6EECF244321}">
                <p14:modId xmlns:p14="http://schemas.microsoft.com/office/powerpoint/2010/main" val="2186795727"/>
              </p:ext>
            </p:extLst>
          </p:nvPr>
        </p:nvGraphicFramePr>
        <p:xfrm>
          <a:off x="914399" y="1982110"/>
          <a:ext cx="3639553" cy="3423920"/>
        </p:xfrm>
        <a:graphic>
          <a:graphicData uri="http://schemas.openxmlformats.org/drawingml/2006/table">
            <a:tbl>
              <a:tblPr firstRow="1" bandRow="1">
                <a:tableStyleId>{5C22544A-7EE6-4342-B048-85BDC9FD1C3A}</a:tableStyleId>
              </a:tblPr>
              <a:tblGrid>
                <a:gridCol w="1484650">
                  <a:extLst>
                    <a:ext uri="{9D8B030D-6E8A-4147-A177-3AD203B41FA5}">
                      <a16:colId xmlns:a16="http://schemas.microsoft.com/office/drawing/2014/main" val="2482476324"/>
                    </a:ext>
                  </a:extLst>
                </a:gridCol>
                <a:gridCol w="2154903">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2A8DA712-7969-F98A-955A-98721ECF8D8E}"/>
              </a:ext>
            </a:extLst>
          </p:cNvPr>
          <p:cNvGraphicFramePr>
            <a:graphicFrameLocks noGrp="1"/>
          </p:cNvGraphicFramePr>
          <p:nvPr>
            <p:extLst>
              <p:ext uri="{D42A27DB-BD31-4B8C-83A1-F6EECF244321}">
                <p14:modId xmlns:p14="http://schemas.microsoft.com/office/powerpoint/2010/main" val="1920207608"/>
              </p:ext>
            </p:extLst>
          </p:nvPr>
        </p:nvGraphicFramePr>
        <p:xfrm>
          <a:off x="4778542" y="1982111"/>
          <a:ext cx="3812005" cy="3432342"/>
        </p:xfrm>
        <a:graphic>
          <a:graphicData uri="http://schemas.openxmlformats.org/drawingml/2006/table">
            <a:tbl>
              <a:tblPr firstRow="1" bandRow="1">
                <a:tableStyleId>{5C22544A-7EE6-4342-B048-85BDC9FD1C3A}</a:tableStyleId>
              </a:tblPr>
              <a:tblGrid>
                <a:gridCol w="1554996">
                  <a:extLst>
                    <a:ext uri="{9D8B030D-6E8A-4147-A177-3AD203B41FA5}">
                      <a16:colId xmlns:a16="http://schemas.microsoft.com/office/drawing/2014/main" val="2482476324"/>
                    </a:ext>
                  </a:extLst>
                </a:gridCol>
                <a:gridCol w="2257009">
                  <a:extLst>
                    <a:ext uri="{9D8B030D-6E8A-4147-A177-3AD203B41FA5}">
                      <a16:colId xmlns:a16="http://schemas.microsoft.com/office/drawing/2014/main" val="777123861"/>
                    </a:ext>
                  </a:extLst>
                </a:gridCol>
              </a:tblGrid>
              <a:tr h="452989">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59706">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359706">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359706">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359706">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359706">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359706">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359706">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452989">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663110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05-8C86-7504-8005-95342D8CA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8FEEF34-838E-B29E-8FC5-50DAE2B91897}"/>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6400E323-44B1-DE56-4403-D030F30F48CB}"/>
              </a:ext>
            </a:extLst>
          </p:cNvPr>
          <p:cNvGraphicFramePr>
            <a:graphicFrameLocks noGrp="1"/>
          </p:cNvGraphicFramePr>
          <p:nvPr>
            <p:extLst>
              <p:ext uri="{D42A27DB-BD31-4B8C-83A1-F6EECF244321}">
                <p14:modId xmlns:p14="http://schemas.microsoft.com/office/powerpoint/2010/main" val="2503102593"/>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0x00_80_00</a:t>
                      </a:r>
                    </a:p>
                  </a:txBody>
                  <a:tcPr/>
                </a:tc>
                <a:tc>
                  <a:txBody>
                    <a:bodyPr/>
                    <a:lstStyle/>
                    <a:p>
                      <a:pPr algn="l"/>
                      <a:r>
                        <a:rPr lang="en-US" sz="1200" dirty="0"/>
                        <a:t>(SP--;) Decrement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0x00_48_10</a:t>
                      </a:r>
                    </a:p>
                  </a:txBody>
                  <a:tcPr/>
                </a:tc>
                <a:tc>
                  <a:txBody>
                    <a:bodyPr/>
                    <a:lstStyle/>
                    <a:p>
                      <a:pPr algn="l"/>
                      <a:r>
                        <a:rPr lang="en-US" sz="1200" dirty="0"/>
                        <a:t>(*SP = Rs1;) Write Rs1 to the Data Bus, Write SP to the Address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55ECF280-2D58-1864-D5BF-EFC4AF43CA7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FEE0E71A-1FEF-F78D-17B0-7E791D369E6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73</a:t>
            </a:fld>
            <a:endParaRPr lang="en-US" b="1">
              <a:solidFill>
                <a:schemeClr val="bg1"/>
              </a:solidFill>
            </a:endParaRPr>
          </a:p>
        </p:txBody>
      </p:sp>
      <p:graphicFrame>
        <p:nvGraphicFramePr>
          <p:cNvPr id="14" name="Table 4">
            <a:extLst>
              <a:ext uri="{FF2B5EF4-FFF2-40B4-BE49-F238E27FC236}">
                <a16:creationId xmlns:a16="http://schemas.microsoft.com/office/drawing/2014/main" id="{C3692F6C-5E73-F4E7-FC71-7862E87A13A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dirty="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dirty="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D722-32A6-D50F-A11B-FF2A90587F78}"/>
              </a:ext>
            </a:extLst>
          </p:cNvPr>
          <p:cNvGraphicFramePr>
            <a:graphicFrameLocks noGrp="1"/>
          </p:cNvGraphicFramePr>
          <p:nvPr>
            <p:extLst>
              <p:ext uri="{D42A27DB-BD31-4B8C-83A1-F6EECF244321}">
                <p14:modId xmlns:p14="http://schemas.microsoft.com/office/powerpoint/2010/main" val="213102952"/>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PUSH</a:t>
                      </a:r>
                    </a:p>
                  </a:txBody>
                  <a:tcPr>
                    <a:solidFill>
                      <a:schemeClr val="accent6"/>
                    </a:solidFill>
                  </a:tcPr>
                </a:tc>
                <a:tc>
                  <a:txBody>
                    <a:bodyPr/>
                    <a:lstStyle/>
                    <a:p>
                      <a:pPr algn="ctr"/>
                      <a:r>
                        <a:rPr lang="en-US" sz="1300" dirty="0"/>
                        <a:t>XX</a:t>
                      </a:r>
                    </a:p>
                  </a:txBody>
                  <a:tcPr/>
                </a:tc>
                <a:tc>
                  <a:txBody>
                    <a:bodyPr/>
                    <a:lstStyle/>
                    <a:p>
                      <a:pPr algn="ctr"/>
                      <a:r>
                        <a:rPr lang="en-US" sz="1300" dirty="0"/>
                        <a:t>Rs1</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=0x0e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E58A771D-F471-9F63-C33E-DAE4F058AD6F}"/>
              </a:ext>
            </a:extLst>
          </p:cNvPr>
          <p:cNvSpPr txBox="1"/>
          <p:nvPr/>
        </p:nvSpPr>
        <p:spPr>
          <a:xfrm>
            <a:off x="10966456" y="2"/>
            <a:ext cx="686406" cy="1323439"/>
          </a:xfrm>
          <a:prstGeom prst="rect">
            <a:avLst/>
          </a:prstGeom>
          <a:noFill/>
        </p:spPr>
        <p:txBody>
          <a:bodyPr wrap="none" rtlCol="0">
            <a:spAutoFit/>
          </a:bodyPr>
          <a:lstStyle/>
          <a:p>
            <a:r>
              <a:rPr lang="en-US" sz="8000" dirty="0">
                <a:solidFill>
                  <a:schemeClr val="accent1">
                    <a:lumMod val="60000"/>
                    <a:lumOff val="40000"/>
                  </a:schemeClr>
                </a:solidFill>
              </a:rPr>
              <a:t>E</a:t>
            </a:r>
          </a:p>
        </p:txBody>
      </p:sp>
      <p:sp>
        <p:nvSpPr>
          <p:cNvPr id="6" name="TextBox 5">
            <a:extLst>
              <a:ext uri="{FF2B5EF4-FFF2-40B4-BE49-F238E27FC236}">
                <a16:creationId xmlns:a16="http://schemas.microsoft.com/office/drawing/2014/main" id="{EF91A32F-75DD-06DA-7BFF-19B60B9E6991}"/>
              </a:ext>
            </a:extLst>
          </p:cNvPr>
          <p:cNvSpPr txBox="1"/>
          <p:nvPr/>
        </p:nvSpPr>
        <p:spPr>
          <a:xfrm>
            <a:off x="6615405" y="4958332"/>
            <a:ext cx="156485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PUSH R2</a:t>
            </a:r>
          </a:p>
        </p:txBody>
      </p:sp>
      <p:sp>
        <p:nvSpPr>
          <p:cNvPr id="7" name="TextBox 6">
            <a:extLst>
              <a:ext uri="{FF2B5EF4-FFF2-40B4-BE49-F238E27FC236}">
                <a16:creationId xmlns:a16="http://schemas.microsoft.com/office/drawing/2014/main" id="{EC55319C-9B8C-F466-3454-912C255CDF76}"/>
              </a:ext>
            </a:extLst>
          </p:cNvPr>
          <p:cNvSpPr txBox="1"/>
          <p:nvPr/>
        </p:nvSpPr>
        <p:spPr>
          <a:xfrm>
            <a:off x="6615404"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SP--; *SP = Rs1</a:t>
            </a:r>
          </a:p>
        </p:txBody>
      </p:sp>
    </p:spTree>
    <p:extLst>
      <p:ext uri="{BB962C8B-B14F-4D97-AF65-F5344CB8AC3E}">
        <p14:creationId xmlns:p14="http://schemas.microsoft.com/office/powerpoint/2010/main" val="22439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D9F8-C3EF-D193-0BD0-39BFC80985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C3FEED-B206-F005-627C-CA50A3F427D4}"/>
              </a:ext>
            </a:extLst>
          </p:cNvPr>
          <p:cNvSpPr>
            <a:spLocks noGrp="1"/>
          </p:cNvSpPr>
          <p:nvPr>
            <p:ph type="ctrTitle"/>
          </p:nvPr>
        </p:nvSpPr>
        <p:spPr>
          <a:xfrm>
            <a:off x="914400" y="182880"/>
            <a:ext cx="9144000" cy="457200"/>
          </a:xfrm>
        </p:spPr>
        <p:txBody>
          <a:bodyPr/>
          <a:lstStyle/>
          <a:p>
            <a:r>
              <a:rPr lang="en-US" dirty="0"/>
              <a:t>Micro-Instructions Control: POP (01111)</a:t>
            </a:r>
          </a:p>
        </p:txBody>
      </p:sp>
      <p:graphicFrame>
        <p:nvGraphicFramePr>
          <p:cNvPr id="5" name="Table 4">
            <a:extLst>
              <a:ext uri="{FF2B5EF4-FFF2-40B4-BE49-F238E27FC236}">
                <a16:creationId xmlns:a16="http://schemas.microsoft.com/office/drawing/2014/main" id="{A1FE19AE-1AFE-8892-A73D-F4E03934A7FE}"/>
              </a:ext>
            </a:extLst>
          </p:cNvPr>
          <p:cNvGraphicFramePr>
            <a:graphicFrameLocks noGrp="1"/>
          </p:cNvGraphicFramePr>
          <p:nvPr>
            <p:extLst>
              <p:ext uri="{D42A27DB-BD31-4B8C-83A1-F6EECF244321}">
                <p14:modId xmlns:p14="http://schemas.microsoft.com/office/powerpoint/2010/main" val="4270814333"/>
              </p:ext>
            </p:extLst>
          </p:nvPr>
        </p:nvGraphicFramePr>
        <p:xfrm>
          <a:off x="4716581" y="742463"/>
          <a:ext cx="6249874" cy="172667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0x01_c4_20</a:t>
                      </a:r>
                    </a:p>
                  </a:txBody>
                  <a:tcPr/>
                </a:tc>
                <a:tc>
                  <a:txBody>
                    <a:bodyPr/>
                    <a:lstStyle/>
                    <a:p>
                      <a:pPr algn="l"/>
                      <a:r>
                        <a:rPr lang="en-US" sz="1200" dirty="0"/>
                        <a:t>(Rd = *SP; SP++;) Write SP to the Address Bus, Set Memory to write to the Data Bus, Set Rd to read from the Data Bus, and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32C368D3-8318-B846-936D-A8010B2F4F7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E7B3A47-F6AE-5A30-4F40-CA1A4466727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74</a:t>
            </a:fld>
            <a:endParaRPr lang="en-US" b="1">
              <a:solidFill>
                <a:schemeClr val="bg1"/>
              </a:solidFill>
            </a:endParaRPr>
          </a:p>
        </p:txBody>
      </p:sp>
      <p:graphicFrame>
        <p:nvGraphicFramePr>
          <p:cNvPr id="14" name="Table 4">
            <a:extLst>
              <a:ext uri="{FF2B5EF4-FFF2-40B4-BE49-F238E27FC236}">
                <a16:creationId xmlns:a16="http://schemas.microsoft.com/office/drawing/2014/main" id="{D309B28F-4BCC-6778-6923-4AA632E15BAA}"/>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2F53A48-8C99-235C-9252-281928442DB9}"/>
              </a:ext>
            </a:extLst>
          </p:cNvPr>
          <p:cNvGraphicFramePr>
            <a:graphicFrameLocks noGrp="1"/>
          </p:cNvGraphicFramePr>
          <p:nvPr>
            <p:extLst>
              <p:ext uri="{D42A27DB-BD31-4B8C-83A1-F6EECF244321}">
                <p14:modId xmlns:p14="http://schemas.microsoft.com/office/powerpoint/2010/main" val="155205378"/>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75DAA6B7-DF62-0B04-86DB-DFE7F58D6B77}"/>
              </a:ext>
            </a:extLst>
          </p:cNvPr>
          <p:cNvSpPr txBox="1"/>
          <p:nvPr/>
        </p:nvSpPr>
        <p:spPr>
          <a:xfrm>
            <a:off x="10966456" y="2"/>
            <a:ext cx="655949" cy="1323439"/>
          </a:xfrm>
          <a:prstGeom prst="rect">
            <a:avLst/>
          </a:prstGeom>
          <a:noFill/>
        </p:spPr>
        <p:txBody>
          <a:bodyPr wrap="none" rtlCol="0">
            <a:spAutoFit/>
          </a:bodyPr>
          <a:lstStyle/>
          <a:p>
            <a:r>
              <a:rPr lang="en-US" sz="8000" dirty="0">
                <a:solidFill>
                  <a:schemeClr val="accent1">
                    <a:lumMod val="60000"/>
                    <a:lumOff val="40000"/>
                  </a:schemeClr>
                </a:solidFill>
              </a:rPr>
              <a:t>F</a:t>
            </a:r>
          </a:p>
        </p:txBody>
      </p:sp>
      <p:sp>
        <p:nvSpPr>
          <p:cNvPr id="6" name="TextBox 5">
            <a:extLst>
              <a:ext uri="{FF2B5EF4-FFF2-40B4-BE49-F238E27FC236}">
                <a16:creationId xmlns:a16="http://schemas.microsoft.com/office/drawing/2014/main" id="{B050D677-160E-B531-5F75-33143192D450}"/>
              </a:ext>
            </a:extLst>
          </p:cNvPr>
          <p:cNvSpPr txBox="1"/>
          <p:nvPr/>
        </p:nvSpPr>
        <p:spPr>
          <a:xfrm>
            <a:off x="6615405" y="4958332"/>
            <a:ext cx="136768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POP R1</a:t>
            </a:r>
          </a:p>
        </p:txBody>
      </p:sp>
      <p:sp>
        <p:nvSpPr>
          <p:cNvPr id="7" name="TextBox 6">
            <a:extLst>
              <a:ext uri="{FF2B5EF4-FFF2-40B4-BE49-F238E27FC236}">
                <a16:creationId xmlns:a16="http://schemas.microsoft.com/office/drawing/2014/main" id="{EE769354-458B-2172-18DC-36341E65606D}"/>
              </a:ext>
            </a:extLst>
          </p:cNvPr>
          <p:cNvSpPr txBox="1"/>
          <p:nvPr/>
        </p:nvSpPr>
        <p:spPr>
          <a:xfrm>
            <a:off x="6615404" y="4495763"/>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*SP; SP++</a:t>
            </a:r>
          </a:p>
        </p:txBody>
      </p:sp>
    </p:spTree>
    <p:extLst>
      <p:ext uri="{BB962C8B-B14F-4D97-AF65-F5344CB8AC3E}">
        <p14:creationId xmlns:p14="http://schemas.microsoft.com/office/powerpoint/2010/main" val="2937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F85A-E372-E6DE-DBFA-1E083ACD36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56C4FE5-2344-E136-C7F8-D19E872F1E94}"/>
              </a:ext>
            </a:extLst>
          </p:cNvPr>
          <p:cNvSpPr>
            <a:spLocks noGrp="1"/>
          </p:cNvSpPr>
          <p:nvPr>
            <p:ph type="ctrTitle"/>
          </p:nvPr>
        </p:nvSpPr>
        <p:spPr>
          <a:xfrm>
            <a:off x="914400" y="182880"/>
            <a:ext cx="9144000" cy="457200"/>
          </a:xfrm>
        </p:spPr>
        <p:txBody>
          <a:bodyPr/>
          <a:lstStyle/>
          <a:p>
            <a:r>
              <a:rPr lang="en-US" dirty="0"/>
              <a:t>Micro-Instructions Control: JSR (10000)</a:t>
            </a:r>
          </a:p>
        </p:txBody>
      </p:sp>
      <p:graphicFrame>
        <p:nvGraphicFramePr>
          <p:cNvPr id="5" name="Table 4">
            <a:extLst>
              <a:ext uri="{FF2B5EF4-FFF2-40B4-BE49-F238E27FC236}">
                <a16:creationId xmlns:a16="http://schemas.microsoft.com/office/drawing/2014/main" id="{D6DEFE0E-372A-DB78-D385-D1FB7BD83083}"/>
              </a:ext>
            </a:extLst>
          </p:cNvPr>
          <p:cNvGraphicFramePr>
            <a:graphicFrameLocks noGrp="1"/>
          </p:cNvGraphicFramePr>
          <p:nvPr>
            <p:extLst>
              <p:ext uri="{D42A27DB-BD31-4B8C-83A1-F6EECF244321}">
                <p14:modId xmlns:p14="http://schemas.microsoft.com/office/powerpoint/2010/main" val="3401145645"/>
              </p:ext>
            </p:extLst>
          </p:nvPr>
        </p:nvGraphicFramePr>
        <p:xfrm>
          <a:off x="4716581" y="742464"/>
          <a:ext cx="6249874" cy="42524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226840">
                <a:tc>
                  <a:txBody>
                    <a:bodyPr/>
                    <a:lstStyle/>
                    <a:p>
                      <a:r>
                        <a:rPr lang="en-US" sz="1000" dirty="0"/>
                        <a:t>Cycle #</a:t>
                      </a:r>
                    </a:p>
                  </a:txBody>
                  <a:tcPr/>
                </a:tc>
                <a:tc>
                  <a:txBody>
                    <a:bodyPr/>
                    <a:lstStyle/>
                    <a:p>
                      <a:r>
                        <a:rPr lang="en-US" sz="1000" dirty="0"/>
                        <a:t>Instruction</a:t>
                      </a:r>
                    </a:p>
                  </a:txBody>
                  <a:tcPr/>
                </a:tc>
                <a:tc>
                  <a:txBody>
                    <a:bodyPr/>
                    <a:lstStyle/>
                    <a:p>
                      <a:r>
                        <a:rPr lang="en-US" sz="1000"/>
                        <a:t>Explanation</a:t>
                      </a:r>
                    </a:p>
                  </a:txBody>
                  <a:tcPr/>
                </a:tc>
                <a:extLst>
                  <a:ext uri="{0D108BD9-81ED-4DB2-BD59-A6C34878D82A}">
                    <a16:rowId xmlns:a16="http://schemas.microsoft.com/office/drawing/2014/main" val="2319756336"/>
                  </a:ext>
                </a:extLst>
              </a:tr>
              <a:tr h="368614">
                <a:tc>
                  <a:txBody>
                    <a:bodyPr/>
                    <a:lstStyle/>
                    <a:p>
                      <a:pPr algn="ctr"/>
                      <a:r>
                        <a:rPr lang="en-US" sz="1000"/>
                        <a:t>0</a:t>
                      </a:r>
                    </a:p>
                  </a:txBody>
                  <a:tcPr/>
                </a:tc>
                <a:tc>
                  <a:txBody>
                    <a:bodyPr/>
                    <a:lstStyle/>
                    <a:p>
                      <a:pPr algn="l"/>
                      <a:r>
                        <a:rPr lang="en-US" sz="1000" dirty="0"/>
                        <a:t>0x00_82_00</a:t>
                      </a:r>
                    </a:p>
                  </a:txBody>
                  <a:tcPr/>
                </a:tc>
                <a:tc>
                  <a:txBody>
                    <a:bodyPr/>
                    <a:lstStyle/>
                    <a:p>
                      <a:pPr algn="l"/>
                      <a:r>
                        <a:rPr lang="en-US" sz="1000" dirty="0"/>
                        <a:t>(SP--; Address Bus Register High = PC[H];) Decrement SP and Write PC to the Address Bus.</a:t>
                      </a:r>
                    </a:p>
                  </a:txBody>
                  <a:tcPr/>
                </a:tc>
                <a:extLst>
                  <a:ext uri="{0D108BD9-81ED-4DB2-BD59-A6C34878D82A}">
                    <a16:rowId xmlns:a16="http://schemas.microsoft.com/office/drawing/2014/main" val="2570910443"/>
                  </a:ext>
                </a:extLst>
              </a:tr>
              <a:tr h="652164">
                <a:tc>
                  <a:txBody>
                    <a:bodyPr/>
                    <a:lstStyle/>
                    <a:p>
                      <a:pPr algn="ctr"/>
                      <a:r>
                        <a:rPr lang="en-US" sz="10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0x60_c8_00</a:t>
                      </a:r>
                    </a:p>
                  </a:txBody>
                  <a:tcPr/>
                </a:tc>
                <a:tc>
                  <a:txBody>
                    <a:bodyPr/>
                    <a:lstStyle/>
                    <a:p>
                      <a:pPr algn="l"/>
                      <a:r>
                        <a:rPr lang="en-US" sz="1000" dirty="0"/>
                        <a:t>(*SP = PC[H]; SP--;) Write SP to the Address Bus, Write Address Bus Register High to the Data Bus (PC[H]), Set Memory to read from the Data Bus, and decrement SP.</a:t>
                      </a:r>
                    </a:p>
                  </a:txBody>
                  <a:tcPr/>
                </a:tc>
                <a:extLst>
                  <a:ext uri="{0D108BD9-81ED-4DB2-BD59-A6C34878D82A}">
                    <a16:rowId xmlns:a16="http://schemas.microsoft.com/office/drawing/2014/main" val="631651838"/>
                  </a:ext>
                </a:extLst>
              </a:tr>
              <a:tr h="368614">
                <a:tc>
                  <a:txBody>
                    <a:bodyPr/>
                    <a:lstStyle/>
                    <a:p>
                      <a:pPr algn="ctr"/>
                      <a:r>
                        <a:rPr lang="en-US"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0x00_02_00</a:t>
                      </a:r>
                    </a:p>
                  </a:txBody>
                  <a:tcPr/>
                </a:tc>
                <a:tc>
                  <a:txBody>
                    <a:bodyPr/>
                    <a:lstStyle/>
                    <a:p>
                      <a:pPr algn="l"/>
                      <a:r>
                        <a:rPr lang="en-US" sz="1000" dirty="0"/>
                        <a:t>(Address Bus Register Low = PC[L]) Write PC to the Address Bus.</a:t>
                      </a:r>
                    </a:p>
                  </a:txBody>
                  <a:tcPr/>
                </a:tc>
                <a:extLst>
                  <a:ext uri="{0D108BD9-81ED-4DB2-BD59-A6C34878D82A}">
                    <a16:rowId xmlns:a16="http://schemas.microsoft.com/office/drawing/2014/main" val="2120637560"/>
                  </a:ext>
                </a:extLst>
              </a:tr>
              <a:tr h="510389">
                <a:tc>
                  <a:txBody>
                    <a:bodyPr/>
                    <a:lstStyle/>
                    <a:p>
                      <a:pPr algn="ctr"/>
                      <a:r>
                        <a:rPr lang="en-US"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0x20_48_00</a:t>
                      </a:r>
                    </a:p>
                  </a:txBody>
                  <a:tcPr/>
                </a:tc>
                <a:tc>
                  <a:txBody>
                    <a:bodyPr/>
                    <a:lstStyle/>
                    <a:p>
                      <a:pPr algn="l"/>
                      <a:r>
                        <a:rPr lang="en-US" sz="1000" dirty="0"/>
                        <a:t>(*SP = PC[L]) Write SP to the Address Bus, write Address Bus Register Low to the Data Bus (PC[L]), and set Memory to read from the Data Bus.</a:t>
                      </a:r>
                    </a:p>
                  </a:txBody>
                  <a:tcPr/>
                </a:tc>
                <a:extLst>
                  <a:ext uri="{0D108BD9-81ED-4DB2-BD59-A6C34878D82A}">
                    <a16:rowId xmlns:a16="http://schemas.microsoft.com/office/drawing/2014/main" val="4057949307"/>
                  </a:ext>
                </a:extLst>
              </a:tr>
              <a:tr h="368614">
                <a:tc>
                  <a:txBody>
                    <a:bodyPr/>
                    <a:lstStyle/>
                    <a:p>
                      <a:pPr algn="ctr"/>
                      <a:r>
                        <a:rPr lang="en-US"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0x00_00_00</a:t>
                      </a:r>
                    </a:p>
                  </a:txBody>
                  <a:tcPr/>
                </a:tc>
                <a:tc>
                  <a:txBody>
                    <a:bodyPr/>
                    <a:lstStyle/>
                    <a:p>
                      <a:pPr algn="l"/>
                      <a:r>
                        <a:rPr lang="en-US" sz="1000" dirty="0"/>
                        <a:t>(Address Bus Register High = DP[H]) Write DP to the Address Bus.</a:t>
                      </a:r>
                    </a:p>
                  </a:txBody>
                  <a:tcPr/>
                </a:tc>
                <a:extLst>
                  <a:ext uri="{0D108BD9-81ED-4DB2-BD59-A6C34878D82A}">
                    <a16:rowId xmlns:a16="http://schemas.microsoft.com/office/drawing/2014/main" val="3715456149"/>
                  </a:ext>
                </a:extLst>
              </a:tr>
              <a:tr h="652164">
                <a:tc>
                  <a:txBody>
                    <a:bodyPr/>
                    <a:lstStyle/>
                    <a:p>
                      <a:pPr algn="ctr"/>
                      <a:r>
                        <a:rPr lang="en-US"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0x66_01_00</a:t>
                      </a:r>
                    </a:p>
                  </a:txBody>
                  <a:tcPr/>
                </a:tc>
                <a:tc>
                  <a:txBody>
                    <a:bodyPr/>
                    <a:lstStyle/>
                    <a:p>
                      <a:pPr algn="l"/>
                      <a:r>
                        <a:rPr lang="en-US" sz="1000" dirty="0"/>
                        <a:t>(DHPC = DP[H]; Address Bus Register Low = DP[L]) Write DP to the Address Bus, write Address Bus Register High to the Data Bus (DP[H], and set DHPC to load from the Data Bus.</a:t>
                      </a:r>
                    </a:p>
                  </a:txBody>
                  <a:tcPr/>
                </a:tc>
                <a:extLst>
                  <a:ext uri="{0D108BD9-81ED-4DB2-BD59-A6C34878D82A}">
                    <a16:rowId xmlns:a16="http://schemas.microsoft.com/office/drawing/2014/main" val="414636575"/>
                  </a:ext>
                </a:extLst>
              </a:tr>
              <a:tr h="510389">
                <a:tc>
                  <a:txBody>
                    <a:bodyPr/>
                    <a:lstStyle/>
                    <a:p>
                      <a:pPr algn="ctr"/>
                      <a:r>
                        <a:rPr lang="en-US" sz="1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0x22_01_00</a:t>
                      </a:r>
                    </a:p>
                  </a:txBody>
                  <a:tcPr/>
                </a:tc>
                <a:tc>
                  <a:txBody>
                    <a:bodyPr/>
                    <a:lstStyle/>
                    <a:p>
                      <a:pPr algn="l"/>
                      <a:r>
                        <a:rPr lang="en-US" sz="1000" dirty="0"/>
                        <a:t>(PC[L] = DP[L] (and PC[H] = DHPC)) Write Address Bus Register Low to the Data Bus (DP[L]) and set PC[L] to load from the Data Bus.</a:t>
                      </a:r>
                    </a:p>
                  </a:txBody>
                  <a:tcPr/>
                </a:tc>
                <a:extLst>
                  <a:ext uri="{0D108BD9-81ED-4DB2-BD59-A6C34878D82A}">
                    <a16:rowId xmlns:a16="http://schemas.microsoft.com/office/drawing/2014/main" val="5554195"/>
                  </a:ext>
                </a:extLst>
              </a:tr>
              <a:tr h="320560">
                <a:tc>
                  <a:txBody>
                    <a:bodyPr/>
                    <a:lstStyle/>
                    <a:p>
                      <a:pPr algn="ctr"/>
                      <a:r>
                        <a:rPr lang="en-US" sz="1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0x00_00_80</a:t>
                      </a:r>
                    </a:p>
                  </a:txBody>
                  <a:tcPr/>
                </a:tc>
                <a:tc>
                  <a:txBody>
                    <a:bodyPr/>
                    <a:lstStyle/>
                    <a:p>
                      <a:pPr algn="l"/>
                      <a:r>
                        <a:rPr lang="en-US" sz="1000" dirty="0"/>
                        <a:t>Advance PC.</a:t>
                      </a:r>
                    </a:p>
                  </a:txBody>
                  <a:tcPr/>
                </a:tc>
                <a:extLst>
                  <a:ext uri="{0D108BD9-81ED-4DB2-BD59-A6C34878D82A}">
                    <a16:rowId xmlns:a16="http://schemas.microsoft.com/office/drawing/2014/main" val="3334043867"/>
                  </a:ext>
                </a:extLst>
              </a:tr>
            </a:tbl>
          </a:graphicData>
        </a:graphic>
      </p:graphicFrame>
      <p:pic>
        <p:nvPicPr>
          <p:cNvPr id="2" name="Picture 1">
            <a:hlinkClick r:id="rId3" action="ppaction://hlinksldjump"/>
            <a:extLst>
              <a:ext uri="{FF2B5EF4-FFF2-40B4-BE49-F238E27FC236}">
                <a16:creationId xmlns:a16="http://schemas.microsoft.com/office/drawing/2014/main" id="{32187D84-6671-77EE-AE4F-8DEE65E4935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9E0B63D0-51AF-73E8-1E7D-55E7806471F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75</a:t>
            </a:fld>
            <a:endParaRPr lang="en-US" b="1">
              <a:solidFill>
                <a:schemeClr val="bg1"/>
              </a:solidFill>
            </a:endParaRPr>
          </a:p>
        </p:txBody>
      </p:sp>
      <p:graphicFrame>
        <p:nvGraphicFramePr>
          <p:cNvPr id="14" name="Table 4">
            <a:extLst>
              <a:ext uri="{FF2B5EF4-FFF2-40B4-BE49-F238E27FC236}">
                <a16:creationId xmlns:a16="http://schemas.microsoft.com/office/drawing/2014/main" id="{3B90AD57-76C3-B627-452C-41659135678D}"/>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dirty="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8B3169C-758F-F593-CAAC-0F0AAEFEDFA8}"/>
              </a:ext>
            </a:extLst>
          </p:cNvPr>
          <p:cNvGraphicFramePr>
            <a:graphicFrameLocks noGrp="1"/>
          </p:cNvGraphicFramePr>
          <p:nvPr>
            <p:extLst>
              <p:ext uri="{D42A27DB-BD31-4B8C-83A1-F6EECF244321}">
                <p14:modId xmlns:p14="http://schemas.microsoft.com/office/powerpoint/2010/main" val="2753346553"/>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JSR</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=0x10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B4DC4DFC-C86E-0BEC-AFD7-75FAF187D55D}"/>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sp>
        <p:nvSpPr>
          <p:cNvPr id="6" name="TextBox 5">
            <a:extLst>
              <a:ext uri="{FF2B5EF4-FFF2-40B4-BE49-F238E27FC236}">
                <a16:creationId xmlns:a16="http://schemas.microsoft.com/office/drawing/2014/main" id="{7D622C29-7235-DD28-BD1F-10BC027AA9FD}"/>
              </a:ext>
            </a:extLst>
          </p:cNvPr>
          <p:cNvSpPr txBox="1"/>
          <p:nvPr/>
        </p:nvSpPr>
        <p:spPr>
          <a:xfrm>
            <a:off x="8584876" y="5105005"/>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JSR</a:t>
            </a:r>
          </a:p>
        </p:txBody>
      </p:sp>
      <p:sp>
        <p:nvSpPr>
          <p:cNvPr id="7" name="TextBox 6">
            <a:extLst>
              <a:ext uri="{FF2B5EF4-FFF2-40B4-BE49-F238E27FC236}">
                <a16:creationId xmlns:a16="http://schemas.microsoft.com/office/drawing/2014/main" id="{4DBECC07-4EB8-DA08-DFFD-15411969A1D9}"/>
              </a:ext>
            </a:extLst>
          </p:cNvPr>
          <p:cNvSpPr txBox="1"/>
          <p:nvPr/>
        </p:nvSpPr>
        <p:spPr>
          <a:xfrm>
            <a:off x="4716581" y="5012672"/>
            <a:ext cx="3570208" cy="707886"/>
          </a:xfrm>
          <a:prstGeom prst="rect">
            <a:avLst/>
          </a:prstGeom>
          <a:noFill/>
        </p:spPr>
        <p:txBody>
          <a:bodyPr wrap="none" rtlCol="0">
            <a:spAutoFit/>
          </a:bodyPr>
          <a:lstStyle/>
          <a:p>
            <a:r>
              <a:rPr lang="en-US" sz="2000" dirty="0">
                <a:solidFill>
                  <a:srgbClr val="00B050"/>
                </a:solidFill>
                <a:latin typeface="Consolas" panose="020B0609020204030204" pitchFamily="49" charset="0"/>
              </a:rPr>
              <a:t>SP--; *SP = PC[H]; SP--;</a:t>
            </a:r>
          </a:p>
          <a:p>
            <a:r>
              <a:rPr lang="en-US" sz="2000" dirty="0">
                <a:solidFill>
                  <a:srgbClr val="00B050"/>
                </a:solidFill>
                <a:latin typeface="Consolas" panose="020B0609020204030204" pitchFamily="49" charset="0"/>
              </a:rPr>
              <a:t>*SP = PC[L]; PC = DP;</a:t>
            </a:r>
          </a:p>
        </p:txBody>
      </p:sp>
    </p:spTree>
    <p:extLst>
      <p:ext uri="{BB962C8B-B14F-4D97-AF65-F5344CB8AC3E}">
        <p14:creationId xmlns:p14="http://schemas.microsoft.com/office/powerpoint/2010/main" val="2433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9FF6-6D1A-B11F-0796-31220323FB5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55CAA9-ADBE-FBED-CA9E-958DB9DDA198}"/>
              </a:ext>
            </a:extLst>
          </p:cNvPr>
          <p:cNvSpPr>
            <a:spLocks noGrp="1"/>
          </p:cNvSpPr>
          <p:nvPr>
            <p:ph type="ctrTitle"/>
          </p:nvPr>
        </p:nvSpPr>
        <p:spPr>
          <a:xfrm>
            <a:off x="914400" y="182880"/>
            <a:ext cx="9144000" cy="457200"/>
          </a:xfrm>
        </p:spPr>
        <p:txBody>
          <a:bodyPr/>
          <a:lstStyle/>
          <a:p>
            <a:r>
              <a:rPr lang="en-US" dirty="0"/>
              <a:t>Micro-Instructions Control: RTS (10001)</a:t>
            </a:r>
          </a:p>
        </p:txBody>
      </p:sp>
      <p:graphicFrame>
        <p:nvGraphicFramePr>
          <p:cNvPr id="5" name="Table 4">
            <a:extLst>
              <a:ext uri="{FF2B5EF4-FFF2-40B4-BE49-F238E27FC236}">
                <a16:creationId xmlns:a16="http://schemas.microsoft.com/office/drawing/2014/main" id="{3588C052-5DC6-D28B-7EB0-E24E11F9CDC2}"/>
              </a:ext>
            </a:extLst>
          </p:cNvPr>
          <p:cNvGraphicFramePr>
            <a:graphicFrameLocks noGrp="1"/>
          </p:cNvGraphicFramePr>
          <p:nvPr>
            <p:extLst>
              <p:ext uri="{D42A27DB-BD31-4B8C-83A1-F6EECF244321}">
                <p14:modId xmlns:p14="http://schemas.microsoft.com/office/powerpoint/2010/main" val="3765301173"/>
              </p:ext>
            </p:extLst>
          </p:nvPr>
        </p:nvGraphicFramePr>
        <p:xfrm>
          <a:off x="4716581" y="742463"/>
          <a:ext cx="6249874" cy="312875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0x01_80_00</a:t>
                      </a:r>
                    </a:p>
                  </a:txBody>
                  <a:tcPr/>
                </a:tc>
                <a:tc>
                  <a:txBody>
                    <a:bodyPr/>
                    <a:lstStyle/>
                    <a:p>
                      <a:pPr algn="l"/>
                      <a:r>
                        <a:rPr lang="en-US" sz="1200" dirty="0"/>
                        <a:t>(SP++;)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0x06_c5_00</a:t>
                      </a:r>
                    </a:p>
                  </a:txBody>
                  <a:tcPr/>
                </a:tc>
                <a:tc>
                  <a:txBody>
                    <a:bodyPr/>
                    <a:lstStyle/>
                    <a:p>
                      <a:pPr algn="l"/>
                      <a:r>
                        <a:rPr lang="en-US" sz="1200" dirty="0"/>
                        <a:t>(DHPC = *SP; SP--;) Write SP to the Address Bus, Set Memory to write to the Data Bus, Set DHPC to read from the Data Bus, and decrement SP.</a:t>
                      </a:r>
                    </a:p>
                  </a:txBody>
                  <a:tcPr/>
                </a:tc>
                <a:extLst>
                  <a:ext uri="{0D108BD9-81ED-4DB2-BD59-A6C34878D82A}">
                    <a16:rowId xmlns:a16="http://schemas.microsoft.com/office/drawing/2014/main" val="631651838"/>
                  </a:ext>
                </a:extLst>
              </a:tr>
              <a:tr h="57912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0x03_c5_00</a:t>
                      </a:r>
                    </a:p>
                  </a:txBody>
                  <a:tcPr/>
                </a:tc>
                <a:tc>
                  <a:txBody>
                    <a:bodyPr/>
                    <a:lstStyle/>
                    <a:p>
                      <a:pPr algn="l"/>
                      <a:r>
                        <a:rPr lang="en-US" sz="1200" dirty="0"/>
                        <a:t>(PC[L] = *SP; SP++;) Write SP to the Address Bus, Set Memory to write to the Data Bus, Set PC[L] to read from the Data Bus (and PC[H] = DHPC), and increment SP.</a:t>
                      </a:r>
                    </a:p>
                  </a:txBody>
                  <a:tcPr/>
                </a:tc>
                <a:extLst>
                  <a:ext uri="{0D108BD9-81ED-4DB2-BD59-A6C34878D82A}">
                    <a16:rowId xmlns:a16="http://schemas.microsoft.com/office/drawing/2014/main" val="1338880606"/>
                  </a:ext>
                </a:extLst>
              </a:tr>
              <a:tr h="57912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0x01_80_80</a:t>
                      </a:r>
                    </a:p>
                  </a:txBody>
                  <a:tcPr/>
                </a:tc>
                <a:tc>
                  <a:txBody>
                    <a:bodyPr/>
                    <a:lstStyle/>
                    <a:p>
                      <a:pPr algn="l"/>
                      <a:r>
                        <a:rPr lang="en-US" sz="1200" dirty="0"/>
                        <a:t>(SP++;) Increment SP and Advance PC.</a:t>
                      </a:r>
                    </a:p>
                  </a:txBody>
                  <a:tcPr/>
                </a:tc>
                <a:extLst>
                  <a:ext uri="{0D108BD9-81ED-4DB2-BD59-A6C34878D82A}">
                    <a16:rowId xmlns:a16="http://schemas.microsoft.com/office/drawing/2014/main" val="507231817"/>
                  </a:ext>
                </a:extLst>
              </a:tr>
            </a:tbl>
          </a:graphicData>
        </a:graphic>
      </p:graphicFrame>
      <p:pic>
        <p:nvPicPr>
          <p:cNvPr id="2" name="Picture 1">
            <a:hlinkClick r:id="rId3" action="ppaction://hlinksldjump"/>
            <a:extLst>
              <a:ext uri="{FF2B5EF4-FFF2-40B4-BE49-F238E27FC236}">
                <a16:creationId xmlns:a16="http://schemas.microsoft.com/office/drawing/2014/main" id="{C7213E28-90B9-E153-D551-49CF0B6D1CA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7A8BDC13-907A-105A-60AB-006150257600}"/>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76</a:t>
            </a:fld>
            <a:endParaRPr lang="en-US" b="1">
              <a:solidFill>
                <a:schemeClr val="bg1"/>
              </a:solidFill>
            </a:endParaRPr>
          </a:p>
        </p:txBody>
      </p:sp>
      <p:graphicFrame>
        <p:nvGraphicFramePr>
          <p:cNvPr id="14" name="Table 4">
            <a:extLst>
              <a:ext uri="{FF2B5EF4-FFF2-40B4-BE49-F238E27FC236}">
                <a16:creationId xmlns:a16="http://schemas.microsoft.com/office/drawing/2014/main" id="{ED70C8FA-748D-5D91-44C7-0989CEF2A91E}"/>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EE0DFB-0671-6951-FFDF-01D7F071F356}"/>
              </a:ext>
            </a:extLst>
          </p:cNvPr>
          <p:cNvGraphicFramePr>
            <a:graphicFrameLocks noGrp="1"/>
          </p:cNvGraphicFramePr>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3703536-D4E9-C0AD-46D5-B02AA850C4D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sp>
        <p:nvSpPr>
          <p:cNvPr id="6" name="TextBox 5">
            <a:extLst>
              <a:ext uri="{FF2B5EF4-FFF2-40B4-BE49-F238E27FC236}">
                <a16:creationId xmlns:a16="http://schemas.microsoft.com/office/drawing/2014/main" id="{7E5C7FF3-741B-2204-9EAF-5E7C1831DA34}"/>
              </a:ext>
            </a:extLst>
          </p:cNvPr>
          <p:cNvSpPr txBox="1"/>
          <p:nvPr/>
        </p:nvSpPr>
        <p:spPr>
          <a:xfrm>
            <a:off x="10898970" y="4847867"/>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RTS</a:t>
            </a:r>
          </a:p>
        </p:txBody>
      </p:sp>
      <p:sp>
        <p:nvSpPr>
          <p:cNvPr id="7" name="TextBox 6">
            <a:extLst>
              <a:ext uri="{FF2B5EF4-FFF2-40B4-BE49-F238E27FC236}">
                <a16:creationId xmlns:a16="http://schemas.microsoft.com/office/drawing/2014/main" id="{E59513FE-61DE-15F2-E0CE-6D73B277653C}"/>
              </a:ext>
            </a:extLst>
          </p:cNvPr>
          <p:cNvSpPr txBox="1"/>
          <p:nvPr/>
        </p:nvSpPr>
        <p:spPr>
          <a:xfrm>
            <a:off x="4667486" y="4361643"/>
            <a:ext cx="5508239" cy="1384995"/>
          </a:xfrm>
          <a:prstGeom prst="rect">
            <a:avLst/>
          </a:prstGeom>
          <a:noFill/>
        </p:spPr>
        <p:txBody>
          <a:bodyPr wrap="none" rtlCol="0">
            <a:spAutoFit/>
          </a:bodyPr>
          <a:lstStyle/>
          <a:p>
            <a:r>
              <a:rPr lang="en-US" sz="2800" dirty="0">
                <a:solidFill>
                  <a:srgbClr val="00B050"/>
                </a:solidFill>
                <a:latin typeface="Consolas" panose="020B0609020204030204" pitchFamily="49" charset="0"/>
              </a:rPr>
              <a:t>SP++; DHPC = *SP; SP--; </a:t>
            </a:r>
          </a:p>
          <a:p>
            <a:r>
              <a:rPr lang="en-US" sz="2800" dirty="0">
                <a:solidFill>
                  <a:srgbClr val="00B050"/>
                </a:solidFill>
                <a:latin typeface="Consolas" panose="020B0609020204030204" pitchFamily="49" charset="0"/>
              </a:rPr>
              <a:t>PC[L] = *SP, PC[H] = DHPC; </a:t>
            </a:r>
          </a:p>
          <a:p>
            <a:r>
              <a:rPr lang="en-US" sz="2800" dirty="0">
                <a:solidFill>
                  <a:srgbClr val="00B050"/>
                </a:solidFill>
                <a:latin typeface="Consolas" panose="020B0609020204030204" pitchFamily="49" charset="0"/>
              </a:rPr>
              <a:t>SP++; SP++;</a:t>
            </a:r>
          </a:p>
        </p:txBody>
      </p:sp>
    </p:spTree>
    <p:extLst>
      <p:ext uri="{BB962C8B-B14F-4D97-AF65-F5344CB8AC3E}">
        <p14:creationId xmlns:p14="http://schemas.microsoft.com/office/powerpoint/2010/main" val="17877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CD7D-F44E-F6DF-D3AB-A3E71AA53B2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D16503-5467-A048-091B-52B859C1610D}"/>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1 </a:t>
            </a:r>
            <a:r>
              <a:rPr lang="en-US" dirty="0"/>
              <a:t>(LDW1) (10100)</a:t>
            </a:r>
          </a:p>
        </p:txBody>
      </p:sp>
      <p:graphicFrame>
        <p:nvGraphicFramePr>
          <p:cNvPr id="5" name="Table 4">
            <a:extLst>
              <a:ext uri="{FF2B5EF4-FFF2-40B4-BE49-F238E27FC236}">
                <a16:creationId xmlns:a16="http://schemas.microsoft.com/office/drawing/2014/main" id="{0E73FA4E-A49D-9545-E8EC-3133E09DAFA6}"/>
              </a:ext>
            </a:extLst>
          </p:cNvPr>
          <p:cNvGraphicFramePr>
            <a:graphicFrameLocks noGrp="1"/>
          </p:cNvGraphicFramePr>
          <p:nvPr>
            <p:extLst>
              <p:ext uri="{D42A27DB-BD31-4B8C-83A1-F6EECF244321}">
                <p14:modId xmlns:p14="http://schemas.microsoft.com/office/powerpoint/2010/main" val="2329603582"/>
              </p:ext>
            </p:extLst>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87E7A34B-1456-EB10-F5D6-7F6CDC3F4A8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E071211-4972-1148-2B4D-35CD83D1C6F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77</a:t>
            </a:fld>
            <a:endParaRPr lang="en-US" b="1">
              <a:solidFill>
                <a:schemeClr val="bg1"/>
              </a:solidFill>
            </a:endParaRPr>
          </a:p>
        </p:txBody>
      </p:sp>
      <p:graphicFrame>
        <p:nvGraphicFramePr>
          <p:cNvPr id="14" name="Table 4">
            <a:extLst>
              <a:ext uri="{FF2B5EF4-FFF2-40B4-BE49-F238E27FC236}">
                <a16:creationId xmlns:a16="http://schemas.microsoft.com/office/drawing/2014/main" id="{33A00062-0D5C-B315-8177-E0E4FA98296D}"/>
              </a:ext>
            </a:extLst>
          </p:cNvPr>
          <p:cNvGraphicFramePr>
            <a:graphicFrameLocks noGrp="1"/>
          </p:cNvGraphicFramePr>
          <p:nvPr>
            <p:extLst>
              <p:ext uri="{D42A27DB-BD31-4B8C-83A1-F6EECF244321}">
                <p14:modId xmlns:p14="http://schemas.microsoft.com/office/powerpoint/2010/main" val="3918007833"/>
              </p:ext>
            </p:extLst>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0042F1B9-5FBF-B518-81CA-93FA187445CA}"/>
              </a:ext>
            </a:extLst>
          </p:cNvPr>
          <p:cNvGraphicFramePr>
            <a:graphicFrameLocks noGrp="1"/>
          </p:cNvGraphicFramePr>
          <p:nvPr>
            <p:extLst>
              <p:ext uri="{D42A27DB-BD31-4B8C-83A1-F6EECF244321}">
                <p14:modId xmlns:p14="http://schemas.microsoft.com/office/powerpoint/2010/main" val="4143771633"/>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=14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2161D5F-117C-9DDC-9241-F30E30354324}"/>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03429238-B0DE-D4ED-BF3A-4B8B4A241C91}"/>
              </a:ext>
            </a:extLst>
          </p:cNvPr>
          <p:cNvGraphicFramePr>
            <a:graphicFrameLocks noGrp="1"/>
          </p:cNvGraphicFramePr>
          <p:nvPr>
            <p:extLst>
              <p:ext uri="{D42A27DB-BD31-4B8C-83A1-F6EECF244321}">
                <p14:modId xmlns:p14="http://schemas.microsoft.com/office/powerpoint/2010/main" val="4040523012"/>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CF369890-D1AD-C0C2-5F7B-BB3A623E4E6D}"/>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16(%SP)</a:t>
            </a:r>
          </a:p>
        </p:txBody>
      </p:sp>
      <p:sp>
        <p:nvSpPr>
          <p:cNvPr id="7" name="TextBox 6">
            <a:extLst>
              <a:ext uri="{FF2B5EF4-FFF2-40B4-BE49-F238E27FC236}">
                <a16:creationId xmlns:a16="http://schemas.microsoft.com/office/drawing/2014/main" id="{8CAFF83A-6EEA-1244-5974-C8707D71A068}"/>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3178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2EFBB-12AA-CFAD-96D4-3B156C531C2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DB381B1-931B-4516-89CC-862CE3E828B7}"/>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2 </a:t>
            </a:r>
            <a:r>
              <a:rPr lang="en-US" dirty="0"/>
              <a:t>(LDW2) (10101)</a:t>
            </a:r>
          </a:p>
        </p:txBody>
      </p:sp>
      <p:graphicFrame>
        <p:nvGraphicFramePr>
          <p:cNvPr id="5" name="Table 4">
            <a:extLst>
              <a:ext uri="{FF2B5EF4-FFF2-40B4-BE49-F238E27FC236}">
                <a16:creationId xmlns:a16="http://schemas.microsoft.com/office/drawing/2014/main" id="{5EDF7538-1DA9-AFC5-8FC5-E039753EFB43}"/>
              </a:ext>
            </a:extLst>
          </p:cNvPr>
          <p:cNvGraphicFramePr>
            <a:graphicFrameLocks noGrp="1"/>
          </p:cNvGraphicFramePr>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32AEBA81-3CAC-EDF0-F091-DEEBAB3990D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B6089AAF-E62D-AE7C-30A9-5A23233DA35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78</a:t>
            </a:fld>
            <a:endParaRPr lang="en-US" b="1">
              <a:solidFill>
                <a:schemeClr val="bg1"/>
              </a:solidFill>
            </a:endParaRPr>
          </a:p>
        </p:txBody>
      </p:sp>
      <p:graphicFrame>
        <p:nvGraphicFramePr>
          <p:cNvPr id="14" name="Table 4">
            <a:extLst>
              <a:ext uri="{FF2B5EF4-FFF2-40B4-BE49-F238E27FC236}">
                <a16:creationId xmlns:a16="http://schemas.microsoft.com/office/drawing/2014/main" id="{6FA0D27E-3CCF-50C6-DE02-68CD6394A465}"/>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99AD4BD-8E5F-289E-B91F-0CEC234D132F}"/>
              </a:ext>
            </a:extLst>
          </p:cNvPr>
          <p:cNvGraphicFramePr>
            <a:graphicFrameLocks noGrp="1"/>
          </p:cNvGraphicFramePr>
          <p:nvPr>
            <p:extLst>
              <p:ext uri="{D42A27DB-BD31-4B8C-83A1-F6EECF244321}">
                <p14:modId xmlns:p14="http://schemas.microsoft.com/office/powerpoint/2010/main" val="3169141822"/>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=15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461E3B2-C8E9-864E-B3D9-2FCC7130800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15</a:t>
            </a:r>
          </a:p>
        </p:txBody>
      </p:sp>
      <p:graphicFrame>
        <p:nvGraphicFramePr>
          <p:cNvPr id="8" name="Table 6">
            <a:extLst>
              <a:ext uri="{FF2B5EF4-FFF2-40B4-BE49-F238E27FC236}">
                <a16:creationId xmlns:a16="http://schemas.microsoft.com/office/drawing/2014/main" id="{28952755-C2F6-2076-1E5D-B6A19EAB0BC1}"/>
              </a:ext>
            </a:extLst>
          </p:cNvPr>
          <p:cNvGraphicFramePr>
            <a:graphicFrameLocks noGrp="1"/>
          </p:cNvGraphicFramePr>
          <p:nvPr>
            <p:extLst>
              <p:ext uri="{D42A27DB-BD31-4B8C-83A1-F6EECF244321}">
                <p14:modId xmlns:p14="http://schemas.microsoft.com/office/powerpoint/2010/main" val="2862695400"/>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4544F394-A413-8D43-965C-5E8D0FFD3FBF}"/>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16(%BP)</a:t>
            </a:r>
          </a:p>
        </p:txBody>
      </p:sp>
      <p:sp>
        <p:nvSpPr>
          <p:cNvPr id="7" name="TextBox 6">
            <a:extLst>
              <a:ext uri="{FF2B5EF4-FFF2-40B4-BE49-F238E27FC236}">
                <a16:creationId xmlns:a16="http://schemas.microsoft.com/office/drawing/2014/main" id="{E79F24B0-AD27-3974-CAD1-6C3F7AB0C10F}"/>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9269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BFAE-2BDB-2E30-9E79-6CF7D052BD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88296B-E9B1-10A4-22D9-3D3286586057}"/>
              </a:ext>
            </a:extLst>
          </p:cNvPr>
          <p:cNvSpPr>
            <a:spLocks noGrp="1"/>
          </p:cNvSpPr>
          <p:nvPr>
            <p:ph type="ctrTitle"/>
          </p:nvPr>
        </p:nvSpPr>
        <p:spPr>
          <a:xfrm>
            <a:off x="914400" y="182880"/>
            <a:ext cx="9144000" cy="457200"/>
          </a:xfrm>
        </p:spPr>
        <p:txBody>
          <a:bodyPr/>
          <a:lstStyle/>
          <a:p>
            <a:r>
              <a:rPr lang="en-US" dirty="0"/>
              <a:t>Micro-Instructions Control: Store Data Byte with Offset 1 (SDW1) (10110)</a:t>
            </a:r>
          </a:p>
        </p:txBody>
      </p:sp>
      <p:graphicFrame>
        <p:nvGraphicFramePr>
          <p:cNvPr id="5" name="Table 4">
            <a:extLst>
              <a:ext uri="{FF2B5EF4-FFF2-40B4-BE49-F238E27FC236}">
                <a16:creationId xmlns:a16="http://schemas.microsoft.com/office/drawing/2014/main" id="{B2DF9C6D-E18C-FB77-F334-7A3B7C81B964}"/>
              </a:ext>
            </a:extLst>
          </p:cNvPr>
          <p:cNvGraphicFramePr>
            <a:graphicFrameLocks noGrp="1"/>
          </p:cNvGraphicFramePr>
          <p:nvPr>
            <p:extLst>
              <p:ext uri="{D42A27DB-BD31-4B8C-83A1-F6EECF244321}">
                <p14:modId xmlns:p14="http://schemas.microsoft.com/office/powerpoint/2010/main" val="380243672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0x10_28_10</a:t>
                      </a:r>
                    </a:p>
                  </a:txBody>
                  <a:tcPr/>
                </a:tc>
                <a:tc>
                  <a:txBody>
                    <a:bodyPr/>
                    <a:lstStyle/>
                    <a:p>
                      <a:pPr algn="l"/>
                      <a:r>
                        <a:rPr lang="en-US" sz="1200" dirty="0"/>
                        <a:t>Write </a:t>
                      </a:r>
                      <a:r>
                        <a:rPr lang="en-US" sz="1200" dirty="0" err="1"/>
                        <a:t>TmpAR</a:t>
                      </a:r>
                      <a:r>
                        <a:rPr lang="en-US" sz="1200" dirty="0"/>
                        <a:t> to the Address Bus, write Rs (Rd) to the Data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B8AE6F08-AF30-067F-3036-58069DAC93E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1808A1A7-AB55-1E12-65C3-1EF83ECA890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79</a:t>
            </a:fld>
            <a:endParaRPr lang="en-US" b="1">
              <a:solidFill>
                <a:schemeClr val="bg1"/>
              </a:solidFill>
            </a:endParaRPr>
          </a:p>
        </p:txBody>
      </p:sp>
      <p:graphicFrame>
        <p:nvGraphicFramePr>
          <p:cNvPr id="14" name="Table 4">
            <a:extLst>
              <a:ext uri="{FF2B5EF4-FFF2-40B4-BE49-F238E27FC236}">
                <a16:creationId xmlns:a16="http://schemas.microsoft.com/office/drawing/2014/main" id="{61775993-F8A5-7879-62C3-1295C3D0408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FD4D6F06-8088-1C32-ADFB-A52488FEDA10}"/>
              </a:ext>
            </a:extLst>
          </p:cNvPr>
          <p:cNvGraphicFramePr>
            <a:graphicFrameLocks noGrp="1"/>
          </p:cNvGraphicFramePr>
          <p:nvPr>
            <p:extLst>
              <p:ext uri="{D42A27DB-BD31-4B8C-83A1-F6EECF244321}">
                <p14:modId xmlns:p14="http://schemas.microsoft.com/office/powerpoint/2010/main" val="1593699586"/>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=16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BDD12CA-91D0-BB27-5BE6-55AB3997A132}"/>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16</a:t>
            </a:r>
          </a:p>
        </p:txBody>
      </p:sp>
      <p:graphicFrame>
        <p:nvGraphicFramePr>
          <p:cNvPr id="8" name="Table 6">
            <a:extLst>
              <a:ext uri="{FF2B5EF4-FFF2-40B4-BE49-F238E27FC236}">
                <a16:creationId xmlns:a16="http://schemas.microsoft.com/office/drawing/2014/main" id="{9ED5A634-59A7-51C3-7253-CF9583555F36}"/>
              </a:ext>
            </a:extLst>
          </p:cNvPr>
          <p:cNvGraphicFramePr>
            <a:graphicFrameLocks noGrp="1"/>
          </p:cNvGraphicFramePr>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5447BB28-99EA-5726-21BC-6D23E2F95B09}"/>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16(%SP)</a:t>
            </a:r>
          </a:p>
        </p:txBody>
      </p:sp>
      <p:sp>
        <p:nvSpPr>
          <p:cNvPr id="7" name="TextBox 6">
            <a:extLst>
              <a:ext uri="{FF2B5EF4-FFF2-40B4-BE49-F238E27FC236}">
                <a16:creationId xmlns:a16="http://schemas.microsoft.com/office/drawing/2014/main" id="{D746B2C5-420E-61DF-6700-2C88915395AA}"/>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3436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6B6B-BD05-59B4-51C5-C64184F92F9D}"/>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825018E-EE5A-BC90-78AC-911FBBE32F0F}"/>
              </a:ext>
            </a:extLst>
          </p:cNvPr>
          <p:cNvSpPr/>
          <p:nvPr/>
        </p:nvSpPr>
        <p:spPr>
          <a:xfrm>
            <a:off x="7785360" y="214841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943BEF-6502-D958-7B81-3EC732A882C0}"/>
              </a:ext>
            </a:extLst>
          </p:cNvPr>
          <p:cNvSpPr/>
          <p:nvPr/>
        </p:nvSpPr>
        <p:spPr>
          <a:xfrm>
            <a:off x="6044157" y="285413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1D15A9-A54F-BC41-0C32-698663359A49}"/>
              </a:ext>
            </a:extLst>
          </p:cNvPr>
          <p:cNvSpPr/>
          <p:nvPr/>
        </p:nvSpPr>
        <p:spPr>
          <a:xfrm>
            <a:off x="6044157" y="1801011"/>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1089A12-37E8-CF26-5591-22013DC5673F}"/>
              </a:ext>
            </a:extLst>
          </p:cNvPr>
          <p:cNvSpPr/>
          <p:nvPr/>
        </p:nvSpPr>
        <p:spPr>
          <a:xfrm>
            <a:off x="6044157" y="25030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5428EF-BAC9-E350-7FC4-EE30082C0059}"/>
              </a:ext>
            </a:extLst>
          </p:cNvPr>
          <p:cNvSpPr/>
          <p:nvPr/>
        </p:nvSpPr>
        <p:spPr>
          <a:xfrm>
            <a:off x="6044157" y="2152052"/>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C249E5-7C42-86C8-33AD-F787C5CA9347}"/>
              </a:ext>
            </a:extLst>
          </p:cNvPr>
          <p:cNvSpPr/>
          <p:nvPr/>
        </p:nvSpPr>
        <p:spPr>
          <a:xfrm>
            <a:off x="6044157" y="144997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A46879-1D60-8D9B-5559-DDC21519B5DC}"/>
              </a:ext>
            </a:extLst>
          </p:cNvPr>
          <p:cNvSpPr/>
          <p:nvPr/>
        </p:nvSpPr>
        <p:spPr>
          <a:xfrm>
            <a:off x="6044157" y="109892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15B3DFE-7FC2-E45D-D87A-DD879593E0DD}"/>
              </a:ext>
            </a:extLst>
          </p:cNvPr>
          <p:cNvGrpSpPr/>
          <p:nvPr/>
        </p:nvGrpSpPr>
        <p:grpSpPr>
          <a:xfrm rot="5400000">
            <a:off x="5538152" y="1015760"/>
            <a:ext cx="2537758" cy="2390775"/>
            <a:chOff x="8367913" y="235934"/>
            <a:chExt cx="2537758" cy="2390775"/>
          </a:xfrm>
        </p:grpSpPr>
        <p:pic>
          <p:nvPicPr>
            <p:cNvPr id="5" name="Picture 4">
              <a:extLst>
                <a:ext uri="{FF2B5EF4-FFF2-40B4-BE49-F238E27FC236}">
                  <a16:creationId xmlns:a16="http://schemas.microsoft.com/office/drawing/2014/main" id="{8CABEBD1-F8FE-AAE0-B16F-F4B9676C08B5}"/>
                </a:ext>
              </a:extLst>
            </p:cNvPr>
            <p:cNvPicPr>
              <a:picLocks noChangeAspect="1"/>
            </p:cNvPicPr>
            <p:nvPr/>
          </p:nvPicPr>
          <p:blipFill>
            <a:blip r:embed="rId2"/>
            <a:srcRect l="9377"/>
            <a:stretch>
              <a:fillRect/>
            </a:stretch>
          </p:blipFill>
          <p:spPr>
            <a:xfrm>
              <a:off x="8367913" y="235934"/>
              <a:ext cx="2537758" cy="2390775"/>
            </a:xfrm>
            <a:prstGeom prst="rect">
              <a:avLst/>
            </a:prstGeom>
          </p:spPr>
        </p:pic>
        <p:sp>
          <p:nvSpPr>
            <p:cNvPr id="6" name="TextBox 5">
              <a:extLst>
                <a:ext uri="{FF2B5EF4-FFF2-40B4-BE49-F238E27FC236}">
                  <a16:creationId xmlns:a16="http://schemas.microsoft.com/office/drawing/2014/main" id="{7347F82D-6AFC-803D-92D1-1E0AF68C08DA}"/>
                </a:ext>
              </a:extLst>
            </p:cNvPr>
            <p:cNvSpPr txBox="1"/>
            <p:nvPr/>
          </p:nvSpPr>
          <p:spPr>
            <a:xfrm>
              <a:off x="9263213" y="1040550"/>
              <a:ext cx="856325" cy="369332"/>
            </a:xfrm>
            <a:prstGeom prst="rect">
              <a:avLst/>
            </a:prstGeom>
            <a:solidFill>
              <a:srgbClr val="FFFFFF">
                <a:alpha val="80000"/>
              </a:srgbClr>
            </a:solidFill>
          </p:spPr>
          <p:txBody>
            <a:bodyPr wrap="none" rtlCol="0">
              <a:spAutoFit/>
            </a:bodyPr>
            <a:lstStyle/>
            <a:p>
              <a:r>
                <a:rPr lang="en-US" dirty="0"/>
                <a:t>74LS30</a:t>
              </a:r>
            </a:p>
          </p:txBody>
        </p:sp>
      </p:grpSp>
      <p:sp>
        <p:nvSpPr>
          <p:cNvPr id="98" name="Rectangle 97">
            <a:extLst>
              <a:ext uri="{FF2B5EF4-FFF2-40B4-BE49-F238E27FC236}">
                <a16:creationId xmlns:a16="http://schemas.microsoft.com/office/drawing/2014/main" id="{CC560139-FDDC-F549-5AF5-169C0A5197F5}"/>
              </a:ext>
            </a:extLst>
          </p:cNvPr>
          <p:cNvSpPr/>
          <p:nvPr/>
        </p:nvSpPr>
        <p:spPr>
          <a:xfrm>
            <a:off x="4164479" y="425464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599736-92C8-E224-2725-57B73BE11166}"/>
              </a:ext>
            </a:extLst>
          </p:cNvPr>
          <p:cNvSpPr/>
          <p:nvPr/>
        </p:nvSpPr>
        <p:spPr>
          <a:xfrm>
            <a:off x="4150947" y="398215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6B1E408-66B9-7E77-E5A2-3E8EB3EAAA20}"/>
              </a:ext>
            </a:extLst>
          </p:cNvPr>
          <p:cNvSpPr/>
          <p:nvPr/>
        </p:nvSpPr>
        <p:spPr>
          <a:xfrm>
            <a:off x="4589852" y="4122158"/>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671-455F-2C35-3B0E-E6B45E22B725}"/>
              </a:ext>
            </a:extLst>
          </p:cNvPr>
          <p:cNvSpPr>
            <a:spLocks noGrp="1"/>
          </p:cNvSpPr>
          <p:nvPr>
            <p:ph type="ctrTitle"/>
          </p:nvPr>
        </p:nvSpPr>
        <p:spPr>
          <a:xfrm>
            <a:off x="914399" y="457200"/>
            <a:ext cx="5570621" cy="457200"/>
          </a:xfrm>
        </p:spPr>
        <p:txBody>
          <a:bodyPr/>
          <a:lstStyle/>
          <a:p>
            <a:r>
              <a:rPr lang="en-US" dirty="0" err="1"/>
              <a:t>Opcode_MAG_LDW_SDW_MAA</a:t>
            </a:r>
            <a:r>
              <a:rPr lang="en-US" dirty="0"/>
              <a:t> (v2.0)</a:t>
            </a:r>
          </a:p>
        </p:txBody>
      </p:sp>
      <p:cxnSp>
        <p:nvCxnSpPr>
          <p:cNvPr id="10" name="Connector: Elbow 9">
            <a:extLst>
              <a:ext uri="{FF2B5EF4-FFF2-40B4-BE49-F238E27FC236}">
                <a16:creationId xmlns:a16="http://schemas.microsoft.com/office/drawing/2014/main" id="{6662B850-ECF2-044F-82E1-AD62E6C2C67E}"/>
              </a:ext>
            </a:extLst>
          </p:cNvPr>
          <p:cNvCxnSpPr>
            <a:cxnSpLocks/>
            <a:stCxn id="18" idx="3"/>
            <a:endCxn id="21" idx="1"/>
          </p:cNvCxnSpPr>
          <p:nvPr/>
        </p:nvCxnSpPr>
        <p:spPr>
          <a:xfrm flipV="1">
            <a:off x="3506527" y="1139513"/>
            <a:ext cx="2537630" cy="513690"/>
          </a:xfrm>
          <a:prstGeom prst="bentConnector3">
            <a:avLst>
              <a:gd name="adj1" fmla="val 32437"/>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FAE0281-D317-7440-B783-E719695AF41F}"/>
              </a:ext>
            </a:extLst>
          </p:cNvPr>
          <p:cNvCxnSpPr>
            <a:cxnSpLocks/>
            <a:stCxn id="55" idx="3"/>
            <a:endCxn id="24" idx="1"/>
          </p:cNvCxnSpPr>
          <p:nvPr/>
        </p:nvCxnSpPr>
        <p:spPr>
          <a:xfrm flipV="1">
            <a:off x="3506527" y="1490554"/>
            <a:ext cx="2537630" cy="525663"/>
          </a:xfrm>
          <a:prstGeom prst="bentConnector3">
            <a:avLst>
              <a:gd name="adj1" fmla="val 38493"/>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0A31A0-9B95-36FC-75AD-0314CD7113A9}"/>
              </a:ext>
            </a:extLst>
          </p:cNvPr>
          <p:cNvSpPr txBox="1"/>
          <p:nvPr/>
        </p:nvSpPr>
        <p:spPr>
          <a:xfrm>
            <a:off x="1211216" y="1533341"/>
            <a:ext cx="1184299" cy="261610"/>
          </a:xfrm>
          <a:prstGeom prst="rect">
            <a:avLst/>
          </a:prstGeom>
          <a:noFill/>
        </p:spPr>
        <p:txBody>
          <a:bodyPr wrap="square" rtlCol="0">
            <a:spAutoFit/>
          </a:bodyPr>
          <a:lstStyle/>
          <a:p>
            <a:pPr algn="r"/>
            <a:r>
              <a:rPr lang="en-US" sz="1100" dirty="0"/>
              <a:t>LDWL</a:t>
            </a:r>
          </a:p>
        </p:txBody>
      </p:sp>
      <p:grpSp>
        <p:nvGrpSpPr>
          <p:cNvPr id="13" name="Group 12">
            <a:extLst>
              <a:ext uri="{FF2B5EF4-FFF2-40B4-BE49-F238E27FC236}">
                <a16:creationId xmlns:a16="http://schemas.microsoft.com/office/drawing/2014/main" id="{A7368E16-6770-1891-07F7-6D1FC896CA04}"/>
              </a:ext>
            </a:extLst>
          </p:cNvPr>
          <p:cNvGrpSpPr/>
          <p:nvPr/>
        </p:nvGrpSpPr>
        <p:grpSpPr>
          <a:xfrm>
            <a:off x="2461048" y="1499314"/>
            <a:ext cx="1045479" cy="307777"/>
            <a:chOff x="1992327" y="3559447"/>
            <a:chExt cx="1045480" cy="307778"/>
          </a:xfrm>
        </p:grpSpPr>
        <p:sp>
          <p:nvSpPr>
            <p:cNvPr id="18" name="TextBox 17">
              <a:hlinkClick r:id="rId3" action="ppaction://hlinksldjump"/>
              <a:extLst>
                <a:ext uri="{FF2B5EF4-FFF2-40B4-BE49-F238E27FC236}">
                  <a16:creationId xmlns:a16="http://schemas.microsoft.com/office/drawing/2014/main" id="{9186A7BC-1558-EB9C-EA34-7E62CECA02D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OpCode_14</a:t>
              </a:r>
            </a:p>
          </p:txBody>
        </p:sp>
        <p:cxnSp>
          <p:nvCxnSpPr>
            <p:cNvPr id="19" name="Straight Connector 18">
              <a:extLst>
                <a:ext uri="{FF2B5EF4-FFF2-40B4-BE49-F238E27FC236}">
                  <a16:creationId xmlns:a16="http://schemas.microsoft.com/office/drawing/2014/main" id="{EED70D72-B727-8A96-4A0E-5EBBF91E81D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5F9CCF9-8317-FC3E-7DE8-7126018DA4B4}"/>
              </a:ext>
            </a:extLst>
          </p:cNvPr>
          <p:cNvSpPr txBox="1"/>
          <p:nvPr/>
        </p:nvSpPr>
        <p:spPr>
          <a:xfrm>
            <a:off x="1211216" y="1896355"/>
            <a:ext cx="1184299" cy="261610"/>
          </a:xfrm>
          <a:prstGeom prst="rect">
            <a:avLst/>
          </a:prstGeom>
          <a:noFill/>
        </p:spPr>
        <p:txBody>
          <a:bodyPr wrap="square" rtlCol="0">
            <a:spAutoFit/>
          </a:bodyPr>
          <a:lstStyle/>
          <a:p>
            <a:pPr algn="r"/>
            <a:r>
              <a:rPr lang="en-US" sz="1100" dirty="0"/>
              <a:t>LDWH</a:t>
            </a:r>
          </a:p>
        </p:txBody>
      </p:sp>
      <p:grpSp>
        <p:nvGrpSpPr>
          <p:cNvPr id="54" name="Group 53">
            <a:extLst>
              <a:ext uri="{FF2B5EF4-FFF2-40B4-BE49-F238E27FC236}">
                <a16:creationId xmlns:a16="http://schemas.microsoft.com/office/drawing/2014/main" id="{720B4A37-531C-4C5D-EA27-FBEF23516233}"/>
              </a:ext>
            </a:extLst>
          </p:cNvPr>
          <p:cNvGrpSpPr/>
          <p:nvPr/>
        </p:nvGrpSpPr>
        <p:grpSpPr>
          <a:xfrm>
            <a:off x="2461048" y="1862328"/>
            <a:ext cx="1045479" cy="307777"/>
            <a:chOff x="1992327" y="3559447"/>
            <a:chExt cx="1045480" cy="307778"/>
          </a:xfrm>
        </p:grpSpPr>
        <p:sp>
          <p:nvSpPr>
            <p:cNvPr id="55" name="TextBox 54">
              <a:hlinkClick r:id="rId3" action="ppaction://hlinksldjump"/>
              <a:extLst>
                <a:ext uri="{FF2B5EF4-FFF2-40B4-BE49-F238E27FC236}">
                  <a16:creationId xmlns:a16="http://schemas.microsoft.com/office/drawing/2014/main" id="{7BE39FCB-2C4B-40E0-B214-F4DD43DAAAA1}"/>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OpCode_15</a:t>
              </a:r>
            </a:p>
          </p:txBody>
        </p:sp>
        <p:cxnSp>
          <p:nvCxnSpPr>
            <p:cNvPr id="56" name="Straight Connector 55">
              <a:extLst>
                <a:ext uri="{FF2B5EF4-FFF2-40B4-BE49-F238E27FC236}">
                  <a16:creationId xmlns:a16="http://schemas.microsoft.com/office/drawing/2014/main" id="{BE1A3B6D-4D9F-B7A3-2958-6641CB9F1C2A}"/>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169DD1F-5236-24F3-2D4D-33962283D167}"/>
              </a:ext>
            </a:extLst>
          </p:cNvPr>
          <p:cNvSpPr txBox="1"/>
          <p:nvPr/>
        </p:nvSpPr>
        <p:spPr>
          <a:xfrm>
            <a:off x="1211216" y="2244857"/>
            <a:ext cx="1184299" cy="261610"/>
          </a:xfrm>
          <a:prstGeom prst="rect">
            <a:avLst/>
          </a:prstGeom>
          <a:noFill/>
        </p:spPr>
        <p:txBody>
          <a:bodyPr wrap="square" rtlCol="0">
            <a:spAutoFit/>
          </a:bodyPr>
          <a:lstStyle/>
          <a:p>
            <a:pPr algn="r"/>
            <a:r>
              <a:rPr lang="en-US" sz="1100" dirty="0"/>
              <a:t>SDWL</a:t>
            </a:r>
          </a:p>
        </p:txBody>
      </p:sp>
      <p:grpSp>
        <p:nvGrpSpPr>
          <p:cNvPr id="58" name="Group 57">
            <a:extLst>
              <a:ext uri="{FF2B5EF4-FFF2-40B4-BE49-F238E27FC236}">
                <a16:creationId xmlns:a16="http://schemas.microsoft.com/office/drawing/2014/main" id="{85DC14C2-3C16-1795-C0A0-5347FE2CA6B9}"/>
              </a:ext>
            </a:extLst>
          </p:cNvPr>
          <p:cNvGrpSpPr/>
          <p:nvPr/>
        </p:nvGrpSpPr>
        <p:grpSpPr>
          <a:xfrm>
            <a:off x="2461048" y="2210830"/>
            <a:ext cx="1045479" cy="307777"/>
            <a:chOff x="1992327" y="3559447"/>
            <a:chExt cx="1045480" cy="307778"/>
          </a:xfrm>
        </p:grpSpPr>
        <p:sp>
          <p:nvSpPr>
            <p:cNvPr id="59" name="TextBox 58">
              <a:hlinkClick r:id="rId3" action="ppaction://hlinksldjump"/>
              <a:extLst>
                <a:ext uri="{FF2B5EF4-FFF2-40B4-BE49-F238E27FC236}">
                  <a16:creationId xmlns:a16="http://schemas.microsoft.com/office/drawing/2014/main" id="{103B7ABA-AB4F-2133-BA2D-FA0EC6782CE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OpCode_16</a:t>
              </a:r>
            </a:p>
          </p:txBody>
        </p:sp>
        <p:cxnSp>
          <p:nvCxnSpPr>
            <p:cNvPr id="60" name="Straight Connector 59">
              <a:extLst>
                <a:ext uri="{FF2B5EF4-FFF2-40B4-BE49-F238E27FC236}">
                  <a16:creationId xmlns:a16="http://schemas.microsoft.com/office/drawing/2014/main" id="{2511D3F2-CBD3-9E44-037B-517718723FF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93458C2-D003-6F67-598B-AC05F724D6AB}"/>
              </a:ext>
            </a:extLst>
          </p:cNvPr>
          <p:cNvSpPr txBox="1"/>
          <p:nvPr/>
        </p:nvSpPr>
        <p:spPr>
          <a:xfrm>
            <a:off x="1211216" y="2593359"/>
            <a:ext cx="1184299" cy="261610"/>
          </a:xfrm>
          <a:prstGeom prst="rect">
            <a:avLst/>
          </a:prstGeom>
          <a:noFill/>
        </p:spPr>
        <p:txBody>
          <a:bodyPr wrap="square" rtlCol="0">
            <a:spAutoFit/>
          </a:bodyPr>
          <a:lstStyle/>
          <a:p>
            <a:pPr algn="r"/>
            <a:r>
              <a:rPr lang="en-US" sz="1100" dirty="0"/>
              <a:t>SDWH</a:t>
            </a:r>
          </a:p>
        </p:txBody>
      </p:sp>
      <p:grpSp>
        <p:nvGrpSpPr>
          <p:cNvPr id="62" name="Group 61">
            <a:extLst>
              <a:ext uri="{FF2B5EF4-FFF2-40B4-BE49-F238E27FC236}">
                <a16:creationId xmlns:a16="http://schemas.microsoft.com/office/drawing/2014/main" id="{33EE5C21-B9CD-3AB9-4145-3F24A2594938}"/>
              </a:ext>
            </a:extLst>
          </p:cNvPr>
          <p:cNvGrpSpPr/>
          <p:nvPr/>
        </p:nvGrpSpPr>
        <p:grpSpPr>
          <a:xfrm>
            <a:off x="2461048" y="2559332"/>
            <a:ext cx="1045479" cy="307777"/>
            <a:chOff x="1992327" y="3559447"/>
            <a:chExt cx="1045480" cy="307778"/>
          </a:xfrm>
        </p:grpSpPr>
        <p:sp>
          <p:nvSpPr>
            <p:cNvPr id="63" name="TextBox 62">
              <a:hlinkClick r:id="rId3" action="ppaction://hlinksldjump"/>
              <a:extLst>
                <a:ext uri="{FF2B5EF4-FFF2-40B4-BE49-F238E27FC236}">
                  <a16:creationId xmlns:a16="http://schemas.microsoft.com/office/drawing/2014/main" id="{5B675561-1850-2E5D-D866-3CAF0A0083A0}"/>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OpCode_17</a:t>
              </a:r>
            </a:p>
          </p:txBody>
        </p:sp>
        <p:cxnSp>
          <p:nvCxnSpPr>
            <p:cNvPr id="64" name="Straight Connector 63">
              <a:extLst>
                <a:ext uri="{FF2B5EF4-FFF2-40B4-BE49-F238E27FC236}">
                  <a16:creationId xmlns:a16="http://schemas.microsoft.com/office/drawing/2014/main" id="{67974177-8A40-959E-3AE8-BB0B2FDEBD41}"/>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3F4F4A-4EF4-F64B-0D6F-995E55E8B283}"/>
              </a:ext>
            </a:extLst>
          </p:cNvPr>
          <p:cNvSpPr txBox="1"/>
          <p:nvPr/>
        </p:nvSpPr>
        <p:spPr>
          <a:xfrm>
            <a:off x="1211216" y="2941861"/>
            <a:ext cx="1184299" cy="261610"/>
          </a:xfrm>
          <a:prstGeom prst="rect">
            <a:avLst/>
          </a:prstGeom>
          <a:noFill/>
        </p:spPr>
        <p:txBody>
          <a:bodyPr wrap="square" rtlCol="0">
            <a:spAutoFit/>
          </a:bodyPr>
          <a:lstStyle/>
          <a:p>
            <a:pPr algn="r"/>
            <a:r>
              <a:rPr lang="en-US" sz="1100" dirty="0"/>
              <a:t>MAAL</a:t>
            </a:r>
          </a:p>
        </p:txBody>
      </p:sp>
      <p:grpSp>
        <p:nvGrpSpPr>
          <p:cNvPr id="66" name="Group 65">
            <a:extLst>
              <a:ext uri="{FF2B5EF4-FFF2-40B4-BE49-F238E27FC236}">
                <a16:creationId xmlns:a16="http://schemas.microsoft.com/office/drawing/2014/main" id="{255F0A33-8A83-C9B7-2D67-7527D1871482}"/>
              </a:ext>
            </a:extLst>
          </p:cNvPr>
          <p:cNvGrpSpPr/>
          <p:nvPr/>
        </p:nvGrpSpPr>
        <p:grpSpPr>
          <a:xfrm>
            <a:off x="2461048" y="2907834"/>
            <a:ext cx="1045479" cy="307777"/>
            <a:chOff x="1992327" y="3559447"/>
            <a:chExt cx="1045480" cy="307778"/>
          </a:xfrm>
        </p:grpSpPr>
        <p:sp>
          <p:nvSpPr>
            <p:cNvPr id="67" name="TextBox 66">
              <a:hlinkClick r:id="rId3" action="ppaction://hlinksldjump"/>
              <a:extLst>
                <a:ext uri="{FF2B5EF4-FFF2-40B4-BE49-F238E27FC236}">
                  <a16:creationId xmlns:a16="http://schemas.microsoft.com/office/drawing/2014/main" id="{84BC79C1-EB03-E1A6-5423-7C94BD870B4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OpCode_18</a:t>
              </a:r>
            </a:p>
          </p:txBody>
        </p:sp>
        <p:cxnSp>
          <p:nvCxnSpPr>
            <p:cNvPr id="68" name="Straight Connector 67">
              <a:extLst>
                <a:ext uri="{FF2B5EF4-FFF2-40B4-BE49-F238E27FC236}">
                  <a16:creationId xmlns:a16="http://schemas.microsoft.com/office/drawing/2014/main" id="{CA11F6D1-BF5A-CC97-4F6D-C313814AE98F}"/>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874E3F94-4198-8B3A-1CDF-680F85F17B18}"/>
              </a:ext>
            </a:extLst>
          </p:cNvPr>
          <p:cNvSpPr txBox="1"/>
          <p:nvPr/>
        </p:nvSpPr>
        <p:spPr>
          <a:xfrm>
            <a:off x="1211216" y="3317015"/>
            <a:ext cx="1184299" cy="261610"/>
          </a:xfrm>
          <a:prstGeom prst="rect">
            <a:avLst/>
          </a:prstGeom>
          <a:noFill/>
        </p:spPr>
        <p:txBody>
          <a:bodyPr wrap="square" rtlCol="0">
            <a:spAutoFit/>
          </a:bodyPr>
          <a:lstStyle/>
          <a:p>
            <a:pPr algn="r"/>
            <a:r>
              <a:rPr lang="en-US" sz="1100" dirty="0"/>
              <a:t>MAAH</a:t>
            </a:r>
          </a:p>
        </p:txBody>
      </p:sp>
      <p:grpSp>
        <p:nvGrpSpPr>
          <p:cNvPr id="70" name="Group 69">
            <a:extLst>
              <a:ext uri="{FF2B5EF4-FFF2-40B4-BE49-F238E27FC236}">
                <a16:creationId xmlns:a16="http://schemas.microsoft.com/office/drawing/2014/main" id="{516456E9-C2DA-F04F-3267-5BD8F137DC29}"/>
              </a:ext>
            </a:extLst>
          </p:cNvPr>
          <p:cNvGrpSpPr/>
          <p:nvPr/>
        </p:nvGrpSpPr>
        <p:grpSpPr>
          <a:xfrm>
            <a:off x="2461048" y="3282988"/>
            <a:ext cx="1045479" cy="307777"/>
            <a:chOff x="1992327" y="3559447"/>
            <a:chExt cx="1045480" cy="307778"/>
          </a:xfrm>
        </p:grpSpPr>
        <p:sp>
          <p:nvSpPr>
            <p:cNvPr id="71" name="TextBox 70">
              <a:hlinkClick r:id="rId3" action="ppaction://hlinksldjump"/>
              <a:extLst>
                <a:ext uri="{FF2B5EF4-FFF2-40B4-BE49-F238E27FC236}">
                  <a16:creationId xmlns:a16="http://schemas.microsoft.com/office/drawing/2014/main" id="{FEEEE9D9-6895-5C62-1508-04BACD8FB772}"/>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OpCode_19</a:t>
              </a:r>
            </a:p>
          </p:txBody>
        </p:sp>
        <p:cxnSp>
          <p:nvCxnSpPr>
            <p:cNvPr id="72" name="Straight Connector 71">
              <a:extLst>
                <a:ext uri="{FF2B5EF4-FFF2-40B4-BE49-F238E27FC236}">
                  <a16:creationId xmlns:a16="http://schemas.microsoft.com/office/drawing/2014/main" id="{5373ACC4-4717-ED2C-9C47-FA802AA1CAB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17E37862-C066-0D29-36D8-FF36DC89EE0E}"/>
              </a:ext>
            </a:extLst>
          </p:cNvPr>
          <p:cNvSpPr txBox="1"/>
          <p:nvPr/>
        </p:nvSpPr>
        <p:spPr>
          <a:xfrm>
            <a:off x="1216025" y="3676417"/>
            <a:ext cx="1184299" cy="261610"/>
          </a:xfrm>
          <a:prstGeom prst="rect">
            <a:avLst/>
          </a:prstGeom>
          <a:noFill/>
        </p:spPr>
        <p:txBody>
          <a:bodyPr wrap="square" rtlCol="0">
            <a:spAutoFit/>
          </a:bodyPr>
          <a:lstStyle/>
          <a:p>
            <a:pPr algn="r"/>
            <a:r>
              <a:rPr lang="en-US" sz="1100" dirty="0"/>
              <a:t>MAG</a:t>
            </a:r>
          </a:p>
        </p:txBody>
      </p:sp>
      <p:grpSp>
        <p:nvGrpSpPr>
          <p:cNvPr id="74" name="Group 73">
            <a:extLst>
              <a:ext uri="{FF2B5EF4-FFF2-40B4-BE49-F238E27FC236}">
                <a16:creationId xmlns:a16="http://schemas.microsoft.com/office/drawing/2014/main" id="{FB55D2F8-3410-8B24-1798-F804EB170CCE}"/>
              </a:ext>
            </a:extLst>
          </p:cNvPr>
          <p:cNvGrpSpPr/>
          <p:nvPr/>
        </p:nvGrpSpPr>
        <p:grpSpPr>
          <a:xfrm>
            <a:off x="2465857" y="3642390"/>
            <a:ext cx="1058303" cy="307777"/>
            <a:chOff x="1992327" y="3559447"/>
            <a:chExt cx="1058304" cy="307778"/>
          </a:xfrm>
        </p:grpSpPr>
        <p:sp>
          <p:nvSpPr>
            <p:cNvPr id="75" name="TextBox 74">
              <a:hlinkClick r:id="rId3" action="ppaction://hlinksldjump"/>
              <a:extLst>
                <a:ext uri="{FF2B5EF4-FFF2-40B4-BE49-F238E27FC236}">
                  <a16:creationId xmlns:a16="http://schemas.microsoft.com/office/drawing/2014/main" id="{C00414C3-A02B-60BA-50E0-565DA31ED209}"/>
                </a:ext>
              </a:extLst>
            </p:cNvPr>
            <p:cNvSpPr txBox="1"/>
            <p:nvPr/>
          </p:nvSpPr>
          <p:spPr>
            <a:xfrm>
              <a:off x="1992327" y="3559447"/>
              <a:ext cx="1058304" cy="307778"/>
            </a:xfrm>
            <a:prstGeom prst="rect">
              <a:avLst/>
            </a:prstGeom>
            <a:noFill/>
            <a:ln>
              <a:solidFill>
                <a:schemeClr val="accent1"/>
              </a:solidFill>
            </a:ln>
          </p:spPr>
          <p:txBody>
            <a:bodyPr wrap="none" rtlCol="0">
              <a:spAutoFit/>
            </a:bodyPr>
            <a:lstStyle/>
            <a:p>
              <a:r>
                <a:rPr lang="en-US" sz="1400" dirty="0"/>
                <a:t>OpCode_1A</a:t>
              </a:r>
            </a:p>
          </p:txBody>
        </p:sp>
        <p:cxnSp>
          <p:nvCxnSpPr>
            <p:cNvPr id="76" name="Straight Connector 75">
              <a:extLst>
                <a:ext uri="{FF2B5EF4-FFF2-40B4-BE49-F238E27FC236}">
                  <a16:creationId xmlns:a16="http://schemas.microsoft.com/office/drawing/2014/main" id="{2E1FD70B-415D-71A5-9512-319CC302C28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5" name="Picture 94" descr="Diagram&#10;&#10;Description automatically generated with low confidence">
            <a:extLst>
              <a:ext uri="{FF2B5EF4-FFF2-40B4-BE49-F238E27FC236}">
                <a16:creationId xmlns:a16="http://schemas.microsoft.com/office/drawing/2014/main" id="{0E3A7496-3F77-7F3D-F0A5-2E38BFCA16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072628" y="3940661"/>
            <a:ext cx="659287" cy="459531"/>
          </a:xfrm>
          <a:prstGeom prst="rect">
            <a:avLst/>
          </a:prstGeom>
        </p:spPr>
      </p:pic>
      <p:cxnSp>
        <p:nvCxnSpPr>
          <p:cNvPr id="103" name="Connector: Elbow 102">
            <a:extLst>
              <a:ext uri="{FF2B5EF4-FFF2-40B4-BE49-F238E27FC236}">
                <a16:creationId xmlns:a16="http://schemas.microsoft.com/office/drawing/2014/main" id="{1C94F09B-A3AE-BFAE-0C31-8B91D8F2B905}"/>
              </a:ext>
            </a:extLst>
          </p:cNvPr>
          <p:cNvCxnSpPr>
            <a:cxnSpLocks/>
            <a:stCxn id="59" idx="3"/>
            <a:endCxn id="90" idx="1"/>
          </p:cNvCxnSpPr>
          <p:nvPr/>
        </p:nvCxnSpPr>
        <p:spPr>
          <a:xfrm flipV="1">
            <a:off x="3506527" y="1841595"/>
            <a:ext cx="2537630" cy="523124"/>
          </a:xfrm>
          <a:prstGeom prst="bentConnector3">
            <a:avLst>
              <a:gd name="adj1" fmla="val 43944"/>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62CEC27-1225-7622-9543-1A4836E3F1DD}"/>
              </a:ext>
            </a:extLst>
          </p:cNvPr>
          <p:cNvCxnSpPr>
            <a:cxnSpLocks/>
            <a:stCxn id="63" idx="3"/>
            <a:endCxn id="96" idx="1"/>
          </p:cNvCxnSpPr>
          <p:nvPr/>
        </p:nvCxnSpPr>
        <p:spPr>
          <a:xfrm flipV="1">
            <a:off x="3506527" y="2192636"/>
            <a:ext cx="2537630" cy="520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64B984E-C5A5-6E23-83AC-5DD254A1C895}"/>
              </a:ext>
            </a:extLst>
          </p:cNvPr>
          <p:cNvCxnSpPr>
            <a:cxnSpLocks/>
            <a:stCxn id="67" idx="3"/>
            <a:endCxn id="93" idx="1"/>
          </p:cNvCxnSpPr>
          <p:nvPr/>
        </p:nvCxnSpPr>
        <p:spPr>
          <a:xfrm>
            <a:off x="3506527" y="3061723"/>
            <a:ext cx="644420" cy="9610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6D1C302-F4EE-37C5-05A0-4CF1989E2187}"/>
              </a:ext>
            </a:extLst>
          </p:cNvPr>
          <p:cNvCxnSpPr>
            <a:cxnSpLocks/>
            <a:stCxn id="71" idx="3"/>
            <a:endCxn id="98" idx="1"/>
          </p:cNvCxnSpPr>
          <p:nvPr/>
        </p:nvCxnSpPr>
        <p:spPr>
          <a:xfrm>
            <a:off x="3506527" y="3436877"/>
            <a:ext cx="657952" cy="858347"/>
          </a:xfrm>
          <a:prstGeom prst="bentConnector3">
            <a:avLst>
              <a:gd name="adj1" fmla="val 27810"/>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A7F070C1-D4B5-D46C-8C2D-A3BB49928879}"/>
              </a:ext>
            </a:extLst>
          </p:cNvPr>
          <p:cNvCxnSpPr>
            <a:cxnSpLocks/>
            <a:stCxn id="75" idx="3"/>
            <a:endCxn id="123" idx="3"/>
          </p:cNvCxnSpPr>
          <p:nvPr/>
        </p:nvCxnSpPr>
        <p:spPr>
          <a:xfrm flipV="1">
            <a:off x="3524160" y="2189003"/>
            <a:ext cx="4359172" cy="1607276"/>
          </a:xfrm>
          <a:prstGeom prst="bentConnector3">
            <a:avLst>
              <a:gd name="adj1" fmla="val 105244"/>
            </a:avLst>
          </a:prstGeom>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90A6F715-B942-BA02-5383-DBBBFD5E8FD6}"/>
              </a:ext>
            </a:extLst>
          </p:cNvPr>
          <p:cNvCxnSpPr>
            <a:cxnSpLocks/>
            <a:stCxn id="71" idx="3"/>
            <a:endCxn id="125" idx="1"/>
          </p:cNvCxnSpPr>
          <p:nvPr/>
        </p:nvCxnSpPr>
        <p:spPr>
          <a:xfrm flipV="1">
            <a:off x="3506527" y="2894718"/>
            <a:ext cx="2537630" cy="542159"/>
          </a:xfrm>
          <a:prstGeom prst="bentConnector3">
            <a:avLst>
              <a:gd name="adj1" fmla="val 62112"/>
            </a:avLst>
          </a:prstGeom>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2E0E5C11-F944-17CB-4057-FB591A802377}"/>
              </a:ext>
            </a:extLst>
          </p:cNvPr>
          <p:cNvCxnSpPr>
            <a:cxnSpLocks/>
            <a:endCxn id="8" idx="1"/>
          </p:cNvCxnSpPr>
          <p:nvPr/>
        </p:nvCxnSpPr>
        <p:spPr>
          <a:xfrm flipV="1">
            <a:off x="7878163" y="3215611"/>
            <a:ext cx="445129" cy="308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99C9329F-BB15-C049-BA02-8A45609EFF4F}"/>
              </a:ext>
            </a:extLst>
          </p:cNvPr>
          <p:cNvCxnSpPr>
            <a:cxnSpLocks/>
            <a:stCxn id="97" idx="3"/>
            <a:endCxn id="12" idx="1"/>
          </p:cNvCxnSpPr>
          <p:nvPr/>
        </p:nvCxnSpPr>
        <p:spPr>
          <a:xfrm>
            <a:off x="4687824" y="4162742"/>
            <a:ext cx="3137978" cy="23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TextBox 11">
            <a:hlinkClick r:id="rId6" action="ppaction://hlinksldjump"/>
            <a:extLst>
              <a:ext uri="{FF2B5EF4-FFF2-40B4-BE49-F238E27FC236}">
                <a16:creationId xmlns:a16="http://schemas.microsoft.com/office/drawing/2014/main" id="{BEF58FA8-27AA-1D61-BBDD-EDF280CFB2E3}"/>
              </a:ext>
            </a:extLst>
          </p:cNvPr>
          <p:cNvSpPr txBox="1"/>
          <p:nvPr/>
        </p:nvSpPr>
        <p:spPr>
          <a:xfrm>
            <a:off x="7825802" y="4072804"/>
            <a:ext cx="1058623" cy="184666"/>
          </a:xfrm>
          <a:prstGeom prst="rect">
            <a:avLst/>
          </a:prstGeom>
          <a:noFill/>
          <a:ln>
            <a:solidFill>
              <a:schemeClr val="accent1"/>
            </a:solidFill>
          </a:ln>
        </p:spPr>
        <p:txBody>
          <a:bodyPr wrap="none" tIns="0" bIns="0" rtlCol="0">
            <a:spAutoFit/>
          </a:bodyPr>
          <a:lstStyle/>
          <a:p>
            <a:r>
              <a:rPr lang="en-US" sz="1200" dirty="0" err="1"/>
              <a:t>Opcode_MAA</a:t>
            </a:r>
            <a:endParaRPr lang="en-US" sz="1200" dirty="0"/>
          </a:p>
        </p:txBody>
      </p:sp>
      <p:grpSp>
        <p:nvGrpSpPr>
          <p:cNvPr id="16" name="Group 15">
            <a:extLst>
              <a:ext uri="{FF2B5EF4-FFF2-40B4-BE49-F238E27FC236}">
                <a16:creationId xmlns:a16="http://schemas.microsoft.com/office/drawing/2014/main" id="{62F4F6B0-8011-3E9E-D044-A502F4520388}"/>
              </a:ext>
            </a:extLst>
          </p:cNvPr>
          <p:cNvGrpSpPr/>
          <p:nvPr/>
        </p:nvGrpSpPr>
        <p:grpSpPr>
          <a:xfrm>
            <a:off x="2428281" y="4558124"/>
            <a:ext cx="1045479" cy="307777"/>
            <a:chOff x="1992327" y="3559447"/>
            <a:chExt cx="1045480" cy="307778"/>
          </a:xfrm>
        </p:grpSpPr>
        <p:sp>
          <p:nvSpPr>
            <p:cNvPr id="17" name="TextBox 16">
              <a:hlinkClick r:id="rId3" action="ppaction://hlinksldjump"/>
              <a:extLst>
                <a:ext uri="{FF2B5EF4-FFF2-40B4-BE49-F238E27FC236}">
                  <a16:creationId xmlns:a16="http://schemas.microsoft.com/office/drawing/2014/main" id="{D900B185-ABCA-D846-1F2D-6A09EAA6F94C}"/>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OpCode_10</a:t>
              </a:r>
            </a:p>
          </p:txBody>
        </p:sp>
        <p:cxnSp>
          <p:nvCxnSpPr>
            <p:cNvPr id="20" name="Straight Connector 19">
              <a:extLst>
                <a:ext uri="{FF2B5EF4-FFF2-40B4-BE49-F238E27FC236}">
                  <a16:creationId xmlns:a16="http://schemas.microsoft.com/office/drawing/2014/main" id="{D850499D-5DDC-712C-A266-76B4A22E52E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F508E2D-F430-D027-A1D4-8D5E8A593144}"/>
              </a:ext>
            </a:extLst>
          </p:cNvPr>
          <p:cNvSpPr txBox="1"/>
          <p:nvPr/>
        </p:nvSpPr>
        <p:spPr>
          <a:xfrm>
            <a:off x="1146010" y="4557483"/>
            <a:ext cx="1184299" cy="261610"/>
          </a:xfrm>
          <a:prstGeom prst="rect">
            <a:avLst/>
          </a:prstGeom>
          <a:noFill/>
        </p:spPr>
        <p:txBody>
          <a:bodyPr wrap="square" rtlCol="0">
            <a:spAutoFit/>
          </a:bodyPr>
          <a:lstStyle/>
          <a:p>
            <a:pPr algn="r"/>
            <a:r>
              <a:rPr lang="en-US" sz="1100" dirty="0"/>
              <a:t>JSR</a:t>
            </a:r>
          </a:p>
        </p:txBody>
      </p:sp>
      <p:cxnSp>
        <p:nvCxnSpPr>
          <p:cNvPr id="23" name="Connector: Elbow 22">
            <a:extLst>
              <a:ext uri="{FF2B5EF4-FFF2-40B4-BE49-F238E27FC236}">
                <a16:creationId xmlns:a16="http://schemas.microsoft.com/office/drawing/2014/main" id="{E12F5534-B659-2BA4-E272-B905B6206DB0}"/>
              </a:ext>
            </a:extLst>
          </p:cNvPr>
          <p:cNvCxnSpPr>
            <a:cxnSpLocks/>
            <a:stCxn id="17" idx="3"/>
            <a:endCxn id="29" idx="1"/>
          </p:cNvCxnSpPr>
          <p:nvPr/>
        </p:nvCxnSpPr>
        <p:spPr>
          <a:xfrm flipV="1">
            <a:off x="3473760" y="4711239"/>
            <a:ext cx="1652249" cy="7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59D93C-C161-2C43-0282-4E81C844DCF2}"/>
              </a:ext>
            </a:extLst>
          </p:cNvPr>
          <p:cNvSpPr/>
          <p:nvPr/>
        </p:nvSpPr>
        <p:spPr>
          <a:xfrm>
            <a:off x="5126009" y="4670655"/>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41F346-CB56-CC24-E850-FD5E0FE5BE34}"/>
              </a:ext>
            </a:extLst>
          </p:cNvPr>
          <p:cNvSpPr/>
          <p:nvPr/>
        </p:nvSpPr>
        <p:spPr>
          <a:xfrm>
            <a:off x="5126009" y="439017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9783A7-AEB8-AC57-F887-777546150B04}"/>
              </a:ext>
            </a:extLst>
          </p:cNvPr>
          <p:cNvSpPr/>
          <p:nvPr/>
        </p:nvSpPr>
        <p:spPr>
          <a:xfrm>
            <a:off x="5546195" y="453179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8DCA976-7E8C-FF4F-8C12-66445E909A0F}"/>
              </a:ext>
            </a:extLst>
          </p:cNvPr>
          <p:cNvCxnSpPr>
            <a:cxnSpLocks/>
            <a:stCxn id="12" idx="1"/>
            <a:endCxn id="30" idx="1"/>
          </p:cNvCxnSpPr>
          <p:nvPr/>
        </p:nvCxnSpPr>
        <p:spPr>
          <a:xfrm rot="10800000" flipV="1">
            <a:off x="5126010" y="4165136"/>
            <a:ext cx="2699793" cy="265621"/>
          </a:xfrm>
          <a:prstGeom prst="bentConnector3">
            <a:avLst>
              <a:gd name="adj1" fmla="val 108467"/>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A12956D-ECCB-2B2E-1244-18B863544B17}"/>
              </a:ext>
            </a:extLst>
          </p:cNvPr>
          <p:cNvGrpSpPr/>
          <p:nvPr/>
        </p:nvGrpSpPr>
        <p:grpSpPr>
          <a:xfrm>
            <a:off x="7825802" y="4477886"/>
            <a:ext cx="1339149" cy="184666"/>
            <a:chOff x="5292243" y="4304787"/>
            <a:chExt cx="1339149" cy="184667"/>
          </a:xfrm>
        </p:grpSpPr>
        <p:sp>
          <p:nvSpPr>
            <p:cNvPr id="44" name="TextBox 43">
              <a:hlinkClick r:id="rId7" action="ppaction://hlinksldjump"/>
              <a:extLst>
                <a:ext uri="{FF2B5EF4-FFF2-40B4-BE49-F238E27FC236}">
                  <a16:creationId xmlns:a16="http://schemas.microsoft.com/office/drawing/2014/main" id="{878F8E80-F520-6F98-A47B-457873C02247}"/>
                </a:ext>
              </a:extLst>
            </p:cNvPr>
            <p:cNvSpPr txBox="1"/>
            <p:nvPr/>
          </p:nvSpPr>
          <p:spPr>
            <a:xfrm>
              <a:off x="5292243" y="4304787"/>
              <a:ext cx="1339149" cy="184667"/>
            </a:xfrm>
            <a:prstGeom prst="rect">
              <a:avLst/>
            </a:prstGeom>
            <a:noFill/>
            <a:ln>
              <a:solidFill>
                <a:schemeClr val="accent1"/>
              </a:solidFill>
            </a:ln>
          </p:spPr>
          <p:txBody>
            <a:bodyPr wrap="none" tIns="0" bIns="0" rtlCol="0">
              <a:spAutoFit/>
            </a:bodyPr>
            <a:lstStyle/>
            <a:p>
              <a:r>
                <a:rPr lang="en-US" sz="1200" dirty="0" err="1"/>
                <a:t>Opcode_MAA_JSR</a:t>
              </a:r>
              <a:endParaRPr lang="en-US" sz="1200" dirty="0"/>
            </a:p>
          </p:txBody>
        </p:sp>
        <p:cxnSp>
          <p:nvCxnSpPr>
            <p:cNvPr id="45" name="Straight Connector 44">
              <a:extLst>
                <a:ext uri="{FF2B5EF4-FFF2-40B4-BE49-F238E27FC236}">
                  <a16:creationId xmlns:a16="http://schemas.microsoft.com/office/drawing/2014/main" id="{8C4E5BC8-8E7F-E7CB-E5E0-75A0C5C51923}"/>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Connector: Elbow 45">
            <a:extLst>
              <a:ext uri="{FF2B5EF4-FFF2-40B4-BE49-F238E27FC236}">
                <a16:creationId xmlns:a16="http://schemas.microsoft.com/office/drawing/2014/main" id="{444EC60D-7944-A84A-2229-1137F3406DD3}"/>
              </a:ext>
            </a:extLst>
          </p:cNvPr>
          <p:cNvCxnSpPr>
            <a:cxnSpLocks/>
            <a:stCxn id="31" idx="3"/>
            <a:endCxn id="44" idx="1"/>
          </p:cNvCxnSpPr>
          <p:nvPr/>
        </p:nvCxnSpPr>
        <p:spPr>
          <a:xfrm flipV="1">
            <a:off x="5644167" y="4570219"/>
            <a:ext cx="2181635" cy="2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0CF4BAEB-16FC-78B0-BE20-00828A523B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5055792" y="4352212"/>
            <a:ext cx="659287" cy="459531"/>
          </a:xfrm>
          <a:prstGeom prst="rect">
            <a:avLst/>
          </a:prstGeom>
        </p:spPr>
      </p:pic>
      <p:cxnSp>
        <p:nvCxnSpPr>
          <p:cNvPr id="41" name="Straight Connector 40">
            <a:extLst>
              <a:ext uri="{FF2B5EF4-FFF2-40B4-BE49-F238E27FC236}">
                <a16:creationId xmlns:a16="http://schemas.microsoft.com/office/drawing/2014/main" id="{34FC1D71-3620-446B-AD8C-D8CA4075D675}"/>
              </a:ext>
            </a:extLst>
          </p:cNvPr>
          <p:cNvCxnSpPr>
            <a:cxnSpLocks/>
          </p:cNvCxnSpPr>
          <p:nvPr/>
        </p:nvCxnSpPr>
        <p:spPr>
          <a:xfrm>
            <a:off x="7926474" y="4094624"/>
            <a:ext cx="5464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hlinkClick r:id="rId8" action="ppaction://hlinksldjump"/>
            <a:extLst>
              <a:ext uri="{FF2B5EF4-FFF2-40B4-BE49-F238E27FC236}">
                <a16:creationId xmlns:a16="http://schemas.microsoft.com/office/drawing/2014/main" id="{7F0109D4-A651-8B89-080C-F40B6A1BFC1D}"/>
              </a:ext>
            </a:extLst>
          </p:cNvPr>
          <p:cNvSpPr txBox="1"/>
          <p:nvPr/>
        </p:nvSpPr>
        <p:spPr>
          <a:xfrm>
            <a:off x="8323292" y="3123278"/>
            <a:ext cx="2201565" cy="184666"/>
          </a:xfrm>
          <a:prstGeom prst="rect">
            <a:avLst/>
          </a:prstGeom>
          <a:noFill/>
          <a:ln>
            <a:solidFill>
              <a:schemeClr val="accent1"/>
            </a:solidFill>
          </a:ln>
        </p:spPr>
        <p:txBody>
          <a:bodyPr wrap="none" tIns="0" bIns="0" rtlCol="0">
            <a:spAutoFit/>
          </a:bodyPr>
          <a:lstStyle/>
          <a:p>
            <a:r>
              <a:rPr lang="en-US" sz="1200" dirty="0" err="1"/>
              <a:t>Opcode_MAG_LDW_SDW_MAA</a:t>
            </a:r>
            <a:endParaRPr lang="en-US" sz="1200" dirty="0"/>
          </a:p>
        </p:txBody>
      </p:sp>
      <p:cxnSp>
        <p:nvCxnSpPr>
          <p:cNvPr id="9" name="Connector: Elbow 8">
            <a:extLst>
              <a:ext uri="{FF2B5EF4-FFF2-40B4-BE49-F238E27FC236}">
                <a16:creationId xmlns:a16="http://schemas.microsoft.com/office/drawing/2014/main" id="{398B215C-14C7-D712-5172-B325F13CB216}"/>
              </a:ext>
            </a:extLst>
          </p:cNvPr>
          <p:cNvCxnSpPr>
            <a:cxnSpLocks/>
            <a:stCxn id="67" idx="3"/>
            <a:endCxn id="126" idx="1"/>
          </p:cNvCxnSpPr>
          <p:nvPr/>
        </p:nvCxnSpPr>
        <p:spPr>
          <a:xfrm flipV="1">
            <a:off x="3506527" y="2543677"/>
            <a:ext cx="2537630" cy="518046"/>
          </a:xfrm>
          <a:prstGeom prst="bentConnector3">
            <a:avLst>
              <a:gd name="adj1" fmla="val 5635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727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EFD1-CAFC-C119-CEE0-D44888A480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459A99F-A78B-F13F-9CA7-E5786EE8A896}"/>
              </a:ext>
            </a:extLst>
          </p:cNvPr>
          <p:cNvSpPr>
            <a:spLocks noGrp="1"/>
          </p:cNvSpPr>
          <p:nvPr>
            <p:ph type="ctrTitle"/>
          </p:nvPr>
        </p:nvSpPr>
        <p:spPr>
          <a:xfrm>
            <a:off x="914400" y="182880"/>
            <a:ext cx="9144000" cy="457200"/>
          </a:xfrm>
        </p:spPr>
        <p:txBody>
          <a:bodyPr/>
          <a:lstStyle/>
          <a:p>
            <a:r>
              <a:rPr lang="en-US" dirty="0"/>
              <a:t>Micro-Instructions Control: Store Data Byte with Offset 2 (SDW2) (10111)</a:t>
            </a:r>
          </a:p>
        </p:txBody>
      </p:sp>
      <p:graphicFrame>
        <p:nvGraphicFramePr>
          <p:cNvPr id="5" name="Table 4">
            <a:extLst>
              <a:ext uri="{FF2B5EF4-FFF2-40B4-BE49-F238E27FC236}">
                <a16:creationId xmlns:a16="http://schemas.microsoft.com/office/drawing/2014/main" id="{F627796E-7072-C94F-9097-E55AACCDB33E}"/>
              </a:ext>
            </a:extLst>
          </p:cNvPr>
          <p:cNvGraphicFramePr>
            <a:graphicFrameLocks noGrp="1"/>
          </p:cNvGraphicFramePr>
          <p:nvPr>
            <p:extLst>
              <p:ext uri="{D42A27DB-BD31-4B8C-83A1-F6EECF244321}">
                <p14:modId xmlns:p14="http://schemas.microsoft.com/office/powerpoint/2010/main" val="403106323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a:t>0x08_00_40</a:t>
                      </a:r>
                      <a:endParaRPr lang="en-US" sz="1200" dirty="0"/>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0x10_28_10</a:t>
                      </a:r>
                      <a:endParaRPr lang="en-US" sz="1200" dirty="0"/>
                    </a:p>
                  </a:txBody>
                  <a:tcPr/>
                </a:tc>
                <a:tc>
                  <a:txBody>
                    <a:bodyPr/>
                    <a:lstStyle/>
                    <a:p>
                      <a:pPr algn="l"/>
                      <a:r>
                        <a:rPr lang="en-US" sz="1200"/>
                        <a:t>Write TmpAR to the Address Bus, write Rs (Rd) to the Data Bus, and set Memory to read from the Data Bus.</a:t>
                      </a:r>
                      <a:endParaRPr lang="en-US" sz="1200" dirty="0"/>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0x00_00_80</a:t>
                      </a:r>
                      <a:endParaRPr lang="en-US" sz="1200" dirty="0"/>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035801AA-5029-0DBF-8AFB-BFBFBAC04B19}"/>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C6A4B16-A48F-ECDE-5027-F10632B351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80</a:t>
            </a:fld>
            <a:endParaRPr lang="en-US" b="1">
              <a:solidFill>
                <a:schemeClr val="bg1"/>
              </a:solidFill>
            </a:endParaRPr>
          </a:p>
        </p:txBody>
      </p:sp>
      <p:graphicFrame>
        <p:nvGraphicFramePr>
          <p:cNvPr id="14" name="Table 4">
            <a:extLst>
              <a:ext uri="{FF2B5EF4-FFF2-40B4-BE49-F238E27FC236}">
                <a16:creationId xmlns:a16="http://schemas.microsoft.com/office/drawing/2014/main" id="{183037B6-4051-2DBE-00FA-0DAA1D31364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E243013-41E5-038F-77CA-EFF4254152EB}"/>
              </a:ext>
            </a:extLst>
          </p:cNvPr>
          <p:cNvGraphicFramePr>
            <a:graphicFrameLocks noGrp="1"/>
          </p:cNvGraphicFramePr>
          <p:nvPr>
            <p:extLst>
              <p:ext uri="{D42A27DB-BD31-4B8C-83A1-F6EECF244321}">
                <p14:modId xmlns:p14="http://schemas.microsoft.com/office/powerpoint/2010/main" val="3447676147"/>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=17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880A3E9-DD48-B004-C843-2B190F68631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17</a:t>
            </a:r>
          </a:p>
        </p:txBody>
      </p:sp>
      <p:graphicFrame>
        <p:nvGraphicFramePr>
          <p:cNvPr id="8" name="Table 6">
            <a:extLst>
              <a:ext uri="{FF2B5EF4-FFF2-40B4-BE49-F238E27FC236}">
                <a16:creationId xmlns:a16="http://schemas.microsoft.com/office/drawing/2014/main" id="{D5676FAE-B7E2-295F-0CE1-27777E7786BB}"/>
              </a:ext>
            </a:extLst>
          </p:cNvPr>
          <p:cNvGraphicFramePr>
            <a:graphicFrameLocks noGrp="1"/>
          </p:cNvGraphicFramePr>
          <p:nvPr>
            <p:extLst>
              <p:ext uri="{D42A27DB-BD31-4B8C-83A1-F6EECF244321}">
                <p14:modId xmlns:p14="http://schemas.microsoft.com/office/powerpoint/2010/main" val="3417242325"/>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E363269C-81F2-6FEC-6893-C0FFECB6C248}"/>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16(%BP)</a:t>
            </a:r>
          </a:p>
        </p:txBody>
      </p:sp>
      <p:sp>
        <p:nvSpPr>
          <p:cNvPr id="7" name="TextBox 6">
            <a:extLst>
              <a:ext uri="{FF2B5EF4-FFF2-40B4-BE49-F238E27FC236}">
                <a16:creationId xmlns:a16="http://schemas.microsoft.com/office/drawing/2014/main" id="{15AC6BEF-356D-ABD3-8DCF-8F63E4260BBF}"/>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18317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021E-85D8-8B6F-B91B-51E534EA95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329A9-AB57-E092-FB86-B248B76AF665}"/>
              </a:ext>
            </a:extLst>
          </p:cNvPr>
          <p:cNvSpPr>
            <a:spLocks noGrp="1"/>
          </p:cNvSpPr>
          <p:nvPr>
            <p:ph type="ctrTitle"/>
          </p:nvPr>
        </p:nvSpPr>
        <p:spPr>
          <a:xfrm>
            <a:off x="914400" y="182880"/>
            <a:ext cx="9932068" cy="457200"/>
          </a:xfrm>
        </p:spPr>
        <p:txBody>
          <a:bodyPr/>
          <a:lstStyle/>
          <a:p>
            <a:r>
              <a:rPr lang="en-US" dirty="0"/>
              <a:t>Micro-Instructions Control: Address with Offset to Address 1 (MAA1) (11000)</a:t>
            </a:r>
          </a:p>
        </p:txBody>
      </p:sp>
      <p:graphicFrame>
        <p:nvGraphicFramePr>
          <p:cNvPr id="5" name="Table 4">
            <a:extLst>
              <a:ext uri="{FF2B5EF4-FFF2-40B4-BE49-F238E27FC236}">
                <a16:creationId xmlns:a16="http://schemas.microsoft.com/office/drawing/2014/main" id="{725877E0-DE7C-C2C4-ED12-E885F7DFB478}"/>
              </a:ext>
            </a:extLst>
          </p:cNvPr>
          <p:cNvGraphicFramePr>
            <a:graphicFrameLocks noGrp="1"/>
          </p:cNvGraphicFramePr>
          <p:nvPr>
            <p:extLst>
              <p:ext uri="{D42A27DB-BD31-4B8C-83A1-F6EECF244321}">
                <p14:modId xmlns:p14="http://schemas.microsoft.com/office/powerpoint/2010/main" val="2796957097"/>
              </p:ext>
            </p:extLst>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637DF3AF-730D-11CD-6029-FBE6572D5E2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BA6D162-5692-93C2-A780-410A94454E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81</a:t>
            </a:fld>
            <a:endParaRPr lang="en-US" b="1">
              <a:solidFill>
                <a:schemeClr val="bg1"/>
              </a:solidFill>
            </a:endParaRPr>
          </a:p>
        </p:txBody>
      </p:sp>
      <p:graphicFrame>
        <p:nvGraphicFramePr>
          <p:cNvPr id="14" name="Table 4">
            <a:extLst>
              <a:ext uri="{FF2B5EF4-FFF2-40B4-BE49-F238E27FC236}">
                <a16:creationId xmlns:a16="http://schemas.microsoft.com/office/drawing/2014/main" id="{58B947B4-9BCF-A3B3-8D33-D5A4D6386FC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50E4-9A8C-15E6-96C1-D2FADD9716F9}"/>
              </a:ext>
            </a:extLst>
          </p:cNvPr>
          <p:cNvGraphicFramePr>
            <a:graphicFrameLocks noGrp="1"/>
          </p:cNvGraphicFramePr>
          <p:nvPr>
            <p:extLst>
              <p:ext uri="{D42A27DB-BD31-4B8C-83A1-F6EECF244321}">
                <p14:modId xmlns:p14="http://schemas.microsoft.com/office/powerpoint/2010/main" val="1389416027"/>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=18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0ABE0075-99C1-4508-F26B-472A46398FE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18</a:t>
            </a:r>
          </a:p>
        </p:txBody>
      </p:sp>
      <p:sp>
        <p:nvSpPr>
          <p:cNvPr id="6" name="TextBox 5">
            <a:extLst>
              <a:ext uri="{FF2B5EF4-FFF2-40B4-BE49-F238E27FC236}">
                <a16:creationId xmlns:a16="http://schemas.microsoft.com/office/drawing/2014/main" id="{564E64F4-97E6-9138-0572-EC0BB08C240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%SP, %SP, #-1</a:t>
            </a:r>
          </a:p>
        </p:txBody>
      </p:sp>
      <p:sp>
        <p:nvSpPr>
          <p:cNvPr id="7" name="TextBox 6">
            <a:extLst>
              <a:ext uri="{FF2B5EF4-FFF2-40B4-BE49-F238E27FC236}">
                <a16:creationId xmlns:a16="http://schemas.microsoft.com/office/drawing/2014/main" id="{71664CB6-8862-CCD6-B787-F000EAD028E1}"/>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5CEDC4E4-5D0B-1B22-6C69-7865166A129F}"/>
              </a:ext>
            </a:extLst>
          </p:cNvPr>
          <p:cNvGraphicFramePr>
            <a:graphicFrameLocks noGrp="1"/>
          </p:cNvGraphicFramePr>
          <p:nvPr>
            <p:extLst>
              <p:ext uri="{D42A27DB-BD31-4B8C-83A1-F6EECF244321}">
                <p14:modId xmlns:p14="http://schemas.microsoft.com/office/powerpoint/2010/main" val="825187370"/>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3426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4E04-D61B-7E89-ECC1-D955AF3E54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E218DE2-69D0-320C-840E-D6CFAFA386E9}"/>
              </a:ext>
            </a:extLst>
          </p:cNvPr>
          <p:cNvSpPr>
            <a:spLocks noGrp="1"/>
          </p:cNvSpPr>
          <p:nvPr>
            <p:ph type="ctrTitle"/>
          </p:nvPr>
        </p:nvSpPr>
        <p:spPr>
          <a:xfrm>
            <a:off x="914400" y="182880"/>
            <a:ext cx="9932068" cy="457200"/>
          </a:xfrm>
        </p:spPr>
        <p:txBody>
          <a:bodyPr/>
          <a:lstStyle/>
          <a:p>
            <a:r>
              <a:rPr lang="en-US" dirty="0"/>
              <a:t>Micro-Instructions Control: Address with Offset to Address 2 (MAA2) (11001)</a:t>
            </a:r>
          </a:p>
        </p:txBody>
      </p:sp>
      <p:graphicFrame>
        <p:nvGraphicFramePr>
          <p:cNvPr id="5" name="Table 4">
            <a:extLst>
              <a:ext uri="{FF2B5EF4-FFF2-40B4-BE49-F238E27FC236}">
                <a16:creationId xmlns:a16="http://schemas.microsoft.com/office/drawing/2014/main" id="{6079270A-6A29-F07B-E01B-5C6C4B0C3CED}"/>
              </a:ext>
            </a:extLst>
          </p:cNvPr>
          <p:cNvGraphicFramePr>
            <a:graphicFrameLocks noGrp="1"/>
          </p:cNvGraphicFramePr>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02A8BC71-0AD7-16B1-A503-F3679BF4884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69F3810-49CB-9817-2268-FBDA4667076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82</a:t>
            </a:fld>
            <a:endParaRPr lang="en-US" b="1">
              <a:solidFill>
                <a:schemeClr val="bg1"/>
              </a:solidFill>
            </a:endParaRPr>
          </a:p>
        </p:txBody>
      </p:sp>
      <p:graphicFrame>
        <p:nvGraphicFramePr>
          <p:cNvPr id="14" name="Table 4">
            <a:extLst>
              <a:ext uri="{FF2B5EF4-FFF2-40B4-BE49-F238E27FC236}">
                <a16:creationId xmlns:a16="http://schemas.microsoft.com/office/drawing/2014/main" id="{7A75695A-2822-084A-3CD7-DFDFE03BFFD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B934D8B-233B-342F-0C5D-EA4431C40433}"/>
              </a:ext>
            </a:extLst>
          </p:cNvPr>
          <p:cNvGraphicFramePr>
            <a:graphicFrameLocks noGrp="1"/>
          </p:cNvGraphicFramePr>
          <p:nvPr>
            <p:extLst>
              <p:ext uri="{D42A27DB-BD31-4B8C-83A1-F6EECF244321}">
                <p14:modId xmlns:p14="http://schemas.microsoft.com/office/powerpoint/2010/main" val="1332291618"/>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=19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BA27B42-192E-8709-1B23-16001A4B1D6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19</a:t>
            </a:r>
          </a:p>
        </p:txBody>
      </p:sp>
      <p:sp>
        <p:nvSpPr>
          <p:cNvPr id="6" name="TextBox 5">
            <a:extLst>
              <a:ext uri="{FF2B5EF4-FFF2-40B4-BE49-F238E27FC236}">
                <a16:creationId xmlns:a16="http://schemas.microsoft.com/office/drawing/2014/main" id="{9B7AE9E3-C191-D733-7C96-D33D139E08A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%DP, %BP, #-1</a:t>
            </a:r>
          </a:p>
        </p:txBody>
      </p:sp>
      <p:sp>
        <p:nvSpPr>
          <p:cNvPr id="7" name="TextBox 6">
            <a:extLst>
              <a:ext uri="{FF2B5EF4-FFF2-40B4-BE49-F238E27FC236}">
                <a16:creationId xmlns:a16="http://schemas.microsoft.com/office/drawing/2014/main" id="{E152FB5E-31C7-5CED-ED6B-9D60357F60E3}"/>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BB8526B8-4FBB-79E5-76DA-FDD6EED3B104}"/>
              </a:ext>
            </a:extLst>
          </p:cNvPr>
          <p:cNvGraphicFramePr>
            <a:graphicFrameLocks noGrp="1"/>
          </p:cNvGraphicFramePr>
          <p:nvPr>
            <p:extLst>
              <p:ext uri="{D42A27DB-BD31-4B8C-83A1-F6EECF244321}">
                <p14:modId xmlns:p14="http://schemas.microsoft.com/office/powerpoint/2010/main" val="4249373491"/>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22653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888C-8284-AEFD-1D97-B00EE09E32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3C25C2C-1852-ECEF-6EA6-D1D7CEAA3C56}"/>
              </a:ext>
            </a:extLst>
          </p:cNvPr>
          <p:cNvSpPr>
            <a:spLocks noGrp="1"/>
          </p:cNvSpPr>
          <p:nvPr>
            <p:ph type="ctrTitle"/>
          </p:nvPr>
        </p:nvSpPr>
        <p:spPr>
          <a:xfrm>
            <a:off x="914399" y="182880"/>
            <a:ext cx="10052055" cy="457200"/>
          </a:xfrm>
        </p:spPr>
        <p:txBody>
          <a:bodyPr/>
          <a:lstStyle/>
          <a:p>
            <a:r>
              <a:rPr lang="en-US" dirty="0"/>
              <a:t>Micro-Instructions Control: Move Address to General register (MAG) (11010)</a:t>
            </a:r>
          </a:p>
        </p:txBody>
      </p:sp>
      <p:graphicFrame>
        <p:nvGraphicFramePr>
          <p:cNvPr id="5" name="Table 4">
            <a:extLst>
              <a:ext uri="{FF2B5EF4-FFF2-40B4-BE49-F238E27FC236}">
                <a16:creationId xmlns:a16="http://schemas.microsoft.com/office/drawing/2014/main" id="{CF6B5C7D-EE6C-76E4-51C0-464FDCE52D4F}"/>
              </a:ext>
            </a:extLst>
          </p:cNvPr>
          <p:cNvGraphicFramePr>
            <a:graphicFrameLocks noGrp="1"/>
          </p:cNvGraphicFramePr>
          <p:nvPr>
            <p:extLst>
              <p:ext uri="{D42A27DB-BD31-4B8C-83A1-F6EECF244321}">
                <p14:modId xmlns:p14="http://schemas.microsoft.com/office/powerpoint/2010/main" val="78237980"/>
              </p:ext>
            </p:extLst>
          </p:nvPr>
        </p:nvGraphicFramePr>
        <p:xfrm>
          <a:off x="4716581" y="742463"/>
          <a:ext cx="6249874" cy="2097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0x00_00_00</a:t>
                      </a:r>
                    </a:p>
                  </a:txBody>
                  <a:tcPr/>
                </a:tc>
                <a:tc>
                  <a:txBody>
                    <a:bodyPr/>
                    <a:lstStyle/>
                    <a:p>
                      <a:pPr algn="l"/>
                      <a:r>
                        <a:rPr lang="en-US" sz="1200" dirty="0"/>
                        <a:t>Write </a:t>
                      </a:r>
                      <a:r>
                        <a:rPr lang="en-US" sz="1200" dirty="0" err="1"/>
                        <a:t>ARSrc</a:t>
                      </a:r>
                      <a:r>
                        <a:rPr lang="en-US" sz="1200" dirty="0"/>
                        <a:t> to the Address Bus (special behavior due to opcode being MAG).</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0x20_00_20</a:t>
                      </a:r>
                    </a:p>
                  </a:txBody>
                  <a:tcPr/>
                </a:tc>
                <a:tc>
                  <a:txBody>
                    <a:bodyPr/>
                    <a:lstStyle/>
                    <a:p>
                      <a:pPr algn="l"/>
                      <a:r>
                        <a:rPr lang="en-US" sz="1200" dirty="0"/>
                        <a:t>Write Address Bus L/H Register to the Data Bus (L or H determined by the (AR) L/H instruction operand)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A1E08A24-7CF5-9D37-3DF3-404EC074736B}"/>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266117B-96E3-2FA1-270F-C0CC46BAF0F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83</a:t>
            </a:fld>
            <a:endParaRPr lang="en-US" b="1">
              <a:solidFill>
                <a:schemeClr val="bg1"/>
              </a:solidFill>
            </a:endParaRPr>
          </a:p>
        </p:txBody>
      </p:sp>
      <p:graphicFrame>
        <p:nvGraphicFramePr>
          <p:cNvPr id="14" name="Table 4">
            <a:extLst>
              <a:ext uri="{FF2B5EF4-FFF2-40B4-BE49-F238E27FC236}">
                <a16:creationId xmlns:a16="http://schemas.microsoft.com/office/drawing/2014/main" id="{A8C816B4-AC8F-CA42-7938-AEBCFAD10EE0}"/>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90C8B16-E97C-0BE2-6C84-5382787FE8BE}"/>
              </a:ext>
            </a:extLst>
          </p:cNvPr>
          <p:cNvGraphicFramePr>
            <a:graphicFrameLocks noGrp="1"/>
          </p:cNvGraphicFramePr>
          <p:nvPr>
            <p:extLst>
              <p:ext uri="{D42A27DB-BD31-4B8C-83A1-F6EECF244321}">
                <p14:modId xmlns:p14="http://schemas.microsoft.com/office/powerpoint/2010/main" val="1902629655"/>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MAG</a:t>
                      </a:r>
                    </a:p>
                  </a:txBody>
                  <a:tcPr>
                    <a:solidFill>
                      <a:schemeClr val="accent6"/>
                    </a:solidFill>
                  </a:tcPr>
                </a:tc>
                <a:tc gridSpan="2">
                  <a:txBody>
                    <a:bodyPr/>
                    <a:lstStyle/>
                    <a:p>
                      <a:pPr algn="ctr"/>
                      <a:r>
                        <a:rPr lang="en-US" sz="1300" dirty="0"/>
                        <a:t>XXXX</a:t>
                      </a:r>
                    </a:p>
                  </a:txBody>
                  <a:tcPr/>
                </a:tc>
                <a:tc hMerge="1">
                  <a:txBody>
                    <a:bodyPr/>
                    <a:lstStyle/>
                    <a:p>
                      <a:pPr algn="ctr"/>
                      <a:endParaRPr lang="en-US"/>
                    </a:p>
                  </a:txBody>
                  <a:tcPr/>
                </a:tc>
                <a:tc>
                  <a:txBody>
                    <a:bodyPr/>
                    <a:lstStyle/>
                    <a:p>
                      <a:pPr algn="ctr"/>
                      <a:r>
                        <a:rPr lang="en-US" sz="1300" dirty="0" err="1"/>
                        <a:t>ARSrc</a:t>
                      </a:r>
                      <a:endParaRPr lang="en-US" sz="1300" dirty="0"/>
                    </a:p>
                  </a:txBody>
                  <a:tcPr/>
                </a:tc>
                <a:tc>
                  <a:txBody>
                    <a:bodyPr/>
                    <a:lstStyle/>
                    <a:p>
                      <a:pPr algn="ctr"/>
                      <a:r>
                        <a:rPr lang="en-US" sz="1300" dirty="0"/>
                        <a:t>Rd</a:t>
                      </a:r>
                    </a:p>
                  </a:txBody>
                  <a:tcPr/>
                </a:tc>
                <a:tc>
                  <a:txBody>
                    <a:bodyPr/>
                    <a:lstStyle/>
                    <a:p>
                      <a:pPr algn="ctr"/>
                      <a:r>
                        <a:rPr lang="en-US" sz="1300" dirty="0"/>
                        <a:t>(AR) L/H</a:t>
                      </a:r>
                    </a:p>
                  </a:txBody>
                  <a:tcPr/>
                </a:tc>
                <a:tc>
                  <a:txBody>
                    <a:bodyPr/>
                    <a:lstStyle/>
                    <a:p>
                      <a:pPr algn="ctr"/>
                      <a:r>
                        <a:rPr lang="en-US" sz="1300" dirty="0" err="1"/>
                        <a:t>OpCode</a:t>
                      </a:r>
                      <a:r>
                        <a:rPr lang="en-US" sz="1300" dirty="0"/>
                        <a:t>=1a</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2620FAB-D9EF-D16E-9D9C-86029D1E70BE}"/>
              </a:ext>
            </a:extLst>
          </p:cNvPr>
          <p:cNvSpPr txBox="1"/>
          <p:nvPr/>
        </p:nvSpPr>
        <p:spPr>
          <a:xfrm>
            <a:off x="10966456" y="2"/>
            <a:ext cx="1297150" cy="1323439"/>
          </a:xfrm>
          <a:prstGeom prst="rect">
            <a:avLst/>
          </a:prstGeom>
          <a:noFill/>
        </p:spPr>
        <p:txBody>
          <a:bodyPr wrap="none" rtlCol="0">
            <a:spAutoFit/>
          </a:bodyPr>
          <a:lstStyle/>
          <a:p>
            <a:r>
              <a:rPr lang="en-US" sz="8000" dirty="0">
                <a:solidFill>
                  <a:schemeClr val="accent1">
                    <a:lumMod val="60000"/>
                    <a:lumOff val="40000"/>
                  </a:schemeClr>
                </a:solidFill>
              </a:rPr>
              <a:t>1A</a:t>
            </a:r>
          </a:p>
        </p:txBody>
      </p:sp>
      <p:sp>
        <p:nvSpPr>
          <p:cNvPr id="6" name="TextBox 5">
            <a:extLst>
              <a:ext uri="{FF2B5EF4-FFF2-40B4-BE49-F238E27FC236}">
                <a16:creationId xmlns:a16="http://schemas.microsoft.com/office/drawing/2014/main" id="{439E498B-609C-25E3-9A99-05681A1D0EE1}"/>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MAG R3, %SP[L]</a:t>
            </a:r>
          </a:p>
        </p:txBody>
      </p:sp>
      <p:sp>
        <p:nvSpPr>
          <p:cNvPr id="7" name="TextBox 6">
            <a:extLst>
              <a:ext uri="{FF2B5EF4-FFF2-40B4-BE49-F238E27FC236}">
                <a16:creationId xmlns:a16="http://schemas.microsoft.com/office/drawing/2014/main" id="{2EA5ACB4-7A60-3FD0-A1C9-3AFEEB7F3002}"/>
              </a:ext>
            </a:extLst>
          </p:cNvPr>
          <p:cNvSpPr txBox="1"/>
          <p:nvPr/>
        </p:nvSpPr>
        <p:spPr>
          <a:xfrm>
            <a:off x="4876837"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[L/H]</a:t>
            </a:r>
          </a:p>
        </p:txBody>
      </p:sp>
    </p:spTree>
    <p:extLst>
      <p:ext uri="{BB962C8B-B14F-4D97-AF65-F5344CB8AC3E}">
        <p14:creationId xmlns:p14="http://schemas.microsoft.com/office/powerpoint/2010/main" val="33199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764F-CB2C-C0B9-4218-8EB9455521A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46ABD0D-0F87-5864-383C-0D1D46C6F716}"/>
              </a:ext>
            </a:extLst>
          </p:cNvPr>
          <p:cNvSpPr>
            <a:spLocks noGrp="1"/>
          </p:cNvSpPr>
          <p:nvPr>
            <p:ph type="ctrTitle"/>
          </p:nvPr>
        </p:nvSpPr>
        <p:spPr>
          <a:xfrm>
            <a:off x="914399" y="182880"/>
            <a:ext cx="10052055" cy="457200"/>
          </a:xfrm>
        </p:spPr>
        <p:txBody>
          <a:bodyPr/>
          <a:lstStyle/>
          <a:p>
            <a:r>
              <a:rPr lang="en-US" dirty="0"/>
              <a:t>Micro-Instructions Control: Load Address register(LDA) (11011)</a:t>
            </a:r>
          </a:p>
        </p:txBody>
      </p:sp>
      <p:graphicFrame>
        <p:nvGraphicFramePr>
          <p:cNvPr id="5" name="Table 4">
            <a:extLst>
              <a:ext uri="{FF2B5EF4-FFF2-40B4-BE49-F238E27FC236}">
                <a16:creationId xmlns:a16="http://schemas.microsoft.com/office/drawing/2014/main" id="{42A89C1C-F67E-3146-D431-455A69663A44}"/>
              </a:ext>
            </a:extLst>
          </p:cNvPr>
          <p:cNvGraphicFramePr>
            <a:graphicFrameLocks noGrp="1"/>
          </p:cNvGraphicFramePr>
          <p:nvPr>
            <p:extLst>
              <p:ext uri="{D42A27DB-BD31-4B8C-83A1-F6EECF244321}">
                <p14:modId xmlns:p14="http://schemas.microsoft.com/office/powerpoint/2010/main" val="4124494523"/>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0x02_00_40</a:t>
                      </a:r>
                    </a:p>
                  </a:txBody>
                  <a:tcPr/>
                </a:tc>
                <a:tc>
                  <a:txBody>
                    <a:bodyPr/>
                    <a:lstStyle/>
                    <a:p>
                      <a:pPr algn="l"/>
                      <a:r>
                        <a:rPr lang="en-US" sz="1200" dirty="0"/>
                        <a:t>Write Imm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687E9B2D-8A0F-50DC-0C1B-3E772D4758E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FC7EA34-A969-719C-33B8-81EB872CFCC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84</a:t>
            </a:fld>
            <a:endParaRPr lang="en-US" b="1">
              <a:solidFill>
                <a:schemeClr val="bg1"/>
              </a:solidFill>
            </a:endParaRPr>
          </a:p>
        </p:txBody>
      </p:sp>
      <p:graphicFrame>
        <p:nvGraphicFramePr>
          <p:cNvPr id="14" name="Table 4">
            <a:extLst>
              <a:ext uri="{FF2B5EF4-FFF2-40B4-BE49-F238E27FC236}">
                <a16:creationId xmlns:a16="http://schemas.microsoft.com/office/drawing/2014/main" id="{98C5F7B6-A168-0E90-4C1B-E3D17AC1F54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F8237CB-0D1C-2B0F-C823-BF0D3157BC07}"/>
              </a:ext>
            </a:extLst>
          </p:cNvPr>
          <p:cNvGraphicFramePr>
            <a:graphicFrameLocks noGrp="1"/>
          </p:cNvGraphicFramePr>
          <p:nvPr>
            <p:extLst>
              <p:ext uri="{D42A27DB-BD31-4B8C-83A1-F6EECF244321}">
                <p14:modId xmlns:p14="http://schemas.microsoft.com/office/powerpoint/2010/main" val="282643380"/>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LDA</a:t>
                      </a:r>
                    </a:p>
                  </a:txBody>
                  <a:tcPr>
                    <a:solidFill>
                      <a:schemeClr val="accent6"/>
                    </a:solidFill>
                  </a:tcPr>
                </a:tc>
                <a:tc gridSpan="3">
                  <a:txBody>
                    <a:bodyPr/>
                    <a:lstStyle/>
                    <a:p>
                      <a:pPr algn="ctr"/>
                      <a:r>
                        <a:rPr lang="en-US" sz="1300" dirty="0"/>
                        <a:t>Immediate (8-bit)</a:t>
                      </a:r>
                    </a:p>
                  </a:txBody>
                  <a:tcPr/>
                </a:tc>
                <a:tc hMerge="1">
                  <a:txBody>
                    <a:bodyPr/>
                    <a:lstStyle/>
                    <a:p>
                      <a:pPr algn="ctr"/>
                      <a:endParaRPr lang="en-US"/>
                    </a:p>
                  </a:txBody>
                  <a:tcPr/>
                </a:tc>
                <a:tc hMerge="1">
                  <a:txBody>
                    <a:bodyPr/>
                    <a:lstStyle/>
                    <a:p>
                      <a:pPr algn="ctr"/>
                      <a:endParaRPr lang="en-US" sz="1300" dirty="0"/>
                    </a:p>
                  </a:txBody>
                  <a:tcPr/>
                </a:tc>
                <a:tc>
                  <a:txBody>
                    <a:bodyPr/>
                    <a:lstStyle/>
                    <a:p>
                      <a:pPr algn="ctr"/>
                      <a:r>
                        <a:rPr lang="en-US" sz="1300" dirty="0"/>
                        <a:t>ARDest</a:t>
                      </a:r>
                    </a:p>
                  </a:txBody>
                  <a:tcPr/>
                </a:tc>
                <a:tc>
                  <a:txBody>
                    <a:bodyPr/>
                    <a:lstStyle/>
                    <a:p>
                      <a:pPr algn="ctr"/>
                      <a:r>
                        <a:rPr lang="en-US" sz="1300" dirty="0"/>
                        <a:t>(AR) L/H</a:t>
                      </a:r>
                    </a:p>
                  </a:txBody>
                  <a:tcPr/>
                </a:tc>
                <a:tc>
                  <a:txBody>
                    <a:bodyPr/>
                    <a:lstStyle/>
                    <a:p>
                      <a:pPr algn="ctr"/>
                      <a:r>
                        <a:rPr lang="en-US" sz="1300" dirty="0" err="1"/>
                        <a:t>OpCode</a:t>
                      </a:r>
                      <a:r>
                        <a:rPr lang="en-US" sz="1300" dirty="0"/>
                        <a:t>=1b</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E7F5FEF-769C-C3C3-C0A6-5370D3EDDCA5}"/>
              </a:ext>
            </a:extLst>
          </p:cNvPr>
          <p:cNvSpPr txBox="1"/>
          <p:nvPr/>
        </p:nvSpPr>
        <p:spPr>
          <a:xfrm>
            <a:off x="10966456" y="2"/>
            <a:ext cx="1261884" cy="1323439"/>
          </a:xfrm>
          <a:prstGeom prst="rect">
            <a:avLst/>
          </a:prstGeom>
          <a:noFill/>
        </p:spPr>
        <p:txBody>
          <a:bodyPr wrap="none" rtlCol="0">
            <a:spAutoFit/>
          </a:bodyPr>
          <a:lstStyle/>
          <a:p>
            <a:r>
              <a:rPr lang="en-US" sz="8000" dirty="0">
                <a:solidFill>
                  <a:schemeClr val="accent1">
                    <a:lumMod val="60000"/>
                    <a:lumOff val="40000"/>
                  </a:schemeClr>
                </a:solidFill>
              </a:rPr>
              <a:t>1B</a:t>
            </a:r>
          </a:p>
        </p:txBody>
      </p:sp>
      <p:sp>
        <p:nvSpPr>
          <p:cNvPr id="6" name="TextBox 5">
            <a:extLst>
              <a:ext uri="{FF2B5EF4-FFF2-40B4-BE49-F238E27FC236}">
                <a16:creationId xmlns:a16="http://schemas.microsoft.com/office/drawing/2014/main" id="{FBC03475-04A4-D618-6A14-D02507E63D3C}"/>
              </a:ext>
            </a:extLst>
          </p:cNvPr>
          <p:cNvSpPr txBox="1"/>
          <p:nvPr/>
        </p:nvSpPr>
        <p:spPr>
          <a:xfrm>
            <a:off x="4876837" y="4916582"/>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LDA %BP[L], #0x05</a:t>
            </a:r>
          </a:p>
        </p:txBody>
      </p:sp>
      <p:sp>
        <p:nvSpPr>
          <p:cNvPr id="7" name="TextBox 6">
            <a:extLst>
              <a:ext uri="{FF2B5EF4-FFF2-40B4-BE49-F238E27FC236}">
                <a16:creationId xmlns:a16="http://schemas.microsoft.com/office/drawing/2014/main" id="{E88F1E57-C78B-7BDE-BCF9-1B780DCF0677}"/>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Imm</a:t>
            </a:r>
          </a:p>
        </p:txBody>
      </p:sp>
    </p:spTree>
    <p:extLst>
      <p:ext uri="{BB962C8B-B14F-4D97-AF65-F5344CB8AC3E}">
        <p14:creationId xmlns:p14="http://schemas.microsoft.com/office/powerpoint/2010/main" val="409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D90-4766-B635-E162-46A4F0050CE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A26D2AA-17A1-4C53-19B8-A16603D3EC4C}"/>
              </a:ext>
            </a:extLst>
          </p:cNvPr>
          <p:cNvSpPr>
            <a:spLocks noGrp="1"/>
          </p:cNvSpPr>
          <p:nvPr>
            <p:ph type="ctrTitle"/>
          </p:nvPr>
        </p:nvSpPr>
        <p:spPr>
          <a:xfrm>
            <a:off x="914399" y="182880"/>
            <a:ext cx="10052055" cy="457200"/>
          </a:xfrm>
        </p:spPr>
        <p:txBody>
          <a:bodyPr/>
          <a:lstStyle/>
          <a:p>
            <a:r>
              <a:rPr lang="en-US" dirty="0"/>
              <a:t>Micro-Instructions Control: Move General to Address register (MGA) (11100)</a:t>
            </a:r>
          </a:p>
        </p:txBody>
      </p:sp>
      <p:graphicFrame>
        <p:nvGraphicFramePr>
          <p:cNvPr id="5" name="Table 4">
            <a:extLst>
              <a:ext uri="{FF2B5EF4-FFF2-40B4-BE49-F238E27FC236}">
                <a16:creationId xmlns:a16="http://schemas.microsoft.com/office/drawing/2014/main" id="{FE695317-3722-A085-C2C4-6E9A6F60B34C}"/>
              </a:ext>
            </a:extLst>
          </p:cNvPr>
          <p:cNvGraphicFramePr>
            <a:graphicFrameLocks noGrp="1"/>
          </p:cNvGraphicFramePr>
          <p:nvPr>
            <p:extLst>
              <p:ext uri="{D42A27DB-BD31-4B8C-83A1-F6EECF244321}">
                <p14:modId xmlns:p14="http://schemas.microsoft.com/office/powerpoint/2010/main" val="3929668775"/>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0x02_00_10</a:t>
                      </a:r>
                    </a:p>
                  </a:txBody>
                  <a:tcPr/>
                </a:tc>
                <a:tc>
                  <a:txBody>
                    <a:bodyPr/>
                    <a:lstStyle/>
                    <a:p>
                      <a:pPr algn="l"/>
                      <a:r>
                        <a:rPr lang="en-US" sz="1200" dirty="0"/>
                        <a:t>Write Rs1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13879C91-2171-68EE-0D09-CACAEA18526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A7F0EC3F-B5CD-B046-DA09-3BF1FCF6F62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85</a:t>
            </a:fld>
            <a:endParaRPr lang="en-US" b="1">
              <a:solidFill>
                <a:schemeClr val="bg1"/>
              </a:solidFill>
            </a:endParaRPr>
          </a:p>
        </p:txBody>
      </p:sp>
      <p:graphicFrame>
        <p:nvGraphicFramePr>
          <p:cNvPr id="14" name="Table 4">
            <a:extLst>
              <a:ext uri="{FF2B5EF4-FFF2-40B4-BE49-F238E27FC236}">
                <a16:creationId xmlns:a16="http://schemas.microsoft.com/office/drawing/2014/main" id="{2E9A666C-03B6-8517-4ABF-F440C90FD7C3}"/>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DF199E1-D77B-4E08-4111-7B30FD355462}"/>
              </a:ext>
            </a:extLst>
          </p:cNvPr>
          <p:cNvGraphicFramePr>
            <a:graphicFrameLocks noGrp="1"/>
          </p:cNvGraphicFramePr>
          <p:nvPr>
            <p:extLst>
              <p:ext uri="{D42A27DB-BD31-4B8C-83A1-F6EECF244321}">
                <p14:modId xmlns:p14="http://schemas.microsoft.com/office/powerpoint/2010/main" val="118620026"/>
              </p:ext>
            </p:extLst>
          </p:nvPr>
        </p:nvGraphicFramePr>
        <p:xfrm>
          <a:off x="179752" y="5818357"/>
          <a:ext cx="1065629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104337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MGA</a:t>
                      </a:r>
                    </a:p>
                  </a:txBody>
                  <a:tcPr>
                    <a:solidFill>
                      <a:schemeClr val="accent6"/>
                    </a:solidFill>
                  </a:tcPr>
                </a:tc>
                <a:tc>
                  <a:txBody>
                    <a:bodyPr/>
                    <a:lstStyle/>
                    <a:p>
                      <a:pPr algn="ctr"/>
                      <a:r>
                        <a:rPr lang="en-US" sz="1300" dirty="0"/>
                        <a:t>XX</a:t>
                      </a:r>
                    </a:p>
                  </a:txBody>
                  <a:tcPr/>
                </a:tc>
                <a:tc>
                  <a:txBody>
                    <a:bodyPr/>
                    <a:lstStyle/>
                    <a:p>
                      <a:pPr algn="ctr"/>
                      <a:r>
                        <a:rPr lang="en-US" sz="1300" dirty="0"/>
                        <a:t>Rs1</a:t>
                      </a:r>
                      <a:endParaRPr lang="en-US" dirty="0"/>
                    </a:p>
                  </a:txBody>
                  <a:tcPr/>
                </a:tc>
                <a:tc>
                  <a:txBody>
                    <a:bodyPr/>
                    <a:lstStyle/>
                    <a:p>
                      <a:pPr algn="ctr"/>
                      <a:r>
                        <a:rPr lang="en-US" sz="1300" dirty="0"/>
                        <a:t>X</a:t>
                      </a:r>
                    </a:p>
                  </a:txBody>
                  <a:tcPr/>
                </a:tc>
                <a:tc>
                  <a:txBody>
                    <a:bodyPr/>
                    <a:lstStyle/>
                    <a:p>
                      <a:pPr algn="ctr"/>
                      <a:r>
                        <a:rPr lang="en-US" sz="1300"/>
                        <a:t>ARDest</a:t>
                      </a:r>
                      <a:endParaRPr lang="en-US" sz="1300" dirty="0"/>
                    </a:p>
                  </a:txBody>
                  <a:tcPr/>
                </a:tc>
                <a:tc>
                  <a:txBody>
                    <a:bodyPr/>
                    <a:lstStyle/>
                    <a:p>
                      <a:pPr algn="ctr"/>
                      <a:r>
                        <a:rPr lang="en-US" sz="1300" dirty="0"/>
                        <a:t>(AR) L/H</a:t>
                      </a:r>
                    </a:p>
                  </a:txBody>
                  <a:tcPr/>
                </a:tc>
                <a:tc>
                  <a:txBody>
                    <a:bodyPr/>
                    <a:lstStyle/>
                    <a:p>
                      <a:pPr algn="ctr"/>
                      <a:r>
                        <a:rPr lang="en-US" sz="1300" dirty="0" err="1"/>
                        <a:t>OpCode</a:t>
                      </a:r>
                      <a:r>
                        <a:rPr lang="en-US" sz="1300" dirty="0"/>
                        <a:t>=1c</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E3D0255-F19B-74B5-A527-3582A3A19A17}"/>
              </a:ext>
            </a:extLst>
          </p:cNvPr>
          <p:cNvSpPr txBox="1"/>
          <p:nvPr/>
        </p:nvSpPr>
        <p:spPr>
          <a:xfrm>
            <a:off x="10966456" y="2"/>
            <a:ext cx="1250663" cy="1323439"/>
          </a:xfrm>
          <a:prstGeom prst="rect">
            <a:avLst/>
          </a:prstGeom>
          <a:noFill/>
        </p:spPr>
        <p:txBody>
          <a:bodyPr wrap="none" rtlCol="0">
            <a:spAutoFit/>
          </a:bodyPr>
          <a:lstStyle/>
          <a:p>
            <a:r>
              <a:rPr lang="en-US" sz="8000" dirty="0">
                <a:solidFill>
                  <a:schemeClr val="accent1">
                    <a:lumMod val="60000"/>
                    <a:lumOff val="40000"/>
                  </a:schemeClr>
                </a:solidFill>
              </a:rPr>
              <a:t>1C</a:t>
            </a:r>
          </a:p>
        </p:txBody>
      </p:sp>
      <p:sp>
        <p:nvSpPr>
          <p:cNvPr id="6" name="TextBox 5">
            <a:extLst>
              <a:ext uri="{FF2B5EF4-FFF2-40B4-BE49-F238E27FC236}">
                <a16:creationId xmlns:a16="http://schemas.microsoft.com/office/drawing/2014/main" id="{4A815CA4-B3F3-21E9-3487-2BD3274E6B1A}"/>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MGA %SP[L], R2</a:t>
            </a:r>
          </a:p>
        </p:txBody>
      </p:sp>
      <p:sp>
        <p:nvSpPr>
          <p:cNvPr id="7" name="TextBox 6">
            <a:extLst>
              <a:ext uri="{FF2B5EF4-FFF2-40B4-BE49-F238E27FC236}">
                <a16:creationId xmlns:a16="http://schemas.microsoft.com/office/drawing/2014/main" id="{DC28D120-F5E4-F2B9-5CB1-69B1375E0A2A}"/>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Rs1</a:t>
            </a:r>
          </a:p>
        </p:txBody>
      </p:sp>
    </p:spTree>
    <p:extLst>
      <p:ext uri="{BB962C8B-B14F-4D97-AF65-F5344CB8AC3E}">
        <p14:creationId xmlns:p14="http://schemas.microsoft.com/office/powerpoint/2010/main" val="35903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138 -  3-to-8 Line Decoder </a:t>
            </a:r>
          </a:p>
        </p:txBody>
      </p:sp>
      <p:pic>
        <p:nvPicPr>
          <p:cNvPr id="4" name="Picture 3">
            <a:extLst>
              <a:ext uri="{FF2B5EF4-FFF2-40B4-BE49-F238E27FC236}">
                <a16:creationId xmlns:a16="http://schemas.microsoft.com/office/drawing/2014/main" id="{5F83458A-167B-6240-2CA3-3321264648D4}"/>
              </a:ext>
            </a:extLst>
          </p:cNvPr>
          <p:cNvPicPr>
            <a:picLocks noChangeAspect="1"/>
          </p:cNvPicPr>
          <p:nvPr/>
        </p:nvPicPr>
        <p:blipFill>
          <a:blip r:embed="rId2"/>
          <a:stretch>
            <a:fillRect/>
          </a:stretch>
        </p:blipFill>
        <p:spPr>
          <a:xfrm rot="5400000">
            <a:off x="9041165" y="184547"/>
            <a:ext cx="2853049" cy="2647376"/>
          </a:xfrm>
          <a:prstGeom prst="rect">
            <a:avLst/>
          </a:prstGeom>
        </p:spPr>
      </p:pic>
      <p:pic>
        <p:nvPicPr>
          <p:cNvPr id="7" name="Picture 6">
            <a:extLst>
              <a:ext uri="{FF2B5EF4-FFF2-40B4-BE49-F238E27FC236}">
                <a16:creationId xmlns:a16="http://schemas.microsoft.com/office/drawing/2014/main" id="{13B59685-E8E2-8CB6-3A74-24B5A45E78CD}"/>
              </a:ext>
            </a:extLst>
          </p:cNvPr>
          <p:cNvPicPr>
            <a:picLocks noChangeAspect="1"/>
          </p:cNvPicPr>
          <p:nvPr/>
        </p:nvPicPr>
        <p:blipFill>
          <a:blip r:embed="rId3"/>
          <a:srcRect l="1183"/>
          <a:stretch/>
        </p:blipFill>
        <p:spPr>
          <a:xfrm>
            <a:off x="400625" y="1265748"/>
            <a:ext cx="6928076" cy="4442845"/>
          </a:xfrm>
          <a:prstGeom prst="rect">
            <a:avLst/>
          </a:prstGeom>
        </p:spPr>
      </p:pic>
      <p:pic>
        <p:nvPicPr>
          <p:cNvPr id="10" name="Picture 9">
            <a:extLst>
              <a:ext uri="{FF2B5EF4-FFF2-40B4-BE49-F238E27FC236}">
                <a16:creationId xmlns:a16="http://schemas.microsoft.com/office/drawing/2014/main" id="{6A9D861A-2C26-5406-E128-AB014450CBF6}"/>
              </a:ext>
            </a:extLst>
          </p:cNvPr>
          <p:cNvPicPr>
            <a:picLocks noChangeAspect="1"/>
          </p:cNvPicPr>
          <p:nvPr/>
        </p:nvPicPr>
        <p:blipFill>
          <a:blip r:embed="rId4"/>
          <a:stretch>
            <a:fillRect/>
          </a:stretch>
        </p:blipFill>
        <p:spPr>
          <a:xfrm>
            <a:off x="7649845" y="3150297"/>
            <a:ext cx="4423275" cy="2959523"/>
          </a:xfrm>
          <a:prstGeom prst="rect">
            <a:avLst/>
          </a:prstGeom>
        </p:spPr>
      </p:pic>
    </p:spTree>
    <p:extLst>
      <p:ext uri="{BB962C8B-B14F-4D97-AF65-F5344CB8AC3E}">
        <p14:creationId xmlns:p14="http://schemas.microsoft.com/office/powerpoint/2010/main" val="357222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161 - 4-Bit Binary Counter, Asynchronous Reset</a:t>
            </a:r>
          </a:p>
        </p:txBody>
      </p:sp>
      <p:sp>
        <p:nvSpPr>
          <p:cNvPr id="7" name="TextBox 6">
            <a:extLst>
              <a:ext uri="{FF2B5EF4-FFF2-40B4-BE49-F238E27FC236}">
                <a16:creationId xmlns:a16="http://schemas.microsoft.com/office/drawing/2014/main" id="{9D5DFE0C-AC23-1DC5-0FB9-8413A1F1868C}"/>
              </a:ext>
            </a:extLst>
          </p:cNvPr>
          <p:cNvSpPr txBox="1"/>
          <p:nvPr/>
        </p:nvSpPr>
        <p:spPr>
          <a:xfrm>
            <a:off x="494817" y="5130352"/>
            <a:ext cx="7595377" cy="738664"/>
          </a:xfrm>
          <a:prstGeom prst="rect">
            <a:avLst/>
          </a:prstGeom>
          <a:solidFill>
            <a:srgbClr val="FFFFCC"/>
          </a:solidFill>
        </p:spPr>
        <p:txBody>
          <a:bodyPr wrap="square" rtlCol="0">
            <a:spAutoFit/>
          </a:bodyPr>
          <a:lstStyle/>
          <a:p>
            <a:r>
              <a:rPr lang="en-US" sz="1400"/>
              <a:t>Notes:</a:t>
            </a:r>
          </a:p>
          <a:p>
            <a:pPr marL="171446" indent="-171446">
              <a:buFont typeface="Arial" panose="020B0604020202020204" pitchFamily="34" charset="0"/>
              <a:buChar char="•"/>
            </a:pPr>
            <a:r>
              <a:rPr lang="en-US" sz="1400"/>
              <a:t>Parallel Load need to happen on </a:t>
            </a:r>
            <a:r>
              <a:rPr lang="en-US" sz="1400" err="1"/>
              <a:t>invese</a:t>
            </a:r>
            <a:r>
              <a:rPr lang="en-US" sz="1400"/>
              <a:t> clock</a:t>
            </a:r>
          </a:p>
          <a:p>
            <a:pPr marL="171446" indent="-171446">
              <a:buFont typeface="Arial" panose="020B0604020202020204" pitchFamily="34" charset="0"/>
              <a:buChar char="•"/>
            </a:pPr>
            <a:r>
              <a:rPr lang="en-US" sz="1400"/>
              <a:t>Count need to happen on [TBD – need timing diagram of the PC Advance]</a:t>
            </a:r>
          </a:p>
        </p:txBody>
      </p:sp>
      <p:pic>
        <p:nvPicPr>
          <p:cNvPr id="11" name="Picture 10">
            <a:extLst>
              <a:ext uri="{FF2B5EF4-FFF2-40B4-BE49-F238E27FC236}">
                <a16:creationId xmlns:a16="http://schemas.microsoft.com/office/drawing/2014/main" id="{24F3505A-FF75-9E62-0CBF-B3F83DB427B4}"/>
              </a:ext>
            </a:extLst>
          </p:cNvPr>
          <p:cNvPicPr>
            <a:picLocks noChangeAspect="1"/>
          </p:cNvPicPr>
          <p:nvPr/>
        </p:nvPicPr>
        <p:blipFill>
          <a:blip r:embed="rId2"/>
          <a:stretch>
            <a:fillRect/>
          </a:stretch>
        </p:blipFill>
        <p:spPr>
          <a:xfrm>
            <a:off x="9312045" y="306180"/>
            <a:ext cx="2095683" cy="2568163"/>
          </a:xfrm>
          <a:prstGeom prst="rect">
            <a:avLst/>
          </a:prstGeom>
        </p:spPr>
      </p:pic>
      <p:pic>
        <p:nvPicPr>
          <p:cNvPr id="13" name="Picture 12">
            <a:extLst>
              <a:ext uri="{FF2B5EF4-FFF2-40B4-BE49-F238E27FC236}">
                <a16:creationId xmlns:a16="http://schemas.microsoft.com/office/drawing/2014/main" id="{8F564919-034A-D950-41CF-E7E36075337F}"/>
              </a:ext>
            </a:extLst>
          </p:cNvPr>
          <p:cNvPicPr>
            <a:picLocks noChangeAspect="1"/>
          </p:cNvPicPr>
          <p:nvPr/>
        </p:nvPicPr>
        <p:blipFill>
          <a:blip r:embed="rId3"/>
          <a:stretch>
            <a:fillRect/>
          </a:stretch>
        </p:blipFill>
        <p:spPr>
          <a:xfrm>
            <a:off x="694975" y="1472600"/>
            <a:ext cx="8058848" cy="2324301"/>
          </a:xfrm>
          <a:prstGeom prst="rect">
            <a:avLst/>
          </a:prstGeom>
        </p:spPr>
      </p:pic>
      <p:pic>
        <p:nvPicPr>
          <p:cNvPr id="9" name="Picture 8">
            <a:extLst>
              <a:ext uri="{FF2B5EF4-FFF2-40B4-BE49-F238E27FC236}">
                <a16:creationId xmlns:a16="http://schemas.microsoft.com/office/drawing/2014/main" id="{842D5F2E-CA71-977C-9678-6A1F386760C8}"/>
              </a:ext>
            </a:extLst>
          </p:cNvPr>
          <p:cNvPicPr>
            <a:picLocks noChangeAspect="1"/>
          </p:cNvPicPr>
          <p:nvPr/>
        </p:nvPicPr>
        <p:blipFill>
          <a:blip r:embed="rId4"/>
          <a:stretch>
            <a:fillRect/>
          </a:stretch>
        </p:blipFill>
        <p:spPr>
          <a:xfrm>
            <a:off x="8474818" y="3527274"/>
            <a:ext cx="3455969" cy="2484335"/>
          </a:xfrm>
          <a:prstGeom prst="rect">
            <a:avLst/>
          </a:prstGeom>
        </p:spPr>
      </p:pic>
    </p:spTree>
    <p:extLst>
      <p:ext uri="{BB962C8B-B14F-4D97-AF65-F5344CB8AC3E}">
        <p14:creationId xmlns:p14="http://schemas.microsoft.com/office/powerpoint/2010/main" val="18057057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175 -  Quad D-Type Flip-Flop with Reset</a:t>
            </a:r>
          </a:p>
        </p:txBody>
      </p:sp>
      <p:pic>
        <p:nvPicPr>
          <p:cNvPr id="9" name="Picture 8">
            <a:extLst>
              <a:ext uri="{FF2B5EF4-FFF2-40B4-BE49-F238E27FC236}">
                <a16:creationId xmlns:a16="http://schemas.microsoft.com/office/drawing/2014/main" id="{DFD75CFD-FB26-F5E0-5BF8-481073090C0A}"/>
              </a:ext>
            </a:extLst>
          </p:cNvPr>
          <p:cNvPicPr>
            <a:picLocks noChangeAspect="1"/>
          </p:cNvPicPr>
          <p:nvPr/>
        </p:nvPicPr>
        <p:blipFill>
          <a:blip r:embed="rId2"/>
          <a:stretch>
            <a:fillRect/>
          </a:stretch>
        </p:blipFill>
        <p:spPr>
          <a:xfrm>
            <a:off x="1247545" y="2166845"/>
            <a:ext cx="5315411" cy="2133785"/>
          </a:xfrm>
          <a:prstGeom prst="rect">
            <a:avLst/>
          </a:prstGeom>
        </p:spPr>
      </p:pic>
      <p:pic>
        <p:nvPicPr>
          <p:cNvPr id="11" name="Picture 10">
            <a:extLst>
              <a:ext uri="{FF2B5EF4-FFF2-40B4-BE49-F238E27FC236}">
                <a16:creationId xmlns:a16="http://schemas.microsoft.com/office/drawing/2014/main" id="{DD077CAE-D29F-3AE5-02BF-011755A7710E}"/>
              </a:ext>
            </a:extLst>
          </p:cNvPr>
          <p:cNvPicPr>
            <a:picLocks noChangeAspect="1"/>
          </p:cNvPicPr>
          <p:nvPr/>
        </p:nvPicPr>
        <p:blipFill>
          <a:blip r:embed="rId3"/>
          <a:stretch>
            <a:fillRect/>
          </a:stretch>
        </p:blipFill>
        <p:spPr>
          <a:xfrm>
            <a:off x="7034086" y="2000115"/>
            <a:ext cx="4057777" cy="4294920"/>
          </a:xfrm>
          <a:prstGeom prst="rect">
            <a:avLst/>
          </a:prstGeom>
        </p:spPr>
      </p:pic>
      <p:pic>
        <p:nvPicPr>
          <p:cNvPr id="5" name="Picture 4">
            <a:extLst>
              <a:ext uri="{FF2B5EF4-FFF2-40B4-BE49-F238E27FC236}">
                <a16:creationId xmlns:a16="http://schemas.microsoft.com/office/drawing/2014/main" id="{8CC2B28E-621E-936E-4989-02CB618EA980}"/>
              </a:ext>
            </a:extLst>
          </p:cNvPr>
          <p:cNvPicPr>
            <a:picLocks noChangeAspect="1"/>
          </p:cNvPicPr>
          <p:nvPr/>
        </p:nvPicPr>
        <p:blipFill>
          <a:blip r:embed="rId4"/>
          <a:stretch>
            <a:fillRect/>
          </a:stretch>
        </p:blipFill>
        <p:spPr>
          <a:xfrm>
            <a:off x="9471346" y="284666"/>
            <a:ext cx="1948244" cy="2040325"/>
          </a:xfrm>
          <a:prstGeom prst="rect">
            <a:avLst/>
          </a:prstGeom>
        </p:spPr>
      </p:pic>
    </p:spTree>
    <p:extLst>
      <p:ext uri="{BB962C8B-B14F-4D97-AF65-F5344CB8AC3E}">
        <p14:creationId xmlns:p14="http://schemas.microsoft.com/office/powerpoint/2010/main" val="10086327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245 -  Octal D-Type Flip-Flop with Reset</a:t>
            </a:r>
          </a:p>
        </p:txBody>
      </p:sp>
      <p:pic>
        <p:nvPicPr>
          <p:cNvPr id="5" name="Picture 4">
            <a:extLst>
              <a:ext uri="{FF2B5EF4-FFF2-40B4-BE49-F238E27FC236}">
                <a16:creationId xmlns:a16="http://schemas.microsoft.com/office/drawing/2014/main" id="{730F269C-0E84-C830-638F-23927AE0D8B0}"/>
              </a:ext>
            </a:extLst>
          </p:cNvPr>
          <p:cNvPicPr>
            <a:picLocks noChangeAspect="1"/>
          </p:cNvPicPr>
          <p:nvPr/>
        </p:nvPicPr>
        <p:blipFill>
          <a:blip r:embed="rId2"/>
          <a:stretch>
            <a:fillRect/>
          </a:stretch>
        </p:blipFill>
        <p:spPr>
          <a:xfrm>
            <a:off x="8948739" y="1"/>
            <a:ext cx="2704168" cy="2756507"/>
          </a:xfrm>
          <a:prstGeom prst="rect">
            <a:avLst/>
          </a:prstGeom>
        </p:spPr>
      </p:pic>
      <p:pic>
        <p:nvPicPr>
          <p:cNvPr id="11" name="Picture 10">
            <a:extLst>
              <a:ext uri="{FF2B5EF4-FFF2-40B4-BE49-F238E27FC236}">
                <a16:creationId xmlns:a16="http://schemas.microsoft.com/office/drawing/2014/main" id="{81692492-51A3-4203-B084-F7DEE41CBF6B}"/>
              </a:ext>
            </a:extLst>
          </p:cNvPr>
          <p:cNvPicPr>
            <a:picLocks noChangeAspect="1"/>
          </p:cNvPicPr>
          <p:nvPr/>
        </p:nvPicPr>
        <p:blipFill>
          <a:blip r:embed="rId3"/>
          <a:stretch>
            <a:fillRect/>
          </a:stretch>
        </p:blipFill>
        <p:spPr>
          <a:xfrm>
            <a:off x="7079884" y="3024074"/>
            <a:ext cx="4974189" cy="3100503"/>
          </a:xfrm>
          <a:prstGeom prst="rect">
            <a:avLst/>
          </a:prstGeom>
        </p:spPr>
      </p:pic>
      <p:pic>
        <p:nvPicPr>
          <p:cNvPr id="8" name="Picture 7">
            <a:extLst>
              <a:ext uri="{FF2B5EF4-FFF2-40B4-BE49-F238E27FC236}">
                <a16:creationId xmlns:a16="http://schemas.microsoft.com/office/drawing/2014/main" id="{2ED886E1-F276-982A-CE33-8B2F47AECEB7}"/>
              </a:ext>
            </a:extLst>
          </p:cNvPr>
          <p:cNvPicPr>
            <a:picLocks noChangeAspect="1"/>
          </p:cNvPicPr>
          <p:nvPr/>
        </p:nvPicPr>
        <p:blipFill>
          <a:blip r:embed="rId4"/>
          <a:srcRect r="8522"/>
          <a:stretch/>
        </p:blipFill>
        <p:spPr>
          <a:xfrm>
            <a:off x="1132107" y="1459385"/>
            <a:ext cx="6535519" cy="2714747"/>
          </a:xfrm>
          <a:prstGeom prst="rect">
            <a:avLst/>
          </a:prstGeom>
        </p:spPr>
      </p:pic>
      <p:sp>
        <p:nvSpPr>
          <p:cNvPr id="12" name="Rectangle 11">
            <a:extLst>
              <a:ext uri="{FF2B5EF4-FFF2-40B4-BE49-F238E27FC236}">
                <a16:creationId xmlns:a16="http://schemas.microsoft.com/office/drawing/2014/main" id="{06029BB8-EF87-9A75-6DEA-95CD9635257E}"/>
              </a:ext>
            </a:extLst>
          </p:cNvPr>
          <p:cNvSpPr/>
          <p:nvPr/>
        </p:nvSpPr>
        <p:spPr>
          <a:xfrm>
            <a:off x="11410951" y="1971676"/>
            <a:ext cx="5238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99B9-4B02-9D7C-96FB-24127763A402}"/>
              </a:ext>
            </a:extLst>
          </p:cNvPr>
          <p:cNvSpPr>
            <a:spLocks noGrp="1"/>
          </p:cNvSpPr>
          <p:nvPr>
            <p:ph type="ctrTitle"/>
          </p:nvPr>
        </p:nvSpPr>
        <p:spPr/>
        <p:txBody>
          <a:bodyPr/>
          <a:lstStyle/>
          <a:p>
            <a:r>
              <a:rPr lang="en-US" dirty="0" err="1"/>
              <a:t>ARSrc</a:t>
            </a:r>
            <a:r>
              <a:rPr lang="en-US" dirty="0"/>
              <a:t> Operand Decode v2.0</a:t>
            </a:r>
          </a:p>
        </p:txBody>
      </p:sp>
      <p:sp>
        <p:nvSpPr>
          <p:cNvPr id="3" name="Rectangle 2">
            <a:hlinkClick r:id="rId2" action="ppaction://hlinksldjump"/>
            <a:extLst>
              <a:ext uri="{FF2B5EF4-FFF2-40B4-BE49-F238E27FC236}">
                <a16:creationId xmlns:a16="http://schemas.microsoft.com/office/drawing/2014/main" id="{2C6B1308-4B27-BECF-15EB-8A7BE0697717}"/>
              </a:ext>
            </a:extLst>
          </p:cNvPr>
          <p:cNvSpPr/>
          <p:nvPr/>
        </p:nvSpPr>
        <p:spPr>
          <a:xfrm>
            <a:off x="9954500" y="34046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grpSp>
        <p:nvGrpSpPr>
          <p:cNvPr id="10" name="Group 9">
            <a:extLst>
              <a:ext uri="{FF2B5EF4-FFF2-40B4-BE49-F238E27FC236}">
                <a16:creationId xmlns:a16="http://schemas.microsoft.com/office/drawing/2014/main" id="{5B29F761-55C7-4FF4-26E0-C98E63B91E0C}"/>
              </a:ext>
            </a:extLst>
          </p:cNvPr>
          <p:cNvGrpSpPr/>
          <p:nvPr/>
        </p:nvGrpSpPr>
        <p:grpSpPr>
          <a:xfrm>
            <a:off x="6336058" y="2730476"/>
            <a:ext cx="2934639" cy="2304741"/>
            <a:chOff x="4856171" y="2730476"/>
            <a:chExt cx="2934639" cy="2304741"/>
          </a:xfrm>
        </p:grpSpPr>
        <p:pic>
          <p:nvPicPr>
            <p:cNvPr id="8" name="Picture 7" descr="A diagram of a circuit board&#10;&#10;AI-generated content may be incorrect.">
              <a:extLst>
                <a:ext uri="{FF2B5EF4-FFF2-40B4-BE49-F238E27FC236}">
                  <a16:creationId xmlns:a16="http://schemas.microsoft.com/office/drawing/2014/main" id="{BD4857BA-959F-21B0-EF5F-3AB4E08BB883}"/>
                </a:ext>
              </a:extLst>
            </p:cNvPr>
            <p:cNvPicPr>
              <a:picLocks noChangeAspect="1"/>
            </p:cNvPicPr>
            <p:nvPr/>
          </p:nvPicPr>
          <p:blipFill>
            <a:blip r:embed="rId3"/>
            <a:stretch>
              <a:fillRect/>
            </a:stretch>
          </p:blipFill>
          <p:spPr>
            <a:xfrm>
              <a:off x="4856171" y="2730476"/>
              <a:ext cx="2934639" cy="2304741"/>
            </a:xfrm>
            <a:prstGeom prst="rect">
              <a:avLst/>
            </a:prstGeom>
          </p:spPr>
        </p:pic>
        <p:sp>
          <p:nvSpPr>
            <p:cNvPr id="9" name="TextBox 8">
              <a:extLst>
                <a:ext uri="{FF2B5EF4-FFF2-40B4-BE49-F238E27FC236}">
                  <a16:creationId xmlns:a16="http://schemas.microsoft.com/office/drawing/2014/main" id="{D5E676CF-ED0E-DC5C-FD81-5034A215201F}"/>
                </a:ext>
              </a:extLst>
            </p:cNvPr>
            <p:cNvSpPr txBox="1"/>
            <p:nvPr/>
          </p:nvSpPr>
          <p:spPr>
            <a:xfrm rot="5400000">
              <a:off x="5841726" y="3495873"/>
              <a:ext cx="963534" cy="307777"/>
            </a:xfrm>
            <a:prstGeom prst="rect">
              <a:avLst/>
            </a:prstGeom>
            <a:noFill/>
          </p:spPr>
          <p:txBody>
            <a:bodyPr wrap="none" rtlCol="0">
              <a:spAutoFit/>
            </a:bodyPr>
            <a:lstStyle/>
            <a:p>
              <a:r>
                <a:rPr lang="en-US" sz="1400" dirty="0"/>
                <a:t>157: </a:t>
              </a:r>
              <a:r>
                <a:rPr lang="en-US" sz="1400" dirty="0" err="1"/>
                <a:t>ARSrc</a:t>
              </a:r>
              <a:endParaRPr lang="en-US" sz="1400" dirty="0"/>
            </a:p>
          </p:txBody>
        </p:sp>
      </p:grpSp>
      <p:cxnSp>
        <p:nvCxnSpPr>
          <p:cNvPr id="14" name="Connector: Elbow 13">
            <a:extLst>
              <a:ext uri="{FF2B5EF4-FFF2-40B4-BE49-F238E27FC236}">
                <a16:creationId xmlns:a16="http://schemas.microsoft.com/office/drawing/2014/main" id="{3B1856A3-0411-64E4-0A75-D6071B336C5D}"/>
              </a:ext>
            </a:extLst>
          </p:cNvPr>
          <p:cNvCxnSpPr>
            <a:cxnSpLocks/>
            <a:endCxn id="3" idx="1"/>
          </p:cNvCxnSpPr>
          <p:nvPr/>
        </p:nvCxnSpPr>
        <p:spPr>
          <a:xfrm>
            <a:off x="8367966" y="3376558"/>
            <a:ext cx="1586534" cy="1048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F021240-E09C-3B2B-D6E9-B7EEE9260642}"/>
              </a:ext>
            </a:extLst>
          </p:cNvPr>
          <p:cNvCxnSpPr>
            <a:cxnSpLocks/>
            <a:endCxn id="3" idx="1"/>
          </p:cNvCxnSpPr>
          <p:nvPr/>
        </p:nvCxnSpPr>
        <p:spPr>
          <a:xfrm flipV="1">
            <a:off x="8367966" y="3481442"/>
            <a:ext cx="1586534" cy="7684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EABDE0-D23F-D961-1ABB-9809BBA29276}"/>
              </a:ext>
            </a:extLst>
          </p:cNvPr>
          <p:cNvSpPr txBox="1"/>
          <p:nvPr/>
        </p:nvSpPr>
        <p:spPr>
          <a:xfrm>
            <a:off x="4842960" y="1351918"/>
            <a:ext cx="1056700" cy="261610"/>
          </a:xfrm>
          <a:prstGeom prst="rect">
            <a:avLst/>
          </a:prstGeom>
          <a:noFill/>
        </p:spPr>
        <p:txBody>
          <a:bodyPr wrap="none" rtlCol="0">
            <a:spAutoFit/>
          </a:bodyPr>
          <a:lstStyle/>
          <a:p>
            <a:r>
              <a:rPr lang="en-US" sz="1050" dirty="0" err="1"/>
              <a:t>Instr</a:t>
            </a:r>
            <a:r>
              <a:rPr lang="en-US" sz="1050" dirty="0"/>
              <a:t>[5],</a:t>
            </a:r>
            <a:r>
              <a:rPr lang="en-US" sz="1050" dirty="0" err="1"/>
              <a:t>Instr</a:t>
            </a:r>
            <a:r>
              <a:rPr lang="en-US" sz="1050" dirty="0"/>
              <a:t>[1]</a:t>
            </a:r>
          </a:p>
        </p:txBody>
      </p:sp>
      <p:sp>
        <p:nvSpPr>
          <p:cNvPr id="21" name="TextBox 20">
            <a:extLst>
              <a:ext uri="{FF2B5EF4-FFF2-40B4-BE49-F238E27FC236}">
                <a16:creationId xmlns:a16="http://schemas.microsoft.com/office/drawing/2014/main" id="{91D4102C-7135-C100-4C2B-29D3846B4379}"/>
              </a:ext>
            </a:extLst>
          </p:cNvPr>
          <p:cNvSpPr txBox="1"/>
          <p:nvPr/>
        </p:nvSpPr>
        <p:spPr>
          <a:xfrm>
            <a:off x="543431" y="2120510"/>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2" name="TextBox 21">
            <a:extLst>
              <a:ext uri="{FF2B5EF4-FFF2-40B4-BE49-F238E27FC236}">
                <a16:creationId xmlns:a16="http://schemas.microsoft.com/office/drawing/2014/main" id="{CD3C1750-042F-1158-EB60-49F60EECC376}"/>
              </a:ext>
            </a:extLst>
          </p:cNvPr>
          <p:cNvSpPr txBox="1"/>
          <p:nvPr/>
        </p:nvSpPr>
        <p:spPr>
          <a:xfrm>
            <a:off x="4871173" y="1751178"/>
            <a:ext cx="1056700" cy="261610"/>
          </a:xfrm>
          <a:prstGeom prst="rect">
            <a:avLst/>
          </a:prstGeom>
          <a:noFill/>
        </p:spPr>
        <p:txBody>
          <a:bodyPr wrap="none" rtlCol="0">
            <a:spAutoFit/>
          </a:bodyPr>
          <a:lstStyle/>
          <a:p>
            <a:r>
              <a:rPr lang="en-US" sz="1050" dirty="0" err="1"/>
              <a:t>Instr</a:t>
            </a:r>
            <a:r>
              <a:rPr lang="en-US" sz="1050" dirty="0"/>
              <a:t>[9],</a:t>
            </a:r>
            <a:r>
              <a:rPr lang="en-US" sz="1050" dirty="0" err="1"/>
              <a:t>Instr</a:t>
            </a:r>
            <a:r>
              <a:rPr lang="en-US" sz="1050" dirty="0"/>
              <a:t>[8]</a:t>
            </a:r>
          </a:p>
        </p:txBody>
      </p:sp>
      <p:sp>
        <p:nvSpPr>
          <p:cNvPr id="24" name="TextBox 23">
            <a:hlinkClick r:id="rId4" action="ppaction://hlinksldjump"/>
            <a:extLst>
              <a:ext uri="{FF2B5EF4-FFF2-40B4-BE49-F238E27FC236}">
                <a16:creationId xmlns:a16="http://schemas.microsoft.com/office/drawing/2014/main" id="{96FE8F99-1FD0-D2DC-595A-B3D7401AFC23}"/>
              </a:ext>
            </a:extLst>
          </p:cNvPr>
          <p:cNvSpPr txBox="1"/>
          <p:nvPr/>
        </p:nvSpPr>
        <p:spPr>
          <a:xfrm>
            <a:off x="5156939" y="2945070"/>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[9],</a:t>
            </a:r>
            <a:r>
              <a:rPr lang="en-US" sz="1200" dirty="0" err="1"/>
              <a:t>Instr</a:t>
            </a:r>
            <a:r>
              <a:rPr lang="en-US" sz="1200" dirty="0"/>
              <a:t>[8]</a:t>
            </a:r>
          </a:p>
        </p:txBody>
      </p:sp>
      <p:sp>
        <p:nvSpPr>
          <p:cNvPr id="26" name="TextBox 25">
            <a:hlinkClick r:id="rId4" action="ppaction://hlinksldjump"/>
            <a:extLst>
              <a:ext uri="{FF2B5EF4-FFF2-40B4-BE49-F238E27FC236}">
                <a16:creationId xmlns:a16="http://schemas.microsoft.com/office/drawing/2014/main" id="{F00C941B-1424-4EE5-5FEE-8C4A2B6B4211}"/>
              </a:ext>
            </a:extLst>
          </p:cNvPr>
          <p:cNvSpPr txBox="1"/>
          <p:nvPr/>
        </p:nvSpPr>
        <p:spPr>
          <a:xfrm>
            <a:off x="5156939" y="3792548"/>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[5],</a:t>
            </a:r>
            <a:r>
              <a:rPr lang="en-US" sz="1200" dirty="0" err="1"/>
              <a:t>Instr</a:t>
            </a:r>
            <a:r>
              <a:rPr lang="en-US" sz="1200" dirty="0"/>
              <a:t>[1]</a:t>
            </a:r>
          </a:p>
        </p:txBody>
      </p:sp>
      <p:cxnSp>
        <p:nvCxnSpPr>
          <p:cNvPr id="28" name="Connector: Elbow 27">
            <a:extLst>
              <a:ext uri="{FF2B5EF4-FFF2-40B4-BE49-F238E27FC236}">
                <a16:creationId xmlns:a16="http://schemas.microsoft.com/office/drawing/2014/main" id="{E5119F70-6ED5-BBA5-1E3E-84F64B8F9BEB}"/>
              </a:ext>
            </a:extLst>
          </p:cNvPr>
          <p:cNvCxnSpPr>
            <a:stCxn id="24" idx="3"/>
          </p:cNvCxnSpPr>
          <p:nvPr/>
        </p:nvCxnSpPr>
        <p:spPr>
          <a:xfrm flipV="1">
            <a:off x="6287120" y="2947737"/>
            <a:ext cx="661120" cy="896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E61CB31-3A53-B60B-C8EC-3D1F08FD3751}"/>
              </a:ext>
            </a:extLst>
          </p:cNvPr>
          <p:cNvCxnSpPr>
            <a:cxnSpLocks/>
            <a:stCxn id="24" idx="3"/>
          </p:cNvCxnSpPr>
          <p:nvPr/>
        </p:nvCxnSpPr>
        <p:spPr>
          <a:xfrm>
            <a:off x="6287120" y="3037403"/>
            <a:ext cx="661120" cy="95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8A478A8-5AB4-2348-9877-8FB333E4A760}"/>
              </a:ext>
            </a:extLst>
          </p:cNvPr>
          <p:cNvCxnSpPr>
            <a:stCxn id="26" idx="3"/>
          </p:cNvCxnSpPr>
          <p:nvPr/>
        </p:nvCxnSpPr>
        <p:spPr>
          <a:xfrm flipV="1">
            <a:off x="6287120" y="3782503"/>
            <a:ext cx="661120" cy="102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5F4537-0FE2-0E4D-BE8E-5966020A1580}"/>
              </a:ext>
            </a:extLst>
          </p:cNvPr>
          <p:cNvCxnSpPr>
            <a:cxnSpLocks/>
            <a:stCxn id="26" idx="3"/>
          </p:cNvCxnSpPr>
          <p:nvPr/>
        </p:nvCxnSpPr>
        <p:spPr>
          <a:xfrm>
            <a:off x="6287120" y="3884881"/>
            <a:ext cx="678568" cy="923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0C00A2-611C-1853-2766-EF747760FAFE}"/>
              </a:ext>
            </a:extLst>
          </p:cNvPr>
          <p:cNvSpPr txBox="1"/>
          <p:nvPr/>
        </p:nvSpPr>
        <p:spPr>
          <a:xfrm>
            <a:off x="6355694" y="4737511"/>
            <a:ext cx="320922" cy="261610"/>
          </a:xfrm>
          <a:prstGeom prst="rect">
            <a:avLst/>
          </a:prstGeom>
          <a:noFill/>
        </p:spPr>
        <p:txBody>
          <a:bodyPr wrap="none" rtlCol="0">
            <a:spAutoFit/>
          </a:bodyPr>
          <a:lstStyle/>
          <a:p>
            <a:r>
              <a:rPr lang="en-US" sz="1050" dirty="0"/>
              <a:t>0v</a:t>
            </a:r>
          </a:p>
        </p:txBody>
      </p:sp>
      <p:cxnSp>
        <p:nvCxnSpPr>
          <p:cNvPr id="43" name="Connector: Elbow 42">
            <a:extLst>
              <a:ext uri="{FF2B5EF4-FFF2-40B4-BE49-F238E27FC236}">
                <a16:creationId xmlns:a16="http://schemas.microsoft.com/office/drawing/2014/main" id="{282E3944-0493-9EB8-1E27-E2F0C7FFB9E6}"/>
              </a:ext>
            </a:extLst>
          </p:cNvPr>
          <p:cNvCxnSpPr>
            <a:cxnSpLocks/>
            <a:stCxn id="38" idx="3"/>
          </p:cNvCxnSpPr>
          <p:nvPr/>
        </p:nvCxnSpPr>
        <p:spPr>
          <a:xfrm>
            <a:off x="6676616" y="4868316"/>
            <a:ext cx="524284"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706211-3253-0F52-BE75-D0BF21A3FAC6}"/>
              </a:ext>
            </a:extLst>
          </p:cNvPr>
          <p:cNvGrpSpPr/>
          <p:nvPr/>
        </p:nvGrpSpPr>
        <p:grpSpPr>
          <a:xfrm>
            <a:off x="5704875" y="4601289"/>
            <a:ext cx="971741" cy="161583"/>
            <a:chOff x="1992327" y="3569991"/>
            <a:chExt cx="971741" cy="283170"/>
          </a:xfrm>
        </p:grpSpPr>
        <p:sp>
          <p:nvSpPr>
            <p:cNvPr id="12" name="TextBox 11">
              <a:hlinkClick r:id="rId4" action="ppaction://hlinksldjump"/>
              <a:extLst>
                <a:ext uri="{FF2B5EF4-FFF2-40B4-BE49-F238E27FC236}">
                  <a16:creationId xmlns:a16="http://schemas.microsoft.com/office/drawing/2014/main" id="{A530EECC-1A66-FDCD-BB06-11F83BE92488}"/>
                </a:ext>
              </a:extLst>
            </p:cNvPr>
            <p:cNvSpPr txBox="1"/>
            <p:nvPr/>
          </p:nvSpPr>
          <p:spPr>
            <a:xfrm>
              <a:off x="1992327" y="3569991"/>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3" name="Straight Connector 12">
              <a:extLst>
                <a:ext uri="{FF2B5EF4-FFF2-40B4-BE49-F238E27FC236}">
                  <a16:creationId xmlns:a16="http://schemas.microsoft.com/office/drawing/2014/main" id="{487137E3-617D-B65E-B495-2F0D67CC643D}"/>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6852510-B728-5EC5-701F-DC93A8FB8781}"/>
              </a:ext>
            </a:extLst>
          </p:cNvPr>
          <p:cNvCxnSpPr/>
          <p:nvPr/>
        </p:nvCxnSpPr>
        <p:spPr>
          <a:xfrm>
            <a:off x="6671508" y="4680285"/>
            <a:ext cx="547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5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273 -  Octal D-Type Flip-Flop with Reset</a:t>
            </a:r>
          </a:p>
        </p:txBody>
      </p:sp>
      <p:pic>
        <p:nvPicPr>
          <p:cNvPr id="4" name="Picture 3">
            <a:extLst>
              <a:ext uri="{FF2B5EF4-FFF2-40B4-BE49-F238E27FC236}">
                <a16:creationId xmlns:a16="http://schemas.microsoft.com/office/drawing/2014/main" id="{5F5C2337-CF2E-6F43-08A1-7FBE0B637BE0}"/>
              </a:ext>
            </a:extLst>
          </p:cNvPr>
          <p:cNvPicPr>
            <a:picLocks noChangeAspect="1"/>
          </p:cNvPicPr>
          <p:nvPr/>
        </p:nvPicPr>
        <p:blipFill>
          <a:blip r:embed="rId2"/>
          <a:stretch>
            <a:fillRect/>
          </a:stretch>
        </p:blipFill>
        <p:spPr>
          <a:xfrm>
            <a:off x="9655350" y="277390"/>
            <a:ext cx="2343353" cy="1790855"/>
          </a:xfrm>
          <a:prstGeom prst="rect">
            <a:avLst/>
          </a:prstGeom>
        </p:spPr>
      </p:pic>
      <p:pic>
        <p:nvPicPr>
          <p:cNvPr id="7" name="Picture 6">
            <a:extLst>
              <a:ext uri="{FF2B5EF4-FFF2-40B4-BE49-F238E27FC236}">
                <a16:creationId xmlns:a16="http://schemas.microsoft.com/office/drawing/2014/main" id="{90D7C341-2EFD-7EAA-338F-C7F944060CF4}"/>
              </a:ext>
            </a:extLst>
          </p:cNvPr>
          <p:cNvPicPr>
            <a:picLocks noChangeAspect="1"/>
          </p:cNvPicPr>
          <p:nvPr/>
        </p:nvPicPr>
        <p:blipFill>
          <a:blip r:embed="rId3"/>
          <a:stretch>
            <a:fillRect/>
          </a:stretch>
        </p:blipFill>
        <p:spPr>
          <a:xfrm>
            <a:off x="1780787" y="2524046"/>
            <a:ext cx="5119708" cy="2520063"/>
          </a:xfrm>
          <a:prstGeom prst="rect">
            <a:avLst/>
          </a:prstGeom>
        </p:spPr>
      </p:pic>
      <p:pic>
        <p:nvPicPr>
          <p:cNvPr id="10" name="Picture 9">
            <a:extLst>
              <a:ext uri="{FF2B5EF4-FFF2-40B4-BE49-F238E27FC236}">
                <a16:creationId xmlns:a16="http://schemas.microsoft.com/office/drawing/2014/main" id="{6A221080-A18D-F89C-F148-51272DE5D866}"/>
              </a:ext>
            </a:extLst>
          </p:cNvPr>
          <p:cNvPicPr>
            <a:picLocks noChangeAspect="1"/>
          </p:cNvPicPr>
          <p:nvPr/>
        </p:nvPicPr>
        <p:blipFill>
          <a:blip r:embed="rId4"/>
          <a:stretch>
            <a:fillRect/>
          </a:stretch>
        </p:blipFill>
        <p:spPr>
          <a:xfrm>
            <a:off x="8051834" y="2524047"/>
            <a:ext cx="3810289" cy="3240245"/>
          </a:xfrm>
          <a:prstGeom prst="rect">
            <a:avLst/>
          </a:prstGeom>
        </p:spPr>
      </p:pic>
    </p:spTree>
    <p:extLst>
      <p:ext uri="{BB962C8B-B14F-4D97-AF65-F5344CB8AC3E}">
        <p14:creationId xmlns:p14="http://schemas.microsoft.com/office/powerpoint/2010/main" val="11015295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547 -  Octal 3−State Noninverting D Flip−Flop</a:t>
            </a:r>
          </a:p>
        </p:txBody>
      </p:sp>
      <p:pic>
        <p:nvPicPr>
          <p:cNvPr id="5" name="Picture 4">
            <a:extLst>
              <a:ext uri="{FF2B5EF4-FFF2-40B4-BE49-F238E27FC236}">
                <a16:creationId xmlns:a16="http://schemas.microsoft.com/office/drawing/2014/main" id="{AAE5EF0B-AD20-7AC9-5818-F753A0255166}"/>
              </a:ext>
            </a:extLst>
          </p:cNvPr>
          <p:cNvPicPr>
            <a:picLocks noChangeAspect="1"/>
          </p:cNvPicPr>
          <p:nvPr/>
        </p:nvPicPr>
        <p:blipFill>
          <a:blip r:embed="rId2"/>
          <a:stretch>
            <a:fillRect/>
          </a:stretch>
        </p:blipFill>
        <p:spPr>
          <a:xfrm>
            <a:off x="9222377" y="267123"/>
            <a:ext cx="2415131" cy="2177771"/>
          </a:xfrm>
          <a:prstGeom prst="rect">
            <a:avLst/>
          </a:prstGeom>
        </p:spPr>
      </p:pic>
      <p:pic>
        <p:nvPicPr>
          <p:cNvPr id="8" name="Picture 7">
            <a:extLst>
              <a:ext uri="{FF2B5EF4-FFF2-40B4-BE49-F238E27FC236}">
                <a16:creationId xmlns:a16="http://schemas.microsoft.com/office/drawing/2014/main" id="{EEC3CA70-A5AB-E768-1A7D-A72DE20CE7D1}"/>
              </a:ext>
            </a:extLst>
          </p:cNvPr>
          <p:cNvPicPr>
            <a:picLocks noChangeAspect="1"/>
          </p:cNvPicPr>
          <p:nvPr/>
        </p:nvPicPr>
        <p:blipFill>
          <a:blip r:embed="rId3"/>
          <a:stretch>
            <a:fillRect/>
          </a:stretch>
        </p:blipFill>
        <p:spPr>
          <a:xfrm>
            <a:off x="7196878" y="2939021"/>
            <a:ext cx="4930567" cy="2834887"/>
          </a:xfrm>
          <a:prstGeom prst="rect">
            <a:avLst/>
          </a:prstGeom>
        </p:spPr>
      </p:pic>
      <p:pic>
        <p:nvPicPr>
          <p:cNvPr id="11" name="Picture 10">
            <a:extLst>
              <a:ext uri="{FF2B5EF4-FFF2-40B4-BE49-F238E27FC236}">
                <a16:creationId xmlns:a16="http://schemas.microsoft.com/office/drawing/2014/main" id="{1F6E27BE-A8A0-308D-9F3B-0B9ACDE23A8D}"/>
              </a:ext>
            </a:extLst>
          </p:cNvPr>
          <p:cNvPicPr>
            <a:picLocks noChangeAspect="1"/>
          </p:cNvPicPr>
          <p:nvPr/>
        </p:nvPicPr>
        <p:blipFill>
          <a:blip r:embed="rId4"/>
          <a:stretch>
            <a:fillRect/>
          </a:stretch>
        </p:blipFill>
        <p:spPr>
          <a:xfrm>
            <a:off x="1425168" y="2015997"/>
            <a:ext cx="4534533" cy="2486372"/>
          </a:xfrm>
          <a:prstGeom prst="rect">
            <a:avLst/>
          </a:prstGeom>
        </p:spPr>
      </p:pic>
    </p:spTree>
    <p:extLst>
      <p:ext uri="{BB962C8B-B14F-4D97-AF65-F5344CB8AC3E}">
        <p14:creationId xmlns:p14="http://schemas.microsoft.com/office/powerpoint/2010/main" val="2998050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9" y="3810593"/>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8" y="1659747"/>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8"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6" y="3746809"/>
            <a:ext cx="933461" cy="369332"/>
          </a:xfrm>
          <a:prstGeom prst="rect">
            <a:avLst/>
          </a:prstGeom>
          <a:noFill/>
          <a:ln>
            <a:solidFill>
              <a:schemeClr val="bg1"/>
            </a:solidFill>
          </a:ln>
        </p:spPr>
        <p:txBody>
          <a:bodyPr wrap="none" rtlCol="0">
            <a:spAutoFit/>
          </a:bodyPr>
          <a:lstStyle/>
          <a:p>
            <a:r>
              <a:rPr lang="en-US">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8" y="4247122"/>
            <a:ext cx="620554" cy="369332"/>
          </a:xfrm>
          <a:prstGeom prst="rect">
            <a:avLst/>
          </a:prstGeom>
          <a:noFill/>
          <a:ln>
            <a:solidFill>
              <a:schemeClr val="bg1"/>
            </a:solidFill>
          </a:ln>
        </p:spPr>
        <p:txBody>
          <a:bodyPr wrap="none" rtlCol="0">
            <a:spAutoFit/>
          </a:bodyPr>
          <a:lstStyle/>
          <a:p>
            <a:r>
              <a:rPr lang="en-US">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9" y="4049588"/>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9"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5"/>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9" y="2415008"/>
            <a:ext cx="1183529" cy="369332"/>
          </a:xfrm>
          <a:prstGeom prst="rect">
            <a:avLst/>
          </a:prstGeom>
          <a:noFill/>
          <a:ln>
            <a:solidFill>
              <a:schemeClr val="bg1"/>
            </a:solidFill>
          </a:ln>
        </p:spPr>
        <p:txBody>
          <a:bodyPr wrap="none" rtlCol="0">
            <a:spAutoFit/>
          </a:bodyPr>
          <a:lstStyle/>
          <a:p>
            <a:r>
              <a:rPr lang="en-US">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6" y="1987558"/>
            <a:ext cx="1205971" cy="369332"/>
          </a:xfrm>
          <a:prstGeom prst="rect">
            <a:avLst/>
          </a:prstGeom>
          <a:noFill/>
          <a:ln>
            <a:solidFill>
              <a:schemeClr val="bg1"/>
            </a:solidFill>
          </a:ln>
        </p:spPr>
        <p:txBody>
          <a:bodyPr wrap="none" rtlCol="0">
            <a:spAutoFit/>
          </a:bodyPr>
          <a:lstStyle/>
          <a:p>
            <a:r>
              <a:rPr lang="en-US">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4" y="2020634"/>
            <a:ext cx="330076" cy="26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1" y="1541987"/>
            <a:ext cx="1032795" cy="369332"/>
          </a:xfrm>
          <a:prstGeom prst="rect">
            <a:avLst/>
          </a:prstGeom>
          <a:noFill/>
          <a:ln>
            <a:solidFill>
              <a:schemeClr val="bg1"/>
            </a:solidFill>
          </a:ln>
        </p:spPr>
        <p:txBody>
          <a:bodyPr wrap="square" rtlCol="0">
            <a:spAutoFit/>
          </a:bodyPr>
          <a:lstStyle/>
          <a:p>
            <a:r>
              <a:rPr lang="en-US">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8" y="1307935"/>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8"/>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5"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7"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8" y="4627877"/>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3"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93</a:t>
            </a:fld>
            <a:endParaRPr lang="en-US" b="1">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4"/>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2" y="1"/>
            <a:ext cx="3519055" cy="803563"/>
          </a:xfrm>
          <a:prstGeom prst="rect">
            <a:avLst/>
          </a:prstGeom>
          <a:solidFill>
            <a:schemeClr val="bg1"/>
          </a:solidFill>
        </p:spPr>
        <p:txBody>
          <a:bodyPr anchor="ctr"/>
          <a:lstStyle/>
          <a:p>
            <a:r>
              <a:rPr lang="en-US"/>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1" y="2027382"/>
            <a:ext cx="3363799" cy="909783"/>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4"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7"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7" y="3752505"/>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5"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2" y="4490886"/>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7"/>
            <a:ext cx="544403"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ADC</a:t>
            </a:r>
          </a:p>
          <a:p>
            <a:pPr algn="ctr"/>
            <a:r>
              <a:rPr lang="en-US" sz="120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4"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7"/>
            <a:ext cx="1440431"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a:t>
            </a:r>
          </a:p>
          <a:p>
            <a:pPr algn="ctr"/>
            <a:r>
              <a:rPr lang="en-US"/>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90"/>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29" y="1440856"/>
            <a:ext cx="1526051"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a:p>
            <a:pPr algn="ctr"/>
            <a:r>
              <a:rPr lang="en-US"/>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1" y="3697471"/>
            <a:ext cx="1198419"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 Out </a:t>
            </a:r>
          </a:p>
          <a:p>
            <a:pPr algn="ctr"/>
            <a:r>
              <a:rPr lang="en-US"/>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7"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5"/>
            <a:ext cx="2459459"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3"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30" y="2576483"/>
            <a:ext cx="815527"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9" y="2298970"/>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a:t>
            </a:r>
            <a:r>
              <a:rPr lang="en-US" err="1"/>
              <a:t>Intructions</a:t>
            </a:r>
            <a:endParaRPr lang="en-US"/>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2"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9" y="4138139"/>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9" y="1215643"/>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3" y="2553011"/>
            <a:ext cx="1608903"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6" y="2249295"/>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1" y="4973904"/>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4"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6"/>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8"/>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3"/>
            <a:ext cx="519694" cy="276999"/>
          </a:xfrm>
          <a:prstGeom prst="rect">
            <a:avLst/>
          </a:prstGeom>
          <a:solidFill>
            <a:srgbClr val="FFFFCC"/>
          </a:solidFill>
        </p:spPr>
        <p:txBody>
          <a:bodyPr wrap="none" rtlCol="0">
            <a:spAutoFit/>
          </a:bodyPr>
          <a:lstStyle/>
          <a:p>
            <a:r>
              <a:rPr lang="en-US" sz="120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1"/>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8"/>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3"/>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9"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2"/>
            <a:ext cx="14291"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5"/>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7" y="3696602"/>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7"/>
            <a:ext cx="0" cy="44327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1"/>
            <a:ext cx="0" cy="5722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5"/>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50"/>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3" y="2290301"/>
            <a:ext cx="0" cy="40869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6"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4"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5" y="3853483"/>
            <a:ext cx="129458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1"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1" y="2281333"/>
            <a:ext cx="0" cy="19969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30"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1"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1" y="3424925"/>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5"/>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9"/>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2"/>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7" y="2376049"/>
            <a:ext cx="7701157" cy="1353683"/>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49"/>
                <a:ext cx="461665" cy="334387"/>
              </a:xfrm>
              <a:prstGeom prst="rect">
                <a:avLst/>
              </a:prstGeom>
              <a:solidFill>
                <a:schemeClr val="bg2"/>
              </a:solidFill>
            </p:spPr>
            <p:txBody>
              <a:bodyPr vert="vert270" wrap="none" rtlCol="0">
                <a:spAutoFit/>
              </a:bodyPr>
              <a:lstStyle/>
              <a:p>
                <a:r>
                  <a:rPr lang="en-US"/>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5" y="2890578"/>
                <a:ext cx="461665" cy="369332"/>
              </a:xfrm>
              <a:prstGeom prst="rect">
                <a:avLst/>
              </a:prstGeom>
              <a:solidFill>
                <a:schemeClr val="bg2"/>
              </a:solidFill>
            </p:spPr>
            <p:txBody>
              <a:bodyPr vert="vert270" wrap="square" rtlCol="0">
                <a:spAutoFit/>
              </a:bodyPr>
              <a:lstStyle/>
              <a:p>
                <a:r>
                  <a:rPr lang="en-US"/>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5" y="2908049"/>
                <a:ext cx="461665" cy="334387"/>
              </a:xfrm>
              <a:prstGeom prst="rect">
                <a:avLst/>
              </a:prstGeom>
              <a:solidFill>
                <a:schemeClr val="bg2"/>
              </a:solidFill>
            </p:spPr>
            <p:txBody>
              <a:bodyPr vert="vert270" wrap="none" rtlCol="0">
                <a:spAutoFit/>
              </a:bodyPr>
              <a:lstStyle/>
              <a:p>
                <a:r>
                  <a:rPr lang="en-US"/>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8"/>
                <a:ext cx="461665" cy="369332"/>
              </a:xfrm>
              <a:prstGeom prst="rect">
                <a:avLst/>
              </a:prstGeom>
              <a:solidFill>
                <a:schemeClr val="bg2"/>
              </a:solidFill>
            </p:spPr>
            <p:txBody>
              <a:bodyPr vert="vert270" wrap="square" rtlCol="0">
                <a:spAutoFit/>
              </a:bodyPr>
              <a:lstStyle/>
              <a:p>
                <a:r>
                  <a:rPr lang="en-US"/>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9"/>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1"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1" y="2155835"/>
            <a:ext cx="0" cy="197181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5"/>
            <a:ext cx="6963707"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9"/>
            <a:ext cx="7921607" cy="1332735"/>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9" y="1379904"/>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100" y="1110757"/>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6" y="1288392"/>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8" y="1480071"/>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9" y="2882773"/>
            <a:ext cx="598241" cy="276999"/>
          </a:xfrm>
          <a:prstGeom prst="rect">
            <a:avLst/>
          </a:prstGeom>
          <a:noFill/>
        </p:spPr>
        <p:txBody>
          <a:bodyPr wrap="none" rtlCol="0">
            <a:spAutoFit/>
          </a:bodyPr>
          <a:lstStyle/>
          <a:p>
            <a:r>
              <a:rPr lang="en-US" sz="120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9"/>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1"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70"/>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95</a:t>
            </a:fld>
            <a:endParaRPr lang="en-US" b="1">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5" y="2932234"/>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a:t>Registers Schematics</a:t>
            </a:r>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2" y="765661"/>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4"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1" y="5278631"/>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8" y="1251047"/>
            <a:ext cx="3849735"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3"/>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4"/>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1"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5"/>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10" y="3005424"/>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7"/>
            <a:ext cx="1375575"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1"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1"/>
            <a:ext cx="519694" cy="276999"/>
          </a:xfrm>
          <a:prstGeom prst="rect">
            <a:avLst/>
          </a:prstGeom>
          <a:solidFill>
            <a:srgbClr val="FFFFCC"/>
          </a:solidFill>
        </p:spPr>
        <p:txBody>
          <a:bodyPr wrap="none" rtlCol="0">
            <a:spAutoFit/>
          </a:bodyPr>
          <a:lstStyle/>
          <a:p>
            <a:r>
              <a:rPr lang="en-US" sz="120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1"/>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2" y="3133045"/>
            <a:ext cx="341175" cy="1526807"/>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80"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1"/>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6001" y="2280619"/>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3" y="2472296"/>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9" y="450249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1"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1" y="65444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96</a:t>
            </a:fld>
            <a:endParaRPr lang="en-US" b="1">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1"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3" cy="29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49"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3"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89"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3"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1" y="2358186"/>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70"/>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7" y="457200"/>
            <a:ext cx="3840480" cy="457200"/>
          </a:xfrm>
        </p:spPr>
        <p:txBody>
          <a:bodyPr/>
          <a:lstStyle/>
          <a:p>
            <a:r>
              <a:rPr lang="en-US"/>
              <a:t>Register Out (RO) Select</a:t>
            </a:r>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9" y="2063134"/>
            <a:ext cx="3390900" cy="2876551"/>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9" y="2967335"/>
              <a:ext cx="1061431" cy="923330"/>
            </a:xfrm>
            <a:prstGeom prst="rect">
              <a:avLst/>
            </a:prstGeom>
            <a:noFill/>
            <a:ln>
              <a:solidFill>
                <a:schemeClr val="accent1">
                  <a:lumMod val="75000"/>
                </a:schemeClr>
              </a:solidFill>
            </a:ln>
          </p:spPr>
          <p:txBody>
            <a:bodyPr wrap="square" rtlCol="0">
              <a:spAutoFit/>
            </a:bodyPr>
            <a:lstStyle/>
            <a:p>
              <a:r>
                <a:rPr lang="en-US"/>
                <a:t>74HC153</a:t>
              </a:r>
            </a:p>
            <a:p>
              <a:r>
                <a:rPr lang="en-US"/>
                <a:t>Dual </a:t>
              </a:r>
            </a:p>
            <a:p>
              <a:r>
                <a:rPr lang="en-US"/>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4" y="4532399"/>
            <a:ext cx="4087303"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4"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7"/>
            <a:ext cx="2194560" cy="307777"/>
          </a:xfrm>
          <a:prstGeom prst="rect">
            <a:avLst/>
          </a:prstGeom>
          <a:noFill/>
          <a:ln>
            <a:solidFill>
              <a:schemeClr val="accent1"/>
            </a:solidFill>
          </a:ln>
        </p:spPr>
        <p:txBody>
          <a:bodyPr wrap="square" rtlCol="0">
            <a:spAutoFit/>
          </a:bodyPr>
          <a:lstStyle/>
          <a:p>
            <a:r>
              <a:rPr lang="en-US" sz="140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3"/>
            <a:ext cx="2194560" cy="307777"/>
          </a:xfrm>
          <a:prstGeom prst="rect">
            <a:avLst/>
          </a:prstGeom>
          <a:noFill/>
          <a:ln>
            <a:solidFill>
              <a:schemeClr val="accent1"/>
            </a:solidFill>
          </a:ln>
        </p:spPr>
        <p:txBody>
          <a:bodyPr wrap="square" rtlCol="0">
            <a:spAutoFit/>
          </a:bodyPr>
          <a:lstStyle/>
          <a:p>
            <a:r>
              <a:rPr lang="en-US" sz="140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6"/>
            <a:ext cx="3130417" cy="12291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9"/>
            <a:ext cx="2194560" cy="307777"/>
          </a:xfrm>
          <a:prstGeom prst="rect">
            <a:avLst/>
          </a:prstGeom>
          <a:noFill/>
          <a:ln>
            <a:solidFill>
              <a:schemeClr val="accent1"/>
            </a:solidFill>
          </a:ln>
        </p:spPr>
        <p:txBody>
          <a:bodyPr wrap="square" rtlCol="0">
            <a:spAutoFit/>
          </a:bodyPr>
          <a:lstStyle/>
          <a:p>
            <a:r>
              <a:rPr lang="en-US" sz="140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2"/>
            <a:ext cx="2194560" cy="307777"/>
          </a:xfrm>
          <a:prstGeom prst="rect">
            <a:avLst/>
          </a:prstGeom>
          <a:noFill/>
          <a:ln>
            <a:solidFill>
              <a:schemeClr val="accent1"/>
            </a:solidFill>
          </a:ln>
        </p:spPr>
        <p:txBody>
          <a:bodyPr wrap="square" rtlCol="0">
            <a:spAutoFit/>
          </a:bodyPr>
          <a:lstStyle/>
          <a:p>
            <a:r>
              <a:rPr lang="en-US" sz="140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8"/>
            <a:ext cx="2194560" cy="307777"/>
          </a:xfrm>
          <a:prstGeom prst="rect">
            <a:avLst/>
          </a:prstGeom>
          <a:noFill/>
          <a:ln>
            <a:solidFill>
              <a:schemeClr val="accent1"/>
            </a:solidFill>
          </a:ln>
        </p:spPr>
        <p:txBody>
          <a:bodyPr wrap="square" rtlCol="0">
            <a:spAutoFit/>
          </a:bodyPr>
          <a:lstStyle/>
          <a:p>
            <a:r>
              <a:rPr lang="en-US" sz="140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1"/>
            <a:ext cx="3768341"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1"/>
            <a:ext cx="4087302"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7" cy="7698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1"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7" y="11836"/>
            <a:ext cx="558340" cy="426443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2" y="1602870"/>
            <a:ext cx="1029449" cy="254044"/>
          </a:xfrm>
          <a:prstGeom prst="rect">
            <a:avLst/>
          </a:prstGeom>
          <a:noFill/>
          <a:ln>
            <a:solidFill>
              <a:schemeClr val="accent1"/>
            </a:solidFill>
          </a:ln>
        </p:spPr>
        <p:txBody>
          <a:bodyPr wrap="none" rtlCol="0">
            <a:spAutoFit/>
          </a:bodyPr>
          <a:lstStyle/>
          <a:p>
            <a:r>
              <a:rPr lang="en-US" sz="1051"/>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2" y="4772376"/>
            <a:ext cx="1055097" cy="254044"/>
          </a:xfrm>
          <a:prstGeom prst="rect">
            <a:avLst/>
          </a:prstGeom>
          <a:noFill/>
          <a:ln>
            <a:solidFill>
              <a:schemeClr val="accent1"/>
            </a:solidFill>
          </a:ln>
        </p:spPr>
        <p:txBody>
          <a:bodyPr wrap="none" rtlCol="0">
            <a:spAutoFit/>
          </a:bodyPr>
          <a:lstStyle/>
          <a:p>
            <a:r>
              <a:rPr lang="en-US" sz="1051"/>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4"/>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5"/>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97</a:t>
            </a:fld>
            <a:endParaRPr lang="en-US" b="1">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a:t>Clock</a:t>
            </a:r>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9"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1" cy="232723"/>
            </a:xfrm>
            <a:prstGeom prst="rect">
              <a:avLst/>
            </a:prstGeom>
            <a:solidFill>
              <a:schemeClr val="bg1"/>
            </a:solidFill>
          </p:spPr>
          <p:txBody>
            <a:bodyPr wrap="square" lIns="0" tIns="0" rIns="0" bIns="0" rtlCol="0">
              <a:spAutoFit/>
            </a:bodyPr>
            <a:lstStyle/>
            <a:p>
              <a:pPr algn="r"/>
              <a:r>
                <a:rPr lang="en-US" sz="120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3" y="3556805"/>
            <a:ext cx="502061" cy="600164"/>
          </a:xfrm>
          <a:prstGeom prst="rect">
            <a:avLst/>
          </a:prstGeom>
          <a:noFill/>
        </p:spPr>
        <p:txBody>
          <a:bodyPr wrap="none" rtlCol="0">
            <a:spAutoFit/>
          </a:bodyPr>
          <a:lstStyle/>
          <a:p>
            <a:r>
              <a:rPr lang="en-US" sz="1100"/>
              <a:t>0.1uF</a:t>
            </a:r>
          </a:p>
          <a:p>
            <a:r>
              <a:rPr lang="en-US" sz="1100"/>
              <a:t>Or </a:t>
            </a:r>
          </a:p>
          <a:p>
            <a:r>
              <a:rPr lang="en-US" sz="110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2" y="2747931"/>
            <a:ext cx="318443" cy="24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1"/>
            <a:ext cx="216403"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9" y="2876451"/>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2" y="1407529"/>
            <a:ext cx="577402" cy="307777"/>
          </a:xfrm>
          <a:prstGeom prst="rect">
            <a:avLst/>
          </a:prstGeom>
          <a:noFill/>
        </p:spPr>
        <p:txBody>
          <a:bodyPr wrap="none" rtlCol="0">
            <a:spAutoFit/>
          </a:bodyPr>
          <a:lstStyle/>
          <a:p>
            <a:r>
              <a:rPr lang="en-US" sz="1400"/>
              <a:t>100</a:t>
            </a:r>
            <a:r>
              <a:rPr lang="el-GR" sz="1400"/>
              <a:t>Ω</a:t>
            </a:r>
            <a:endParaRPr lang="en-US" sz="140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3" y="2219042"/>
            <a:ext cx="612668" cy="307777"/>
          </a:xfrm>
          <a:prstGeom prst="rect">
            <a:avLst/>
          </a:prstGeom>
          <a:noFill/>
        </p:spPr>
        <p:txBody>
          <a:bodyPr wrap="none" rtlCol="0">
            <a:spAutoFit/>
          </a:bodyPr>
          <a:lstStyle/>
          <a:p>
            <a:r>
              <a:rPr lang="en-US" sz="1400"/>
              <a:t>9.3k</a:t>
            </a:r>
            <a:r>
              <a:rPr lang="el-GR" sz="1400"/>
              <a:t>Ω</a:t>
            </a:r>
            <a:endParaRPr lang="en-US" sz="140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6"/>
            <a:ext cx="6028" cy="1028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5" y="2756720"/>
            <a:ext cx="666875" cy="119731"/>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2" y="280472"/>
          <a:ext cx="3512025" cy="1280160"/>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14960">
                <a:tc>
                  <a:txBody>
                    <a:bodyPr/>
                    <a:lstStyle/>
                    <a:p>
                      <a:r>
                        <a:rPr lang="en-US" sz="1500"/>
                        <a:t>Parts</a:t>
                      </a:r>
                    </a:p>
                  </a:txBody>
                  <a:tcPr/>
                </a:tc>
                <a:tc>
                  <a:txBody>
                    <a:bodyPr/>
                    <a:lstStyle/>
                    <a:p>
                      <a:r>
                        <a:rPr lang="en-US" sz="1500"/>
                        <a:t>Min</a:t>
                      </a:r>
                    </a:p>
                  </a:txBody>
                  <a:tcPr/>
                </a:tc>
                <a:tc>
                  <a:txBody>
                    <a:bodyPr/>
                    <a:lstStyle/>
                    <a:p>
                      <a:r>
                        <a:rPr lang="en-US" sz="1500"/>
                        <a:t>Frequency</a:t>
                      </a:r>
                    </a:p>
                  </a:txBody>
                  <a:tcPr/>
                </a:tc>
                <a:extLst>
                  <a:ext uri="{0D108BD9-81ED-4DB2-BD59-A6C34878D82A}">
                    <a16:rowId xmlns:a16="http://schemas.microsoft.com/office/drawing/2014/main" val="4138996223"/>
                  </a:ext>
                </a:extLst>
              </a:tr>
              <a:tr h="314960">
                <a:tc>
                  <a:txBody>
                    <a:bodyPr/>
                    <a:lstStyle/>
                    <a:p>
                      <a:r>
                        <a:rPr lang="en-US" sz="1500"/>
                        <a:t>0.01uF (103)</a:t>
                      </a:r>
                    </a:p>
                  </a:txBody>
                  <a:tcPr/>
                </a:tc>
                <a:tc rowSpan="3">
                  <a:txBody>
                    <a:bodyPr/>
                    <a:lstStyle/>
                    <a:p>
                      <a:pPr algn="ctr"/>
                      <a:r>
                        <a:rPr lang="en-US" sz="1500"/>
                        <a:t>5KHz</a:t>
                      </a:r>
                    </a:p>
                  </a:txBody>
                  <a:tcPr anchor="ctr"/>
                </a:tc>
                <a:tc rowSpan="3">
                  <a:txBody>
                    <a:bodyPr/>
                    <a:lstStyle/>
                    <a:p>
                      <a:pPr algn="ctr"/>
                      <a:r>
                        <a:rPr lang="en-US" sz="1500"/>
                        <a:t>420KHz</a:t>
                      </a:r>
                    </a:p>
                  </a:txBody>
                  <a:tcPr anchor="ctr"/>
                </a:tc>
                <a:extLst>
                  <a:ext uri="{0D108BD9-81ED-4DB2-BD59-A6C34878D82A}">
                    <a16:rowId xmlns:a16="http://schemas.microsoft.com/office/drawing/2014/main" val="1858621553"/>
                  </a:ext>
                </a:extLst>
              </a:tr>
              <a:tr h="314960">
                <a:tc>
                  <a:txBody>
                    <a:bodyPr/>
                    <a:lstStyle/>
                    <a:p>
                      <a:r>
                        <a:rPr lang="en-US" sz="1500"/>
                        <a:t>R2=100</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4071630758"/>
                  </a:ext>
                </a:extLst>
              </a:tr>
              <a:tr h="314960">
                <a:tc>
                  <a:txBody>
                    <a:bodyPr/>
                    <a:lstStyle/>
                    <a:p>
                      <a:r>
                        <a:rPr lang="en-US" sz="1500"/>
                        <a:t>Rpin5=10K</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50"/>
            <a:ext cx="276038" cy="307777"/>
          </a:xfrm>
          <a:prstGeom prst="rect">
            <a:avLst/>
          </a:prstGeom>
          <a:noFill/>
        </p:spPr>
        <p:txBody>
          <a:bodyPr wrap="none" rtlCol="0">
            <a:spAutoFit/>
          </a:bodyPr>
          <a:lstStyle/>
          <a:p>
            <a:r>
              <a:rPr lang="en-US" sz="140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7"/>
            <a:ext cx="276038" cy="307777"/>
          </a:xfrm>
          <a:prstGeom prst="rect">
            <a:avLst/>
          </a:prstGeom>
          <a:noFill/>
        </p:spPr>
        <p:txBody>
          <a:bodyPr wrap="none" rtlCol="0">
            <a:spAutoFit/>
          </a:bodyPr>
          <a:lstStyle/>
          <a:p>
            <a:r>
              <a:rPr lang="en-US" sz="140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5" y="3738929"/>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9" y="5911374"/>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Single Step</a:t>
            </a:r>
          </a:p>
          <a:p>
            <a:r>
              <a:rPr lang="en-US" sz="140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50"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4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4" y="2561280"/>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7"/>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7" y="3309920"/>
            <a:ext cx="524503" cy="276999"/>
          </a:xfrm>
          <a:prstGeom prst="rect">
            <a:avLst/>
          </a:prstGeom>
          <a:noFill/>
        </p:spPr>
        <p:txBody>
          <a:bodyPr wrap="none" rtlCol="0">
            <a:spAutoFit/>
          </a:bodyPr>
          <a:lstStyle/>
          <a:p>
            <a:r>
              <a:rPr lang="en-US" sz="1200"/>
              <a:t>10K</a:t>
            </a:r>
            <a:r>
              <a:rPr lang="el-GR" sz="1200"/>
              <a:t>Ω</a:t>
            </a:r>
            <a:endParaRPr lang="en-US" sz="120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70" y="2816586"/>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a:t>R on pin 5:</a:t>
            </a:r>
          </a:p>
          <a:p>
            <a:r>
              <a:rPr lang="en-US" sz="1000"/>
              <a:t>The design of using </a:t>
            </a:r>
            <a:r>
              <a:rPr lang="en-US" sz="1000" err="1"/>
              <a:t>Vout</a:t>
            </a:r>
            <a:r>
              <a:rPr lang="en-US" sz="1000"/>
              <a:t> as power for charging C1 generates 50% duty cycle only if </a:t>
            </a:r>
            <a:r>
              <a:rPr lang="en-US" sz="1000" err="1"/>
              <a:t>Vout</a:t>
            </a:r>
            <a:r>
              <a:rPr lang="en-US" sz="1000"/>
              <a:t>==</a:t>
            </a:r>
            <a:r>
              <a:rPr lang="en-US" sz="1000" err="1"/>
              <a:t>Vcc</a:t>
            </a:r>
            <a:r>
              <a:rPr lang="en-US" sz="1000"/>
              <a:t>. In reality, it is lower and the capacitor takes more time to reach the higher trigger point and duty cycle without it is only 33%.</a:t>
            </a:r>
          </a:p>
          <a:p>
            <a:r>
              <a:rPr lang="en-US" sz="1000"/>
              <a:t>With 10K on pin 5, both  triggering points become lower, closer to 1/3 and 2/3 of </a:t>
            </a:r>
            <a:r>
              <a:rPr lang="en-US" sz="1000" err="1"/>
              <a:t>Vout</a:t>
            </a:r>
            <a:r>
              <a:rPr lang="en-US" sz="1000"/>
              <a:t> (instead of </a:t>
            </a:r>
            <a:r>
              <a:rPr lang="en-US" sz="1000" err="1"/>
              <a:t>Vcc</a:t>
            </a:r>
            <a:r>
              <a:rPr lang="en-US" sz="1000"/>
              <a:t>). That provides 50% duty </a:t>
            </a:r>
            <a:r>
              <a:rPr lang="en-US" sz="1000" err="1"/>
              <a:t>cicle,also</a:t>
            </a:r>
            <a:r>
              <a:rPr lang="en-US" sz="100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98</a:t>
            </a:fld>
            <a:endParaRPr lang="en-US" b="1">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6"/>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5" cy="369332"/>
            </a:xfrm>
            <a:prstGeom prst="rect">
              <a:avLst/>
            </a:prstGeom>
            <a:noFill/>
          </p:spPr>
          <p:txBody>
            <a:bodyPr wrap="square" rtlCol="0">
              <a:spAutoFit/>
            </a:bodyPr>
            <a:lstStyle/>
            <a:p>
              <a:r>
                <a:rPr lang="en-US"/>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9" y="2833832"/>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9" y="4574145"/>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5" y="4308401"/>
            <a:ext cx="1646770" cy="419633"/>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8"/>
            <a:ext cx="589329" cy="307777"/>
          </a:xfrm>
          <a:prstGeom prst="rect">
            <a:avLst/>
          </a:prstGeom>
          <a:solidFill>
            <a:schemeClr val="bg1"/>
          </a:solidFill>
          <a:ln>
            <a:solidFill>
              <a:schemeClr val="tx2"/>
            </a:solidFill>
          </a:ln>
        </p:spPr>
        <p:txBody>
          <a:bodyPr wrap="none" rtlCol="0">
            <a:spAutoFit/>
          </a:bodyPr>
          <a:lstStyle/>
          <a:p>
            <a:r>
              <a:rPr lang="en-US" sz="140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3" y="1672511"/>
            <a:ext cx="1632103"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4317" y="2211430"/>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BRK Button </a:t>
            </a:r>
          </a:p>
          <a:p>
            <a:r>
              <a:rPr lang="en-US" sz="140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220835" y="3273544"/>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Cont. Button</a:t>
            </a:r>
          </a:p>
          <a:p>
            <a:r>
              <a:rPr lang="en-US" sz="140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34088" y="3535154"/>
            <a:ext cx="830718" cy="14831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06721" y="2473040"/>
            <a:ext cx="888381" cy="4493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5" y="2987721"/>
            <a:ext cx="830719" cy="132753"/>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9" y="2144137"/>
            <a:ext cx="778849" cy="604563"/>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2" y="3880467"/>
            <a:ext cx="778849" cy="604563"/>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1"/>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09"/>
            <a:ext cx="1882012" cy="40513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1" y="119897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80" y="4574145"/>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6" y="4243395"/>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cxnSpLocks/>
            <a:stCxn id="39" idx="3"/>
          </p:cNvCxnSpPr>
          <p:nvPr/>
        </p:nvCxnSpPr>
        <p:spPr>
          <a:xfrm>
            <a:off x="5730722" y="1352859"/>
            <a:ext cx="1035137" cy="98552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7" y="2446417"/>
            <a:ext cx="775723" cy="741075"/>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9"/>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7" y="3291134"/>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80" y="3382688"/>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5" y="3017549"/>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5" y="6080672"/>
            <a:ext cx="701987" cy="369332"/>
          </a:xfrm>
          <a:prstGeom prst="rect">
            <a:avLst/>
          </a:prstGeom>
          <a:noFill/>
        </p:spPr>
        <p:txBody>
          <a:bodyPr wrap="none" rtlCol="0">
            <a:spAutoFit/>
          </a:bodyPr>
          <a:lstStyle/>
          <a:p>
            <a:r>
              <a:rPr lang="en-US"/>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7" y="5327865"/>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2"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2" y="5700017"/>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3"/>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7" y="5793761"/>
            <a:ext cx="1237390" cy="369333"/>
            <a:chOff x="7341000" y="5775412"/>
            <a:chExt cx="1237389" cy="369331"/>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7" y="3659753"/>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9" y="4038325"/>
            <a:ext cx="3125753" cy="1551039"/>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5" cy="54831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2" y="3736477"/>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9"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Reset LED</a:t>
            </a:r>
          </a:p>
          <a:p>
            <a:r>
              <a:rPr lang="en-US" sz="140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1" y="5869916"/>
            <a:ext cx="603998"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1"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RUN LED</a:t>
            </a:r>
          </a:p>
          <a:p>
            <a:r>
              <a:rPr lang="en-US" sz="140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4"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3"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Halt  LED</a:t>
            </a:r>
          </a:p>
          <a:p>
            <a:r>
              <a:rPr lang="en-US" sz="140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flipV="1">
            <a:off x="4789717" y="3659534"/>
            <a:ext cx="1435436"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Clock LED</a:t>
            </a:r>
          </a:p>
          <a:p>
            <a:r>
              <a:rPr lang="en-US" sz="140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3"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4"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Reset Button</a:t>
            </a:r>
          </a:p>
          <a:p>
            <a:r>
              <a:rPr lang="en-US" sz="140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8" y="3151697"/>
            <a:ext cx="599685" cy="7695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8" y="3921143"/>
            <a:ext cx="705454" cy="1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3" y="5775412"/>
            <a:ext cx="588944" cy="30526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7" y="5847658"/>
            <a:ext cx="462703"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10"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5"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4"/>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1" y="5978413"/>
            <a:ext cx="547506" cy="1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1" y="5349439"/>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2"/>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5" y="5855575"/>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81"/>
            <a:ext cx="867319"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8"/>
            <a:ext cx="300215"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6"/>
            <a:ext cx="489236" cy="307777"/>
          </a:xfrm>
          <a:prstGeom prst="rect">
            <a:avLst/>
          </a:prstGeom>
          <a:noFill/>
        </p:spPr>
        <p:txBody>
          <a:bodyPr wrap="none" rtlCol="0">
            <a:spAutoFit/>
          </a:bodyPr>
          <a:lstStyle/>
          <a:p>
            <a:r>
              <a:rPr lang="en-US" sz="140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2" y="6407672"/>
            <a:ext cx="346570" cy="307777"/>
          </a:xfrm>
          <a:prstGeom prst="rect">
            <a:avLst/>
          </a:prstGeom>
          <a:noFill/>
        </p:spPr>
        <p:txBody>
          <a:bodyPr wrap="none" rtlCol="0">
            <a:spAutoFit/>
          </a:bodyPr>
          <a:lstStyle/>
          <a:p>
            <a:r>
              <a:rPr lang="en-US" sz="140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4" y="4211720"/>
            <a:ext cx="1739515" cy="461665"/>
          </a:xfrm>
          <a:prstGeom prst="rect">
            <a:avLst/>
          </a:prstGeom>
          <a:noFill/>
        </p:spPr>
        <p:txBody>
          <a:bodyPr wrap="none" rtlCol="0">
            <a:spAutoFit/>
          </a:bodyPr>
          <a:lstStyle/>
          <a:p>
            <a:r>
              <a:rPr lang="en-US" sz="1200"/>
              <a:t>Clock gating 2sec for </a:t>
            </a:r>
          </a:p>
          <a:p>
            <a:r>
              <a:rPr lang="en-US" sz="120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99</a:t>
            </a:fld>
            <a:endParaRPr lang="en-US" b="1">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27219</TotalTime>
  <Words>25810</Words>
  <Application>Microsoft Office PowerPoint</Application>
  <PresentationFormat>Widescreen</PresentationFormat>
  <Paragraphs>8265</Paragraphs>
  <Slides>143</Slides>
  <Notes>31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143</vt:i4>
      </vt:variant>
    </vt:vector>
  </HeadingPairs>
  <TitlesOfParts>
    <vt:vector size="149" baseType="lpstr">
      <vt:lpstr>Arial</vt:lpstr>
      <vt:lpstr>Calibri</vt:lpstr>
      <vt:lpstr>Calibri Light</vt:lpstr>
      <vt:lpstr>Consolas</vt:lpstr>
      <vt:lpstr>Wingdings</vt:lpstr>
      <vt:lpstr>Office Theme</vt:lpstr>
      <vt:lpstr>And the Name …</vt:lpstr>
      <vt:lpstr>PowerPoint Presentation</vt:lpstr>
      <vt:lpstr>ByteFrost Addressing Modes</vt:lpstr>
      <vt:lpstr>ByteFrost V2.0 – 16bit Address</vt:lpstr>
      <vt:lpstr>Unified Bus Operation (v2.0)</vt:lpstr>
      <vt:lpstr>ByteFrost Addressing Modes</vt:lpstr>
      <vt:lpstr>Address Bus Select (ARSelect) v2.0</vt:lpstr>
      <vt:lpstr>Opcode_MAG_LDW_SDW_MAA (v2.0)</vt:lpstr>
      <vt:lpstr>ARSrc Operand Decode v2.0</vt:lpstr>
      <vt:lpstr>Address to Data Bus</vt:lpstr>
      <vt:lpstr>TmpAR (Address Offset Adder) v2.0</vt:lpstr>
      <vt:lpstr>Address Map Decoder (v2.0)</vt:lpstr>
      <vt:lpstr>Memory Access (v2.0)</vt:lpstr>
      <vt:lpstr>SRAM (v2.0)</vt:lpstr>
      <vt:lpstr>EEPROM (v2.0)</vt:lpstr>
      <vt:lpstr>Address Registers - Data Bus Load Enable v2.0</vt:lpstr>
      <vt:lpstr>Program Counter (v2.0)</vt:lpstr>
      <vt:lpstr>Data Pointer (v2.0)</vt:lpstr>
      <vt:lpstr>Stack Pointer (v2.0)</vt:lpstr>
      <vt:lpstr>Fetch State Machine (v2.0)</vt:lpstr>
      <vt:lpstr>Sharing the Data and Address Buses during Fetch Cycle</vt:lpstr>
      <vt:lpstr>PC Advance - Logic Analyzer</vt:lpstr>
      <vt:lpstr>Bus Arbitration for I/O</vt:lpstr>
      <vt:lpstr>Micro Instructions EEPROMs (v2.0)</vt:lpstr>
      <vt:lpstr>SD Card – Page Load / Store</vt:lpstr>
      <vt:lpstr>Counter (v2.0)</vt:lpstr>
      <vt:lpstr>RNG (V2.0)</vt:lpstr>
      <vt:lpstr>OpCode Decoder (v2.0)</vt:lpstr>
      <vt:lpstr>PowerPoint Presentation</vt:lpstr>
      <vt:lpstr>ALU OpCodes 2,3,7</vt:lpstr>
      <vt:lpstr>Output H Register to Data Bus</vt:lpstr>
      <vt:lpstr>Branch (v2.0)</vt:lpstr>
      <vt:lpstr>Display (V2.0)</vt:lpstr>
      <vt:lpstr>Display Load (V2.0)</vt:lpstr>
      <vt:lpstr>Keyboard </vt:lpstr>
      <vt:lpstr>Instruction set (v2.0)</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New Addressing Modes</vt:lpstr>
      <vt:lpstr>ByteFrost Instruction Decode</vt:lpstr>
      <vt:lpstr>New Addressing Mode Instructions</vt:lpstr>
      <vt:lpstr>(AR  GR) Instruction</vt:lpstr>
      <vt:lpstr>(Memory  GR) Instruction</vt:lpstr>
      <vt:lpstr>(Imm  AR) Instruction</vt:lpstr>
      <vt:lpstr>(GR  AR) Instruction</vt:lpstr>
      <vt:lpstr>(AR  AR) Instruction</vt:lpstr>
      <vt:lpstr>(GR  Memory) Instruction</vt:lpstr>
      <vt:lpstr>ARSelect</vt:lpstr>
      <vt:lpstr>ARSelect LUT</vt:lpstr>
      <vt:lpstr>AddressByteSelect</vt:lpstr>
      <vt:lpstr>(Data Bus  AR) Loading</vt:lpstr>
      <vt:lpstr>(Data Bus  AR) Loading (AR Data Bus Load Enable LUT)</vt:lpstr>
      <vt:lpstr>Micro-Instructions Control: PUSH (01110)</vt:lpstr>
      <vt:lpstr>Micro-Instructions Control: POP (01111)</vt:lpstr>
      <vt:lpstr>Micro-Instructions Control: JSR (10000)</vt:lpstr>
      <vt:lpstr>Micro-Instructions Control: RTS (10001)</vt:lpstr>
      <vt:lpstr>Micro-Instructions Control: Load Data Byte with Offset 1 (LDW1) (10100)</vt:lpstr>
      <vt:lpstr>Micro-Instructions Control: Load Data Byte with Offset 2 (LDW2) (10101)</vt:lpstr>
      <vt:lpstr>Micro-Instructions Control: Store Data Byte with Offset 1 (SDW1) (10110)</vt:lpstr>
      <vt:lpstr>Micro-Instructions Control: Store Data Byte with Offset 2 (SDW2) (10111)</vt:lpstr>
      <vt:lpstr>Micro-Instructions Control: Address with Offset to Address 1 (MAA1) (11000)</vt:lpstr>
      <vt:lpstr>Micro-Instructions Control: Address with Offset to Address 2 (MAA2) (11001)</vt:lpstr>
      <vt:lpstr>Micro-Instructions Control: Move Address to General register (MAG) (11010)</vt:lpstr>
      <vt:lpstr>Micro-Instructions Control: Load Address register(LDA) (11011)</vt:lpstr>
      <vt:lpstr>Micro-Instructions Control: Move General to Address register (MGA) (11100)</vt:lpstr>
      <vt:lpstr>138 -  3-to-8 Line Decoder </vt:lpstr>
      <vt:lpstr>161 - 4-Bit Binary Counter, Asynchronous Reset</vt:lpstr>
      <vt:lpstr>175 -  Quad D-Type Flip-Flop with Reset</vt:lpstr>
      <vt:lpstr>245 -  Octal D-Type Flip-Flop with Reset</vt:lpstr>
      <vt:lpstr>273 -  Octal D-Type Flip-Flop with Reset</vt:lpstr>
      <vt:lpstr>547 -  Octal 3−State Noninverting D Flip−Flop</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74</cp:revision>
  <cp:lastPrinted>2026-01-16T17:46:20Z</cp:lastPrinted>
  <dcterms:created xsi:type="dcterms:W3CDTF">2022-02-06T02:47:09Z</dcterms:created>
  <dcterms:modified xsi:type="dcterms:W3CDTF">2026-01-25T02:35:52Z</dcterms:modified>
</cp:coreProperties>
</file>